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8288000" cy="10287000"/>
  <p:notesSz cx="6858000" cy="9144000"/>
  <p:embeddedFontLst>
    <p:embeddedFont>
      <p:font typeface="Open Sans Bold" panose="020B0604020202020204" charset="0"/>
      <p:regular r:id="rId8"/>
      <p:bold r:id="rId9"/>
    </p:embeddedFont>
    <p:embeddedFont>
      <p:font typeface="Poppins" panose="00000500000000000000" pitchFamily="2" charset="0"/>
      <p:regular r:id="rId10"/>
      <p:bold r:id="rId11"/>
      <p:italic r:id="rId12"/>
      <p:boldItalic r:id="rId13"/>
    </p:embeddedFont>
    <p:embeddedFont>
      <p:font typeface="Poppins Bold" panose="00000800000000000000" charset="0"/>
      <p:regular r:id="rId14"/>
      <p:bold r:id="rId15"/>
    </p:embeddedFont>
  </p:embeddedFontLst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58738" autoAdjust="0"/>
  </p:normalViewPr>
  <p:slideViewPr>
    <p:cSldViewPr>
      <p:cViewPr varScale="1">
        <p:scale>
          <a:sx n="43" d="100"/>
          <a:sy n="43" d="100"/>
        </p:scale>
        <p:origin x="179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14.04.2025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‹N›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290763" y="512763"/>
            <a:ext cx="4562475" cy="25669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La valutazione dei rischi nei luoghi di lavoro.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1B2431-D351-4C6E-A3CF-9DFAC0E3E050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24479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 dirty="0" err="1"/>
              <a:t>Iniziamo</a:t>
            </a:r>
            <a:r>
              <a:rPr lang="en-US" dirty="0"/>
              <a:t> </a:t>
            </a:r>
            <a:r>
              <a:rPr lang="en-US" dirty="0" err="1"/>
              <a:t>quindi</a:t>
            </a:r>
            <a:r>
              <a:rPr lang="en-US" dirty="0"/>
              <a:t> il nostro </a:t>
            </a:r>
            <a:r>
              <a:rPr lang="en-US" dirty="0" err="1"/>
              <a:t>approfondimento</a:t>
            </a:r>
            <a:r>
              <a:rPr lang="en-US" dirty="0"/>
              <a:t> </a:t>
            </a:r>
            <a:r>
              <a:rPr lang="en-US" dirty="0" err="1"/>
              <a:t>sul</a:t>
            </a:r>
            <a:r>
              <a:rPr lang="en-US" dirty="0"/>
              <a:t> </a:t>
            </a:r>
            <a:r>
              <a:rPr lang="en-US" dirty="0" err="1"/>
              <a:t>processo</a:t>
            </a:r>
            <a:r>
              <a:rPr lang="en-US" dirty="0"/>
              <a:t> di </a:t>
            </a:r>
            <a:r>
              <a:rPr lang="en-US" dirty="0" err="1"/>
              <a:t>redazione</a:t>
            </a:r>
            <a:r>
              <a:rPr lang="en-US" dirty="0"/>
              <a:t> del </a:t>
            </a:r>
            <a:r>
              <a:rPr lang="en-US" dirty="0" err="1"/>
              <a:t>documento</a:t>
            </a:r>
            <a:r>
              <a:rPr lang="en-US" dirty="0"/>
              <a:t> di </a:t>
            </a:r>
            <a:r>
              <a:rPr lang="en-US" dirty="0" err="1"/>
              <a:t>valutazione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rischi</a:t>
            </a:r>
            <a:r>
              <a:rPr lang="en-US" dirty="0"/>
              <a:t>, un </a:t>
            </a:r>
            <a:r>
              <a:rPr lang="en-US" dirty="0" err="1"/>
              <a:t>passo</a:t>
            </a:r>
            <a:r>
              <a:rPr lang="en-US" dirty="0"/>
              <a:t> </a:t>
            </a:r>
            <a:r>
              <a:rPr lang="en-US" dirty="0" err="1"/>
              <a:t>essenziale</a:t>
            </a:r>
            <a:r>
              <a:rPr lang="en-US" dirty="0"/>
              <a:t> per </a:t>
            </a:r>
            <a:r>
              <a:rPr lang="en-US" dirty="0" err="1"/>
              <a:t>garantire</a:t>
            </a:r>
            <a:r>
              <a:rPr lang="en-US" dirty="0"/>
              <a:t> un </a:t>
            </a:r>
            <a:r>
              <a:rPr lang="en-US" dirty="0" err="1"/>
              <a:t>ambiente</a:t>
            </a:r>
            <a:r>
              <a:rPr lang="en-US" dirty="0"/>
              <a:t> di </a:t>
            </a:r>
            <a:r>
              <a:rPr lang="en-US" dirty="0" err="1"/>
              <a:t>lavoro</a:t>
            </a:r>
            <a:r>
              <a:rPr lang="en-US" dirty="0"/>
              <a:t> </a:t>
            </a:r>
            <a:r>
              <a:rPr lang="en-US" dirty="0" err="1"/>
              <a:t>sicuro</a:t>
            </a:r>
            <a:r>
              <a:rPr lang="en-US" dirty="0"/>
              <a:t> e </a:t>
            </a:r>
            <a:r>
              <a:rPr lang="en-US" dirty="0" err="1"/>
              <a:t>conforme</a:t>
            </a:r>
            <a:r>
              <a:rPr lang="en-US" dirty="0"/>
              <a:t> alle normative </a:t>
            </a:r>
            <a:r>
              <a:rPr lang="en-US" dirty="0" err="1"/>
              <a:t>vigenti</a:t>
            </a:r>
            <a:r>
              <a:rPr lang="en-US" dirty="0"/>
              <a:t>. </a:t>
            </a:r>
          </a:p>
          <a:p>
            <a:r>
              <a:rPr lang="en-US" dirty="0"/>
              <a:t>Il </a:t>
            </a:r>
            <a:r>
              <a:rPr lang="en-US" dirty="0" err="1"/>
              <a:t>documento</a:t>
            </a:r>
            <a:r>
              <a:rPr lang="en-US" dirty="0"/>
              <a:t> di </a:t>
            </a:r>
            <a:r>
              <a:rPr lang="en-US" dirty="0" err="1"/>
              <a:t>valutazione</a:t>
            </a:r>
            <a:r>
              <a:rPr lang="en-US" dirty="0"/>
              <a:t> dei </a:t>
            </a:r>
            <a:r>
              <a:rPr lang="en-US" dirty="0" err="1"/>
              <a:t>rischi</a:t>
            </a:r>
            <a:r>
              <a:rPr lang="en-US" dirty="0"/>
              <a:t> </a:t>
            </a:r>
            <a:r>
              <a:rPr lang="en-US" dirty="0" err="1"/>
              <a:t>rappresenta</a:t>
            </a:r>
            <a:r>
              <a:rPr lang="en-US" dirty="0"/>
              <a:t> un </a:t>
            </a:r>
            <a:r>
              <a:rPr lang="en-US" dirty="0" err="1"/>
              <a:t>fondamentale</a:t>
            </a:r>
            <a:r>
              <a:rPr lang="en-US" dirty="0"/>
              <a:t> </a:t>
            </a:r>
            <a:r>
              <a:rPr lang="en-US" dirty="0" err="1"/>
              <a:t>pilastro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gestione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sicurezza </a:t>
            </a:r>
            <a:r>
              <a:rPr lang="en-US" dirty="0" err="1"/>
              <a:t>sul</a:t>
            </a:r>
            <a:r>
              <a:rPr lang="en-US" dirty="0"/>
              <a:t> </a:t>
            </a:r>
            <a:r>
              <a:rPr lang="en-US" dirty="0" err="1"/>
              <a:t>lavoro</a:t>
            </a:r>
            <a:r>
              <a:rPr lang="en-US" dirty="0"/>
              <a:t>. La </a:t>
            </a:r>
            <a:r>
              <a:rPr lang="en-US" dirty="0" err="1"/>
              <a:t>sua</a:t>
            </a:r>
            <a:r>
              <a:rPr lang="en-US" dirty="0"/>
              <a:t> </a:t>
            </a:r>
            <a:r>
              <a:rPr lang="en-US" dirty="0" err="1"/>
              <a:t>stesura</a:t>
            </a:r>
            <a:r>
              <a:rPr lang="en-US" dirty="0"/>
              <a:t> è un </a:t>
            </a:r>
            <a:r>
              <a:rPr lang="en-US" dirty="0" err="1"/>
              <a:t>obbligo</a:t>
            </a:r>
            <a:r>
              <a:rPr lang="en-US" dirty="0"/>
              <a:t> </a:t>
            </a:r>
            <a:r>
              <a:rPr lang="en-US" dirty="0" err="1"/>
              <a:t>imposto</a:t>
            </a:r>
            <a:r>
              <a:rPr lang="en-US" dirty="0"/>
              <a:t> al </a:t>
            </a:r>
            <a:r>
              <a:rPr lang="en-US" dirty="0" err="1"/>
              <a:t>Datore</a:t>
            </a:r>
            <a:r>
              <a:rPr lang="en-US" dirty="0"/>
              <a:t> di </a:t>
            </a:r>
            <a:r>
              <a:rPr lang="en-US" dirty="0" err="1"/>
              <a:t>Lavoro</a:t>
            </a:r>
            <a:r>
              <a:rPr lang="en-US" dirty="0"/>
              <a:t> </a:t>
            </a:r>
            <a:r>
              <a:rPr lang="en-US" dirty="0" err="1"/>
              <a:t>dall'articolo</a:t>
            </a:r>
            <a:r>
              <a:rPr lang="en-US" dirty="0"/>
              <a:t> 28 del </a:t>
            </a:r>
            <a:r>
              <a:rPr lang="en-US" dirty="0" err="1"/>
              <a:t>decreto</a:t>
            </a:r>
            <a:r>
              <a:rPr lang="en-US" dirty="0"/>
              <a:t> </a:t>
            </a:r>
            <a:r>
              <a:rPr lang="en-US" dirty="0" err="1"/>
              <a:t>legislativo</a:t>
            </a:r>
            <a:r>
              <a:rPr lang="en-US" dirty="0"/>
              <a:t> 81,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sottolinea</a:t>
            </a:r>
            <a:r>
              <a:rPr lang="en-US" dirty="0"/>
              <a:t> </a:t>
            </a:r>
            <a:r>
              <a:rPr lang="en-US" dirty="0" err="1"/>
              <a:t>l'importanza</a:t>
            </a:r>
            <a:r>
              <a:rPr lang="en-US" dirty="0"/>
              <a:t> di </a:t>
            </a:r>
            <a:r>
              <a:rPr lang="en-US" dirty="0" err="1"/>
              <a:t>considerare</a:t>
            </a:r>
            <a:r>
              <a:rPr lang="en-US" dirty="0"/>
              <a:t> </a:t>
            </a:r>
            <a:r>
              <a:rPr lang="en-US" dirty="0" err="1"/>
              <a:t>attentamente</a:t>
            </a:r>
            <a:r>
              <a:rPr lang="en-US" dirty="0"/>
              <a:t> tutti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fattori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possono</a:t>
            </a:r>
            <a:r>
              <a:rPr lang="en-US" dirty="0"/>
              <a:t> </a:t>
            </a:r>
            <a:r>
              <a:rPr lang="en-US" dirty="0" err="1"/>
              <a:t>influenzare</a:t>
            </a:r>
            <a:r>
              <a:rPr lang="en-US" dirty="0"/>
              <a:t> la </a:t>
            </a:r>
            <a:r>
              <a:rPr lang="en-US" dirty="0" err="1"/>
              <a:t>sicurezza</a:t>
            </a:r>
            <a:r>
              <a:rPr lang="en-US" dirty="0"/>
              <a:t> e la salute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lavoratori</a:t>
            </a:r>
            <a:r>
              <a:rPr lang="en-US" dirty="0"/>
              <a:t>. </a:t>
            </a:r>
          </a:p>
          <a:p>
            <a:r>
              <a:rPr lang="en-US" dirty="0"/>
              <a:t>La </a:t>
            </a:r>
            <a:r>
              <a:rPr lang="en-US" dirty="0" err="1"/>
              <a:t>valutazione</a:t>
            </a:r>
            <a:r>
              <a:rPr lang="en-US" dirty="0"/>
              <a:t> dei </a:t>
            </a:r>
            <a:r>
              <a:rPr lang="en-US" dirty="0" err="1"/>
              <a:t>rischi</a:t>
            </a:r>
            <a:r>
              <a:rPr lang="en-US" dirty="0"/>
              <a:t> è un </a:t>
            </a:r>
            <a:r>
              <a:rPr lang="en-US" dirty="0" err="1"/>
              <a:t>processo</a:t>
            </a:r>
            <a:r>
              <a:rPr lang="en-US" dirty="0"/>
              <a:t> </a:t>
            </a:r>
            <a:r>
              <a:rPr lang="en-US" dirty="0" err="1"/>
              <a:t>complesso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deve</a:t>
            </a:r>
            <a:r>
              <a:rPr lang="en-US" dirty="0"/>
              <a:t> </a:t>
            </a:r>
            <a:r>
              <a:rPr lang="en-US" dirty="0" err="1"/>
              <a:t>tener</a:t>
            </a:r>
            <a:r>
              <a:rPr lang="en-US" dirty="0"/>
              <a:t> </a:t>
            </a:r>
            <a:r>
              <a:rPr lang="en-US" dirty="0" err="1"/>
              <a:t>conto</a:t>
            </a:r>
            <a:r>
              <a:rPr lang="en-US" dirty="0"/>
              <a:t> di </a:t>
            </a:r>
            <a:r>
              <a:rPr lang="en-US" dirty="0" err="1"/>
              <a:t>molteplici</a:t>
            </a:r>
            <a:r>
              <a:rPr lang="en-US" dirty="0"/>
              <a:t> </a:t>
            </a:r>
            <a:r>
              <a:rPr lang="en-US" dirty="0" err="1"/>
              <a:t>elementi</a:t>
            </a:r>
            <a:r>
              <a:rPr lang="en-US" dirty="0"/>
              <a:t>. In </a:t>
            </a:r>
            <a:r>
              <a:rPr lang="en-US" dirty="0" err="1"/>
              <a:t>particolare</a:t>
            </a:r>
            <a:r>
              <a:rPr lang="en-US" dirty="0"/>
              <a:t>,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valutata</a:t>
            </a:r>
            <a:r>
              <a:rPr lang="en-US" dirty="0"/>
              <a:t> </a:t>
            </a:r>
            <a:r>
              <a:rPr lang="en-US" dirty="0" err="1"/>
              <a:t>l'incidenza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</a:t>
            </a:r>
            <a:r>
              <a:rPr lang="en-US" dirty="0" err="1"/>
              <a:t>attrezzature</a:t>
            </a:r>
            <a:r>
              <a:rPr lang="en-US" dirty="0"/>
              <a:t> di </a:t>
            </a:r>
            <a:r>
              <a:rPr lang="en-US" dirty="0" err="1"/>
              <a:t>lavoro</a:t>
            </a:r>
            <a:r>
              <a:rPr lang="en-US" dirty="0"/>
              <a:t>, come </a:t>
            </a:r>
            <a:r>
              <a:rPr lang="en-US" dirty="0" err="1"/>
              <a:t>macchine</a:t>
            </a:r>
            <a:r>
              <a:rPr lang="en-US" dirty="0"/>
              <a:t> e </a:t>
            </a:r>
            <a:r>
              <a:rPr lang="en-US" dirty="0" err="1"/>
              <a:t>impianti</a:t>
            </a:r>
            <a:r>
              <a:rPr lang="en-US" dirty="0"/>
              <a:t>,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possono</a:t>
            </a:r>
            <a:r>
              <a:rPr lang="en-US" dirty="0"/>
              <a:t> </a:t>
            </a:r>
            <a:r>
              <a:rPr lang="en-US" dirty="0" err="1"/>
              <a:t>presentare</a:t>
            </a:r>
            <a:r>
              <a:rPr lang="en-US" dirty="0"/>
              <a:t> </a:t>
            </a:r>
            <a:r>
              <a:rPr lang="en-US" dirty="0" err="1"/>
              <a:t>potenziali</a:t>
            </a:r>
            <a:r>
              <a:rPr lang="en-US" dirty="0"/>
              <a:t> </a:t>
            </a:r>
            <a:r>
              <a:rPr lang="en-US" dirty="0" err="1"/>
              <a:t>rischi</a:t>
            </a:r>
            <a:r>
              <a:rPr lang="en-US" dirty="0"/>
              <a:t> per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lavoratori</a:t>
            </a:r>
            <a:r>
              <a:rPr lang="en-US" dirty="0"/>
              <a:t>. </a:t>
            </a:r>
            <a:r>
              <a:rPr lang="en-US" dirty="0" err="1"/>
              <a:t>Tuttavia</a:t>
            </a:r>
            <a:r>
              <a:rPr lang="en-US" dirty="0"/>
              <a:t>, non solo le </a:t>
            </a:r>
            <a:r>
              <a:rPr lang="en-US" dirty="0" err="1"/>
              <a:t>attrezzature</a:t>
            </a:r>
            <a:r>
              <a:rPr lang="en-US" dirty="0"/>
              <a:t>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rilevanti</a:t>
            </a:r>
            <a:r>
              <a:rPr lang="en-US" dirty="0"/>
              <a:t>: è </a:t>
            </a:r>
            <a:r>
              <a:rPr lang="en-US" dirty="0" err="1"/>
              <a:t>altrettanto</a:t>
            </a:r>
            <a:r>
              <a:rPr lang="en-US" dirty="0"/>
              <a:t> </a:t>
            </a:r>
            <a:r>
              <a:rPr lang="en-US" dirty="0" err="1"/>
              <a:t>cruciale</a:t>
            </a:r>
            <a:r>
              <a:rPr lang="en-US" dirty="0"/>
              <a:t> </a:t>
            </a:r>
            <a:r>
              <a:rPr lang="en-US" dirty="0" err="1"/>
              <a:t>prendere</a:t>
            </a:r>
            <a:r>
              <a:rPr lang="en-US" dirty="0"/>
              <a:t> in </a:t>
            </a:r>
            <a:r>
              <a:rPr lang="en-US" dirty="0" err="1"/>
              <a:t>considerazione</a:t>
            </a:r>
            <a:r>
              <a:rPr lang="en-US" dirty="0"/>
              <a:t> le </a:t>
            </a:r>
            <a:r>
              <a:rPr lang="en-US" dirty="0" err="1"/>
              <a:t>sostanze</a:t>
            </a:r>
            <a:r>
              <a:rPr lang="en-US" dirty="0"/>
              <a:t> </a:t>
            </a:r>
            <a:r>
              <a:rPr lang="en-US" dirty="0" err="1"/>
              <a:t>chimiche</a:t>
            </a:r>
            <a:r>
              <a:rPr lang="en-US" dirty="0"/>
              <a:t> 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preparati</a:t>
            </a:r>
            <a:r>
              <a:rPr lang="en-US" dirty="0"/>
              <a:t> </a:t>
            </a:r>
            <a:r>
              <a:rPr lang="en-US" dirty="0" err="1"/>
              <a:t>utilizzati</a:t>
            </a:r>
            <a:r>
              <a:rPr lang="en-US" dirty="0"/>
              <a:t> </a:t>
            </a:r>
            <a:r>
              <a:rPr lang="en-US" dirty="0" err="1"/>
              <a:t>nell'ambiente</a:t>
            </a:r>
            <a:r>
              <a:rPr lang="en-US" dirty="0"/>
              <a:t> di </a:t>
            </a:r>
            <a:r>
              <a:rPr lang="en-US" dirty="0" err="1"/>
              <a:t>lavoro</a:t>
            </a:r>
            <a:r>
              <a:rPr lang="en-US" dirty="0"/>
              <a:t>, </a:t>
            </a:r>
            <a:r>
              <a:rPr lang="en-US" dirty="0" err="1"/>
              <a:t>poiché</a:t>
            </a:r>
            <a:r>
              <a:rPr lang="en-US" dirty="0"/>
              <a:t> </a:t>
            </a:r>
            <a:r>
              <a:rPr lang="en-US" dirty="0" err="1"/>
              <a:t>anch'essi</a:t>
            </a:r>
            <a:r>
              <a:rPr lang="en-US" dirty="0"/>
              <a:t> </a:t>
            </a:r>
            <a:r>
              <a:rPr lang="en-US" dirty="0" err="1"/>
              <a:t>possono</a:t>
            </a:r>
            <a:r>
              <a:rPr lang="en-US" dirty="0"/>
              <a:t> </a:t>
            </a:r>
            <a:r>
              <a:rPr lang="en-US" dirty="0" err="1"/>
              <a:t>rappresentare</a:t>
            </a:r>
            <a:r>
              <a:rPr lang="en-US" dirty="0"/>
              <a:t> </a:t>
            </a:r>
            <a:r>
              <a:rPr lang="en-US" dirty="0" err="1"/>
              <a:t>fonti</a:t>
            </a:r>
            <a:r>
              <a:rPr lang="en-US" dirty="0"/>
              <a:t> di </a:t>
            </a:r>
            <a:r>
              <a:rPr lang="en-US" dirty="0" err="1"/>
              <a:t>rischio</a:t>
            </a:r>
            <a:r>
              <a:rPr lang="en-US" dirty="0"/>
              <a:t> significative. </a:t>
            </a:r>
          </a:p>
          <a:p>
            <a:r>
              <a:rPr lang="en-US" dirty="0"/>
              <a:t>Una </a:t>
            </a:r>
            <a:r>
              <a:rPr lang="en-US" dirty="0" err="1"/>
              <a:t>pratica</a:t>
            </a:r>
            <a:r>
              <a:rPr lang="en-US" dirty="0"/>
              <a:t> </a:t>
            </a:r>
            <a:r>
              <a:rPr lang="en-US" dirty="0" err="1"/>
              <a:t>consigliata</a:t>
            </a:r>
            <a:r>
              <a:rPr lang="en-US" dirty="0"/>
              <a:t> è </a:t>
            </a:r>
            <a:r>
              <a:rPr lang="en-US" dirty="0" err="1"/>
              <a:t>condurre</a:t>
            </a:r>
            <a:r>
              <a:rPr lang="en-US" dirty="0"/>
              <a:t> </a:t>
            </a:r>
            <a:r>
              <a:rPr lang="en-US" dirty="0" err="1"/>
              <a:t>un'analisi</a:t>
            </a:r>
            <a:r>
              <a:rPr lang="en-US" dirty="0"/>
              <a:t> del </a:t>
            </a:r>
            <a:r>
              <a:rPr lang="en-US" dirty="0" err="1"/>
              <a:t>rischio</a:t>
            </a:r>
            <a:r>
              <a:rPr lang="en-US" dirty="0"/>
              <a:t> per </a:t>
            </a:r>
            <a:r>
              <a:rPr lang="en-US" dirty="0" err="1"/>
              <a:t>ogni</a:t>
            </a:r>
            <a:r>
              <a:rPr lang="en-US" dirty="0"/>
              <a:t> </a:t>
            </a:r>
            <a:r>
              <a:rPr lang="en-US" dirty="0" err="1"/>
              <a:t>agente</a:t>
            </a:r>
            <a:r>
              <a:rPr lang="en-US" dirty="0"/>
              <a:t> </a:t>
            </a:r>
            <a:r>
              <a:rPr lang="en-US" dirty="0" err="1"/>
              <a:t>chimico</a:t>
            </a:r>
            <a:r>
              <a:rPr lang="en-US" dirty="0"/>
              <a:t> prima di </a:t>
            </a:r>
            <a:r>
              <a:rPr lang="en-US" dirty="0" err="1"/>
              <a:t>acquistarlo</a:t>
            </a:r>
            <a:r>
              <a:rPr lang="en-US" dirty="0"/>
              <a:t>. </a:t>
            </a:r>
            <a:r>
              <a:rPr lang="en-US" dirty="0" err="1"/>
              <a:t>Questo</a:t>
            </a:r>
            <a:r>
              <a:rPr lang="en-US" dirty="0"/>
              <a:t> </a:t>
            </a:r>
            <a:r>
              <a:rPr lang="en-US" dirty="0" err="1"/>
              <a:t>permette</a:t>
            </a:r>
            <a:r>
              <a:rPr lang="en-US" dirty="0"/>
              <a:t> di </a:t>
            </a:r>
            <a:r>
              <a:rPr lang="en-US" dirty="0" err="1"/>
              <a:t>valutare</a:t>
            </a:r>
            <a:r>
              <a:rPr lang="en-US" dirty="0"/>
              <a:t> con </a:t>
            </a:r>
            <a:r>
              <a:rPr lang="en-US" dirty="0" err="1"/>
              <a:t>attenzione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contenuti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</a:t>
            </a:r>
            <a:r>
              <a:rPr lang="en-US" dirty="0" err="1"/>
              <a:t>schede</a:t>
            </a:r>
            <a:r>
              <a:rPr lang="en-US" dirty="0"/>
              <a:t> di </a:t>
            </a:r>
            <a:r>
              <a:rPr lang="en-US" dirty="0" err="1"/>
              <a:t>sicurezza</a:t>
            </a:r>
            <a:r>
              <a:rPr lang="en-US" dirty="0"/>
              <a:t> e di </a:t>
            </a:r>
            <a:r>
              <a:rPr lang="en-US" dirty="0" err="1"/>
              <a:t>determinare</a:t>
            </a:r>
            <a:r>
              <a:rPr lang="en-US" dirty="0"/>
              <a:t> in </a:t>
            </a:r>
            <a:r>
              <a:rPr lang="en-US" dirty="0" err="1"/>
              <a:t>anticipo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possibili</a:t>
            </a:r>
            <a:r>
              <a:rPr lang="en-US" dirty="0"/>
              <a:t> </a:t>
            </a:r>
            <a:r>
              <a:rPr lang="en-US" dirty="0" err="1"/>
              <a:t>rischi</a:t>
            </a:r>
            <a:r>
              <a:rPr lang="en-US" dirty="0"/>
              <a:t> </a:t>
            </a:r>
            <a:r>
              <a:rPr lang="en-US" dirty="0" err="1"/>
              <a:t>associati</a:t>
            </a:r>
            <a:r>
              <a:rPr lang="en-US" dirty="0"/>
              <a:t> al </a:t>
            </a:r>
            <a:r>
              <a:rPr lang="en-US" dirty="0" err="1"/>
              <a:t>suo</a:t>
            </a:r>
            <a:r>
              <a:rPr lang="en-US" dirty="0"/>
              <a:t> </a:t>
            </a:r>
            <a:r>
              <a:rPr lang="en-US" dirty="0" err="1"/>
              <a:t>utilizzo</a:t>
            </a:r>
            <a:r>
              <a:rPr lang="en-US" dirty="0"/>
              <a:t>. </a:t>
            </a:r>
            <a:r>
              <a:rPr lang="en-US" dirty="0" err="1"/>
              <a:t>Oltre</a:t>
            </a:r>
            <a:r>
              <a:rPr lang="en-US" dirty="0"/>
              <a:t> alle </a:t>
            </a:r>
            <a:r>
              <a:rPr lang="en-US" dirty="0" err="1"/>
              <a:t>sostanze</a:t>
            </a:r>
            <a:r>
              <a:rPr lang="en-US" dirty="0"/>
              <a:t> </a:t>
            </a:r>
            <a:r>
              <a:rPr lang="en-US" dirty="0" err="1"/>
              <a:t>chimiche</a:t>
            </a:r>
            <a:r>
              <a:rPr lang="en-US" dirty="0"/>
              <a:t>, è </a:t>
            </a:r>
            <a:r>
              <a:rPr lang="en-US" dirty="0" err="1"/>
              <a:t>importante</a:t>
            </a:r>
            <a:r>
              <a:rPr lang="en-US" dirty="0"/>
              <a:t> </a:t>
            </a:r>
            <a:r>
              <a:rPr lang="en-US" dirty="0" err="1"/>
              <a:t>considerare</a:t>
            </a:r>
            <a:r>
              <a:rPr lang="en-US" dirty="0"/>
              <a:t> </a:t>
            </a:r>
            <a:r>
              <a:rPr lang="en-US" dirty="0" err="1"/>
              <a:t>anche</a:t>
            </a:r>
            <a:r>
              <a:rPr lang="en-US" dirty="0"/>
              <a:t> la </a:t>
            </a:r>
            <a:r>
              <a:rPr lang="en-US" dirty="0" err="1"/>
              <a:t>disposizione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luoghi</a:t>
            </a:r>
            <a:r>
              <a:rPr lang="en-US" dirty="0"/>
              <a:t> di </a:t>
            </a:r>
            <a:r>
              <a:rPr lang="en-US" dirty="0" err="1"/>
              <a:t>lavoro</a:t>
            </a:r>
            <a:r>
              <a:rPr lang="en-US" dirty="0"/>
              <a:t>, </a:t>
            </a:r>
            <a:r>
              <a:rPr lang="en-US" dirty="0" err="1"/>
              <a:t>poiché</a:t>
            </a:r>
            <a:r>
              <a:rPr lang="en-US" dirty="0"/>
              <a:t> la loro </a:t>
            </a:r>
            <a:r>
              <a:rPr lang="en-US" dirty="0" err="1"/>
              <a:t>configurazione</a:t>
            </a:r>
            <a:r>
              <a:rPr lang="en-US" dirty="0"/>
              <a:t> </a:t>
            </a:r>
            <a:r>
              <a:rPr lang="en-US" dirty="0" err="1"/>
              <a:t>può</a:t>
            </a:r>
            <a:r>
              <a:rPr lang="en-US" dirty="0"/>
              <a:t> </a:t>
            </a:r>
            <a:r>
              <a:rPr lang="en-US" dirty="0" err="1"/>
              <a:t>influenzare</a:t>
            </a:r>
            <a:r>
              <a:rPr lang="en-US" dirty="0"/>
              <a:t> </a:t>
            </a:r>
            <a:r>
              <a:rPr lang="en-US" dirty="0" err="1"/>
              <a:t>direttamente</a:t>
            </a:r>
            <a:r>
              <a:rPr lang="en-US" dirty="0"/>
              <a:t> la </a:t>
            </a:r>
            <a:r>
              <a:rPr lang="en-US" dirty="0" err="1"/>
              <a:t>sicurezza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lavoratori</a:t>
            </a:r>
            <a:r>
              <a:rPr lang="en-US" dirty="0"/>
              <a:t>.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 dirty="0"/>
              <a:t>Il </a:t>
            </a:r>
            <a:r>
              <a:rPr lang="en-US" dirty="0" err="1"/>
              <a:t>documento</a:t>
            </a:r>
            <a:r>
              <a:rPr lang="en-US" dirty="0"/>
              <a:t> di </a:t>
            </a:r>
            <a:r>
              <a:rPr lang="en-US" dirty="0" err="1"/>
              <a:t>valutazione</a:t>
            </a:r>
            <a:r>
              <a:rPr lang="en-US" dirty="0"/>
              <a:t> dei </a:t>
            </a:r>
            <a:r>
              <a:rPr lang="en-US" dirty="0" err="1"/>
              <a:t>rischi</a:t>
            </a:r>
            <a:r>
              <a:rPr lang="en-US" dirty="0"/>
              <a:t> </a:t>
            </a:r>
            <a:r>
              <a:rPr lang="en-US" dirty="0" err="1"/>
              <a:t>deve</a:t>
            </a:r>
            <a:r>
              <a:rPr lang="en-US" dirty="0"/>
              <a:t> </a:t>
            </a:r>
            <a:r>
              <a:rPr lang="en-US" dirty="0" err="1"/>
              <a:t>includere</a:t>
            </a:r>
            <a:r>
              <a:rPr lang="en-US" dirty="0"/>
              <a:t> </a:t>
            </a:r>
            <a:r>
              <a:rPr lang="en-US" dirty="0" err="1"/>
              <a:t>ogni</a:t>
            </a:r>
            <a:r>
              <a:rPr lang="en-US" dirty="0"/>
              <a:t> </a:t>
            </a:r>
            <a:r>
              <a:rPr lang="en-US" dirty="0" err="1"/>
              <a:t>possibile</a:t>
            </a:r>
            <a:r>
              <a:rPr lang="en-US" dirty="0"/>
              <a:t> </a:t>
            </a:r>
            <a:r>
              <a:rPr lang="en-US" dirty="0" err="1"/>
              <a:t>fonte</a:t>
            </a:r>
            <a:r>
              <a:rPr lang="en-US" dirty="0"/>
              <a:t> di </a:t>
            </a:r>
            <a:r>
              <a:rPr lang="en-US" dirty="0" err="1"/>
              <a:t>rischio</a:t>
            </a:r>
            <a:r>
              <a:rPr lang="en-US" dirty="0"/>
              <a:t>,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sia</a:t>
            </a:r>
            <a:r>
              <a:rPr lang="en-US" dirty="0"/>
              <a:t> di natura </a:t>
            </a:r>
            <a:r>
              <a:rPr lang="en-US" dirty="0" err="1"/>
              <a:t>fisica</a:t>
            </a:r>
            <a:r>
              <a:rPr lang="en-US" dirty="0"/>
              <a:t> o </a:t>
            </a:r>
            <a:r>
              <a:rPr lang="en-US" dirty="0" err="1"/>
              <a:t>psico-sociale</a:t>
            </a:r>
            <a:r>
              <a:rPr lang="en-US" dirty="0"/>
              <a:t>, </a:t>
            </a:r>
            <a:r>
              <a:rPr lang="en-US" dirty="0" err="1"/>
              <a:t>deve</a:t>
            </a:r>
            <a:r>
              <a:rPr lang="en-US" dirty="0"/>
              <a:t> </a:t>
            </a:r>
            <a:r>
              <a:rPr lang="en-US" dirty="0" err="1"/>
              <a:t>essere</a:t>
            </a:r>
            <a:r>
              <a:rPr lang="en-US" dirty="0"/>
              <a:t> </a:t>
            </a:r>
            <a:r>
              <a:rPr lang="en-US" dirty="0" err="1"/>
              <a:t>identificata</a:t>
            </a:r>
            <a:r>
              <a:rPr lang="en-US" dirty="0"/>
              <a:t> e </a:t>
            </a:r>
            <a:r>
              <a:rPr lang="en-US" dirty="0" err="1"/>
              <a:t>valutata</a:t>
            </a:r>
            <a:r>
              <a:rPr lang="en-US" dirty="0"/>
              <a:t> con </a:t>
            </a:r>
            <a:r>
              <a:rPr lang="en-US" dirty="0" err="1"/>
              <a:t>precisione</a:t>
            </a:r>
            <a:r>
              <a:rPr lang="en-US" dirty="0"/>
              <a:t>. </a:t>
            </a:r>
            <a:r>
              <a:rPr lang="en-US" dirty="0" err="1"/>
              <a:t>Questo</a:t>
            </a:r>
            <a:r>
              <a:rPr lang="en-US" dirty="0"/>
              <a:t> è </a:t>
            </a:r>
            <a:r>
              <a:rPr lang="en-US" dirty="0" err="1"/>
              <a:t>particolarmente</a:t>
            </a:r>
            <a:r>
              <a:rPr lang="en-US" dirty="0"/>
              <a:t> </a:t>
            </a:r>
            <a:r>
              <a:rPr lang="en-US" dirty="0" err="1"/>
              <a:t>importante</a:t>
            </a:r>
            <a:r>
              <a:rPr lang="en-US" dirty="0"/>
              <a:t> </a:t>
            </a:r>
            <a:r>
              <a:rPr lang="en-US" dirty="0" err="1"/>
              <a:t>quando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considerano</a:t>
            </a:r>
            <a:r>
              <a:rPr lang="en-US" dirty="0"/>
              <a:t> </a:t>
            </a:r>
            <a:r>
              <a:rPr lang="en-US" dirty="0" err="1"/>
              <a:t>gruppi</a:t>
            </a:r>
            <a:r>
              <a:rPr lang="en-US" dirty="0"/>
              <a:t> di </a:t>
            </a:r>
            <a:r>
              <a:rPr lang="en-US" dirty="0" err="1"/>
              <a:t>lavoratori</a:t>
            </a:r>
            <a:r>
              <a:rPr lang="en-US" dirty="0"/>
              <a:t> </a:t>
            </a:r>
            <a:r>
              <a:rPr lang="en-US" dirty="0" err="1"/>
              <a:t>esposti</a:t>
            </a:r>
            <a:r>
              <a:rPr lang="en-US" dirty="0"/>
              <a:t> a </a:t>
            </a:r>
            <a:r>
              <a:rPr lang="en-US" dirty="0" err="1"/>
              <a:t>rischi</a:t>
            </a:r>
            <a:r>
              <a:rPr lang="en-US" dirty="0"/>
              <a:t> </a:t>
            </a:r>
            <a:r>
              <a:rPr lang="en-US" dirty="0" err="1"/>
              <a:t>specifici</a:t>
            </a:r>
            <a:r>
              <a:rPr lang="en-US" dirty="0"/>
              <a:t>, come le </a:t>
            </a:r>
            <a:r>
              <a:rPr lang="en-US" dirty="0" err="1"/>
              <a:t>lavoratrici</a:t>
            </a:r>
            <a:r>
              <a:rPr lang="en-US" dirty="0"/>
              <a:t> in </a:t>
            </a:r>
            <a:r>
              <a:rPr lang="en-US" dirty="0" err="1"/>
              <a:t>stato</a:t>
            </a:r>
            <a:r>
              <a:rPr lang="en-US" dirty="0"/>
              <a:t> di </a:t>
            </a:r>
            <a:r>
              <a:rPr lang="en-US" dirty="0" err="1"/>
              <a:t>gravidanza</a:t>
            </a:r>
            <a:r>
              <a:rPr lang="en-US" dirty="0"/>
              <a:t> o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lavoratori</a:t>
            </a:r>
            <a:r>
              <a:rPr lang="en-US" dirty="0"/>
              <a:t> di diverse </a:t>
            </a:r>
            <a:r>
              <a:rPr lang="en-US" dirty="0" err="1"/>
              <a:t>età</a:t>
            </a:r>
            <a:r>
              <a:rPr lang="en-US" dirty="0"/>
              <a:t> o </a:t>
            </a:r>
            <a:r>
              <a:rPr lang="en-US" dirty="0" err="1"/>
              <a:t>provenienze</a:t>
            </a:r>
            <a:r>
              <a:rPr lang="en-US" dirty="0"/>
              <a:t> </a:t>
            </a:r>
            <a:r>
              <a:rPr lang="en-US" dirty="0" err="1"/>
              <a:t>geografiche</a:t>
            </a:r>
            <a:r>
              <a:rPr lang="en-US" dirty="0"/>
              <a:t>. Ad </a:t>
            </a:r>
            <a:r>
              <a:rPr lang="en-US" dirty="0" err="1"/>
              <a:t>esempio</a:t>
            </a:r>
            <a:r>
              <a:rPr lang="en-US" dirty="0"/>
              <a:t>, la </a:t>
            </a:r>
            <a:r>
              <a:rPr lang="en-US" dirty="0" err="1"/>
              <a:t>valutazione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rischi</a:t>
            </a:r>
            <a:r>
              <a:rPr lang="en-US" dirty="0"/>
              <a:t> </a:t>
            </a:r>
            <a:r>
              <a:rPr lang="en-US" dirty="0" err="1"/>
              <a:t>potrebbe</a:t>
            </a:r>
            <a:r>
              <a:rPr lang="en-US" dirty="0"/>
              <a:t> </a:t>
            </a:r>
            <a:r>
              <a:rPr lang="en-US" dirty="0" err="1"/>
              <a:t>differire</a:t>
            </a:r>
            <a:r>
              <a:rPr lang="en-US" dirty="0"/>
              <a:t> per un </a:t>
            </a:r>
            <a:r>
              <a:rPr lang="en-US" dirty="0" err="1"/>
              <a:t>lavoratore</a:t>
            </a:r>
            <a:r>
              <a:rPr lang="en-US" dirty="0"/>
              <a:t> </a:t>
            </a:r>
            <a:r>
              <a:rPr lang="en-US" dirty="0" err="1"/>
              <a:t>giovane</a:t>
            </a:r>
            <a:r>
              <a:rPr lang="en-US" dirty="0"/>
              <a:t> rispetto a uno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anziano</a:t>
            </a:r>
            <a:r>
              <a:rPr lang="en-US" dirty="0"/>
              <a:t>, o per chi </a:t>
            </a:r>
            <a:r>
              <a:rPr lang="en-US" dirty="0" err="1"/>
              <a:t>proviene</a:t>
            </a:r>
            <a:r>
              <a:rPr lang="en-US" dirty="0"/>
              <a:t> da </a:t>
            </a:r>
            <a:r>
              <a:rPr lang="en-US" dirty="0" err="1"/>
              <a:t>paesi</a:t>
            </a:r>
            <a:r>
              <a:rPr lang="en-US" dirty="0"/>
              <a:t> </a:t>
            </a:r>
            <a:r>
              <a:rPr lang="en-US" dirty="0" err="1"/>
              <a:t>diversi</a:t>
            </a:r>
            <a:r>
              <a:rPr lang="en-US" dirty="0"/>
              <a:t> con </a:t>
            </a:r>
            <a:r>
              <a:rPr lang="en-US" dirty="0" err="1"/>
              <a:t>contesti</a:t>
            </a:r>
            <a:r>
              <a:rPr lang="en-US" dirty="0"/>
              <a:t> </a:t>
            </a:r>
            <a:r>
              <a:rPr lang="en-US" dirty="0" err="1"/>
              <a:t>culturali</a:t>
            </a:r>
            <a:r>
              <a:rPr lang="en-US" dirty="0"/>
              <a:t> </a:t>
            </a:r>
            <a:r>
              <a:rPr lang="en-US" dirty="0" err="1"/>
              <a:t>differenti</a:t>
            </a:r>
            <a:r>
              <a:rPr lang="en-US" dirty="0"/>
              <a:t>.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 dirty="0"/>
              <a:t>Nel </a:t>
            </a:r>
            <a:r>
              <a:rPr lang="en-US" dirty="0" err="1"/>
              <a:t>cuore</a:t>
            </a:r>
            <a:r>
              <a:rPr lang="en-US" dirty="0"/>
              <a:t> del </a:t>
            </a:r>
            <a:r>
              <a:rPr lang="en-US" dirty="0" err="1"/>
              <a:t>documento</a:t>
            </a:r>
            <a:r>
              <a:rPr lang="en-US" dirty="0"/>
              <a:t> di </a:t>
            </a:r>
            <a:r>
              <a:rPr lang="en-US" dirty="0" err="1"/>
              <a:t>valutazione</a:t>
            </a:r>
            <a:r>
              <a:rPr lang="en-US" dirty="0"/>
              <a:t> dei </a:t>
            </a:r>
            <a:r>
              <a:rPr lang="en-US" dirty="0" err="1"/>
              <a:t>rischi</a:t>
            </a:r>
            <a:r>
              <a:rPr lang="en-US" dirty="0"/>
              <a:t> </a:t>
            </a:r>
            <a:r>
              <a:rPr lang="en-US" dirty="0" err="1"/>
              <a:t>troviamo</a:t>
            </a:r>
            <a:r>
              <a:rPr lang="en-US" dirty="0"/>
              <a:t> la </a:t>
            </a:r>
            <a:r>
              <a:rPr lang="en-US" dirty="0" err="1"/>
              <a:t>relazione</a:t>
            </a:r>
            <a:r>
              <a:rPr lang="en-US" dirty="0"/>
              <a:t> </a:t>
            </a:r>
            <a:r>
              <a:rPr lang="en-US" dirty="0" err="1"/>
              <a:t>dettagliata</a:t>
            </a:r>
            <a:r>
              <a:rPr lang="en-US" dirty="0"/>
              <a:t>, </a:t>
            </a:r>
            <a:r>
              <a:rPr lang="en-US" dirty="0" err="1"/>
              <a:t>che</a:t>
            </a:r>
            <a:r>
              <a:rPr lang="en-US" dirty="0"/>
              <a:t> non solo </a:t>
            </a:r>
            <a:r>
              <a:rPr lang="en-US" dirty="0" err="1"/>
              <a:t>elenca</a:t>
            </a:r>
            <a:r>
              <a:rPr lang="en-US" dirty="0"/>
              <a:t> i </a:t>
            </a:r>
            <a:r>
              <a:rPr lang="en-US" dirty="0" err="1"/>
              <a:t>rischi</a:t>
            </a:r>
            <a:r>
              <a:rPr lang="en-US" dirty="0"/>
              <a:t> per la sicurezza e la salute </a:t>
            </a:r>
            <a:r>
              <a:rPr lang="en-US" dirty="0" err="1"/>
              <a:t>legati</a:t>
            </a:r>
            <a:r>
              <a:rPr lang="en-US" dirty="0"/>
              <a:t> alle </a:t>
            </a:r>
            <a:r>
              <a:rPr lang="en-US" dirty="0" err="1"/>
              <a:t>attività</a:t>
            </a:r>
            <a:r>
              <a:rPr lang="en-US" dirty="0"/>
              <a:t> </a:t>
            </a:r>
            <a:r>
              <a:rPr lang="en-US" dirty="0" err="1"/>
              <a:t>lavorative</a:t>
            </a:r>
            <a:r>
              <a:rPr lang="en-US" dirty="0"/>
              <a:t>, ma </a:t>
            </a:r>
            <a:r>
              <a:rPr lang="en-US" dirty="0" err="1"/>
              <a:t>esplicita</a:t>
            </a:r>
            <a:r>
              <a:rPr lang="en-US" dirty="0"/>
              <a:t> </a:t>
            </a:r>
            <a:r>
              <a:rPr lang="en-US" dirty="0" err="1"/>
              <a:t>anche</a:t>
            </a:r>
            <a:r>
              <a:rPr lang="en-US" dirty="0"/>
              <a:t> i </a:t>
            </a:r>
            <a:r>
              <a:rPr lang="en-US" dirty="0" err="1"/>
              <a:t>criteri</a:t>
            </a:r>
            <a:r>
              <a:rPr lang="en-US" dirty="0"/>
              <a:t> </a:t>
            </a:r>
            <a:r>
              <a:rPr lang="en-US" dirty="0" err="1"/>
              <a:t>adottati</a:t>
            </a:r>
            <a:r>
              <a:rPr lang="en-US" dirty="0"/>
              <a:t> per </a:t>
            </a:r>
            <a:r>
              <a:rPr lang="en-US" dirty="0" err="1"/>
              <a:t>effettuare</a:t>
            </a:r>
            <a:r>
              <a:rPr lang="en-US" dirty="0"/>
              <a:t> </a:t>
            </a:r>
            <a:r>
              <a:rPr lang="en-US" dirty="0" err="1"/>
              <a:t>questa</a:t>
            </a:r>
            <a:r>
              <a:rPr lang="en-US" dirty="0"/>
              <a:t> </a:t>
            </a:r>
            <a:r>
              <a:rPr lang="en-US" dirty="0" err="1"/>
              <a:t>valutazione</a:t>
            </a:r>
            <a:r>
              <a:rPr lang="en-US" dirty="0"/>
              <a:t>. </a:t>
            </a:r>
            <a:r>
              <a:rPr lang="en-US" dirty="0" err="1"/>
              <a:t>Tuttavia</a:t>
            </a:r>
            <a:r>
              <a:rPr lang="en-US" dirty="0"/>
              <a:t>, è </a:t>
            </a:r>
            <a:r>
              <a:rPr lang="en-US" dirty="0" err="1"/>
              <a:t>fondamentale</a:t>
            </a:r>
            <a:r>
              <a:rPr lang="en-US" dirty="0"/>
              <a:t> </a:t>
            </a:r>
            <a:r>
              <a:rPr lang="en-US" dirty="0" err="1"/>
              <a:t>sottolineare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i </a:t>
            </a:r>
            <a:r>
              <a:rPr lang="en-US" dirty="0" err="1"/>
              <a:t>criteri</a:t>
            </a:r>
            <a:r>
              <a:rPr lang="en-US" dirty="0"/>
              <a:t> </a:t>
            </a:r>
            <a:r>
              <a:rPr lang="en-US" dirty="0" err="1"/>
              <a:t>stessi</a:t>
            </a:r>
            <a:r>
              <a:rPr lang="en-US" dirty="0"/>
              <a:t> per la </a:t>
            </a:r>
            <a:r>
              <a:rPr lang="en-US" dirty="0" err="1"/>
              <a:t>valutazione</a:t>
            </a:r>
            <a:r>
              <a:rPr lang="en-US" dirty="0"/>
              <a:t> dei </a:t>
            </a:r>
            <a:r>
              <a:rPr lang="en-US" dirty="0" err="1"/>
              <a:t>rischi</a:t>
            </a:r>
            <a:r>
              <a:rPr lang="en-US" dirty="0"/>
              <a:t>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responsabilità</a:t>
            </a:r>
            <a:r>
              <a:rPr lang="en-US" dirty="0"/>
              <a:t> </a:t>
            </a:r>
            <a:r>
              <a:rPr lang="en-US" dirty="0" err="1"/>
              <a:t>chiave</a:t>
            </a:r>
            <a:r>
              <a:rPr lang="en-US" dirty="0"/>
              <a:t> del </a:t>
            </a:r>
            <a:r>
              <a:rPr lang="en-US" dirty="0" err="1"/>
              <a:t>Datore</a:t>
            </a:r>
            <a:r>
              <a:rPr lang="en-US" dirty="0"/>
              <a:t> di Lavoro, il quale </a:t>
            </a:r>
            <a:r>
              <a:rPr lang="en-US" dirty="0" err="1"/>
              <a:t>può</a:t>
            </a:r>
            <a:r>
              <a:rPr lang="en-US" dirty="0"/>
              <a:t> </a:t>
            </a:r>
            <a:r>
              <a:rPr lang="en-US" dirty="0" err="1"/>
              <a:t>scegliere</a:t>
            </a:r>
            <a:r>
              <a:rPr lang="en-US" dirty="0"/>
              <a:t> il </a:t>
            </a:r>
            <a:r>
              <a:rPr lang="en-US" dirty="0" err="1"/>
              <a:t>metodo</a:t>
            </a:r>
            <a:r>
              <a:rPr lang="en-US" dirty="0"/>
              <a:t>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adatto</a:t>
            </a:r>
            <a:r>
              <a:rPr lang="en-US" dirty="0"/>
              <a:t> in base alle </a:t>
            </a:r>
            <a:r>
              <a:rPr lang="en-US" dirty="0" err="1"/>
              <a:t>specificità</a:t>
            </a:r>
            <a:r>
              <a:rPr lang="en-US" dirty="0"/>
              <a:t> </a:t>
            </a:r>
            <a:r>
              <a:rPr lang="en-US" dirty="0" err="1"/>
              <a:t>dell'azienda</a:t>
            </a:r>
            <a:r>
              <a:rPr lang="en-US" dirty="0"/>
              <a:t>. </a:t>
            </a:r>
          </a:p>
          <a:p>
            <a:r>
              <a:rPr lang="en-US" dirty="0"/>
              <a:t>La </a:t>
            </a:r>
            <a:r>
              <a:rPr lang="en-US" dirty="0" err="1"/>
              <a:t>flessibilità</a:t>
            </a:r>
            <a:r>
              <a:rPr lang="en-US" dirty="0"/>
              <a:t> del </a:t>
            </a:r>
            <a:r>
              <a:rPr lang="en-US" dirty="0" err="1"/>
              <a:t>processo</a:t>
            </a:r>
            <a:r>
              <a:rPr lang="en-US" dirty="0"/>
              <a:t> </a:t>
            </a:r>
            <a:r>
              <a:rPr lang="en-US" dirty="0" err="1"/>
              <a:t>metodologico</a:t>
            </a:r>
            <a:r>
              <a:rPr lang="en-US" dirty="0"/>
              <a:t> di </a:t>
            </a:r>
            <a:r>
              <a:rPr lang="en-US" dirty="0" err="1"/>
              <a:t>analisi</a:t>
            </a:r>
            <a:r>
              <a:rPr lang="en-US" dirty="0"/>
              <a:t> dei </a:t>
            </a:r>
            <a:r>
              <a:rPr lang="en-US" dirty="0" err="1"/>
              <a:t>rischi</a:t>
            </a:r>
            <a:r>
              <a:rPr lang="en-US" dirty="0"/>
              <a:t>, come </a:t>
            </a:r>
            <a:r>
              <a:rPr lang="en-US" dirty="0" err="1"/>
              <a:t>sancito</a:t>
            </a:r>
            <a:r>
              <a:rPr lang="en-US" dirty="0"/>
              <a:t> dal </a:t>
            </a:r>
            <a:r>
              <a:rPr lang="en-US" dirty="0" err="1"/>
              <a:t>decreto</a:t>
            </a:r>
            <a:r>
              <a:rPr lang="en-US" dirty="0"/>
              <a:t> </a:t>
            </a:r>
            <a:r>
              <a:rPr lang="en-US" dirty="0" err="1"/>
              <a:t>legislativo</a:t>
            </a:r>
            <a:r>
              <a:rPr lang="en-US" dirty="0"/>
              <a:t> 81, </a:t>
            </a:r>
            <a:r>
              <a:rPr lang="en-US" dirty="0" err="1"/>
              <a:t>offre</a:t>
            </a:r>
            <a:r>
              <a:rPr lang="en-US" dirty="0"/>
              <a:t> ai </a:t>
            </a:r>
            <a:r>
              <a:rPr lang="en-US" dirty="0" err="1"/>
              <a:t>datori</a:t>
            </a:r>
            <a:r>
              <a:rPr lang="en-US" dirty="0"/>
              <a:t> di </a:t>
            </a:r>
            <a:r>
              <a:rPr lang="en-US" dirty="0" err="1"/>
              <a:t>lavoro</a:t>
            </a:r>
            <a:r>
              <a:rPr lang="en-US" dirty="0"/>
              <a:t> la </a:t>
            </a:r>
            <a:r>
              <a:rPr lang="en-US" dirty="0" err="1"/>
              <a:t>possibilità</a:t>
            </a:r>
            <a:r>
              <a:rPr lang="en-US" dirty="0"/>
              <a:t> di </a:t>
            </a:r>
            <a:r>
              <a:rPr lang="en-US" dirty="0" err="1"/>
              <a:t>adattare</a:t>
            </a:r>
            <a:r>
              <a:rPr lang="en-US" dirty="0"/>
              <a:t> la </a:t>
            </a:r>
            <a:r>
              <a:rPr lang="en-US" dirty="0" err="1"/>
              <a:t>valutazione</a:t>
            </a:r>
            <a:r>
              <a:rPr lang="en-US" dirty="0"/>
              <a:t> ai </a:t>
            </a:r>
            <a:r>
              <a:rPr lang="en-US" dirty="0" err="1"/>
              <a:t>contesti</a:t>
            </a:r>
            <a:r>
              <a:rPr lang="en-US" dirty="0"/>
              <a:t> </a:t>
            </a:r>
            <a:r>
              <a:rPr lang="en-US" dirty="0" err="1"/>
              <a:t>specifici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propria </a:t>
            </a:r>
            <a:r>
              <a:rPr lang="en-US" dirty="0" err="1"/>
              <a:t>azienda</a:t>
            </a:r>
            <a:r>
              <a:rPr lang="en-US" dirty="0"/>
              <a:t>. Questa </a:t>
            </a:r>
            <a:r>
              <a:rPr lang="en-US" dirty="0" err="1"/>
              <a:t>autonomia</a:t>
            </a:r>
            <a:r>
              <a:rPr lang="en-US" dirty="0"/>
              <a:t> </a:t>
            </a:r>
            <a:r>
              <a:rPr lang="en-US" dirty="0" err="1"/>
              <a:t>decisionale</a:t>
            </a:r>
            <a:r>
              <a:rPr lang="en-US" dirty="0"/>
              <a:t>, </a:t>
            </a:r>
            <a:r>
              <a:rPr lang="en-US" dirty="0" err="1"/>
              <a:t>tuttavia</a:t>
            </a:r>
            <a:r>
              <a:rPr lang="en-US" dirty="0"/>
              <a:t>, </a:t>
            </a:r>
            <a:r>
              <a:rPr lang="en-US" dirty="0" err="1"/>
              <a:t>richiede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la </a:t>
            </a:r>
            <a:r>
              <a:rPr lang="en-US" dirty="0" err="1"/>
              <a:t>metodologia</a:t>
            </a:r>
            <a:r>
              <a:rPr lang="en-US" dirty="0"/>
              <a:t> </a:t>
            </a:r>
            <a:r>
              <a:rPr lang="en-US" dirty="0" err="1"/>
              <a:t>utilizzata</a:t>
            </a:r>
            <a:r>
              <a:rPr lang="en-US" dirty="0"/>
              <a:t> </a:t>
            </a:r>
            <a:r>
              <a:rPr lang="en-US" dirty="0" err="1"/>
              <a:t>sia</a:t>
            </a:r>
            <a:r>
              <a:rPr lang="en-US" dirty="0"/>
              <a:t> </a:t>
            </a:r>
            <a:r>
              <a:rPr lang="en-US" dirty="0" err="1"/>
              <a:t>chiaramente</a:t>
            </a:r>
            <a:r>
              <a:rPr lang="en-US" dirty="0"/>
              <a:t> </a:t>
            </a:r>
            <a:r>
              <a:rPr lang="en-US" dirty="0" err="1"/>
              <a:t>definita</a:t>
            </a:r>
            <a:r>
              <a:rPr lang="en-US" dirty="0"/>
              <a:t>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err="1"/>
              <a:t>documento</a:t>
            </a:r>
            <a:r>
              <a:rPr lang="en-US" dirty="0"/>
              <a:t> di </a:t>
            </a:r>
            <a:r>
              <a:rPr lang="en-US" dirty="0" err="1"/>
              <a:t>valutazione</a:t>
            </a:r>
            <a:r>
              <a:rPr lang="en-US" dirty="0"/>
              <a:t> dei </a:t>
            </a:r>
            <a:r>
              <a:rPr lang="en-US" dirty="0" err="1"/>
              <a:t>rischi</a:t>
            </a:r>
            <a:r>
              <a:rPr lang="en-US" dirty="0"/>
              <a:t>, </a:t>
            </a:r>
            <a:r>
              <a:rPr lang="en-US" dirty="0" err="1"/>
              <a:t>affinché</a:t>
            </a:r>
            <a:r>
              <a:rPr lang="en-US" dirty="0"/>
              <a:t> il </a:t>
            </a:r>
            <a:r>
              <a:rPr lang="en-US" dirty="0" err="1"/>
              <a:t>processo</a:t>
            </a:r>
            <a:r>
              <a:rPr lang="en-US" dirty="0"/>
              <a:t> </a:t>
            </a:r>
            <a:r>
              <a:rPr lang="en-US" dirty="0" err="1"/>
              <a:t>possa</a:t>
            </a:r>
            <a:r>
              <a:rPr lang="en-US" dirty="0"/>
              <a:t> </a:t>
            </a:r>
            <a:r>
              <a:rPr lang="en-US" dirty="0" err="1"/>
              <a:t>essere</a:t>
            </a:r>
            <a:r>
              <a:rPr lang="en-US" dirty="0"/>
              <a:t> </a:t>
            </a:r>
            <a:r>
              <a:rPr lang="en-US" dirty="0" err="1"/>
              <a:t>tracciato</a:t>
            </a:r>
            <a:r>
              <a:rPr lang="en-US" dirty="0"/>
              <a:t> e </a:t>
            </a:r>
            <a:r>
              <a:rPr lang="en-US" dirty="0" err="1"/>
              <a:t>valutato</a:t>
            </a:r>
            <a:r>
              <a:rPr lang="en-US" dirty="0"/>
              <a:t> in modo </a:t>
            </a:r>
            <a:r>
              <a:rPr lang="en-US" dirty="0" err="1"/>
              <a:t>coerente</a:t>
            </a:r>
            <a:r>
              <a:rPr lang="en-US" dirty="0"/>
              <a:t>. </a:t>
            </a:r>
          </a:p>
          <a:p>
            <a:r>
              <a:rPr lang="en-US" dirty="0"/>
              <a:t>Un </a:t>
            </a:r>
            <a:r>
              <a:rPr lang="en-US" dirty="0" err="1"/>
              <a:t>aspetto</a:t>
            </a:r>
            <a:r>
              <a:rPr lang="en-US" dirty="0"/>
              <a:t> </a:t>
            </a:r>
            <a:r>
              <a:rPr lang="en-US" dirty="0" err="1"/>
              <a:t>chiave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redazione</a:t>
            </a:r>
            <a:r>
              <a:rPr lang="en-US" dirty="0"/>
              <a:t> del </a:t>
            </a:r>
            <a:r>
              <a:rPr lang="en-US" dirty="0" err="1"/>
              <a:t>documento</a:t>
            </a:r>
            <a:r>
              <a:rPr lang="en-US" dirty="0"/>
              <a:t> </a:t>
            </a:r>
            <a:r>
              <a:rPr lang="en-US" dirty="0" err="1"/>
              <a:t>riguarda</a:t>
            </a:r>
            <a:r>
              <a:rPr lang="en-US" dirty="0"/>
              <a:t> le </a:t>
            </a:r>
            <a:r>
              <a:rPr lang="en-US" dirty="0" err="1"/>
              <a:t>misure</a:t>
            </a:r>
            <a:r>
              <a:rPr lang="en-US" dirty="0"/>
              <a:t> di </a:t>
            </a:r>
            <a:r>
              <a:rPr lang="en-US" dirty="0" err="1"/>
              <a:t>prevenzione</a:t>
            </a:r>
            <a:r>
              <a:rPr lang="en-US" dirty="0"/>
              <a:t> e </a:t>
            </a:r>
            <a:r>
              <a:rPr lang="en-US" dirty="0" err="1"/>
              <a:t>protezione</a:t>
            </a:r>
            <a:r>
              <a:rPr lang="en-US" dirty="0"/>
              <a:t> </a:t>
            </a:r>
            <a:r>
              <a:rPr lang="en-US" dirty="0" err="1"/>
              <a:t>già</a:t>
            </a:r>
            <a:r>
              <a:rPr lang="en-US" dirty="0"/>
              <a:t> </a:t>
            </a:r>
            <a:r>
              <a:rPr lang="en-US" dirty="0" err="1"/>
              <a:t>attuate</a:t>
            </a:r>
            <a:r>
              <a:rPr lang="en-US" dirty="0"/>
              <a:t> </a:t>
            </a:r>
            <a:r>
              <a:rPr lang="en-US" dirty="0" err="1"/>
              <a:t>nell'azienda</a:t>
            </a:r>
            <a:r>
              <a:rPr lang="en-US" dirty="0"/>
              <a:t>. </a:t>
            </a:r>
            <a:r>
              <a:rPr lang="en-US" dirty="0" err="1"/>
              <a:t>Queste</a:t>
            </a:r>
            <a:r>
              <a:rPr lang="en-US" dirty="0"/>
              <a:t> </a:t>
            </a:r>
            <a:r>
              <a:rPr lang="en-US" dirty="0" err="1"/>
              <a:t>misure</a:t>
            </a:r>
            <a:r>
              <a:rPr lang="en-US" dirty="0"/>
              <a:t> </a:t>
            </a:r>
            <a:r>
              <a:rPr lang="en-US" dirty="0" err="1"/>
              <a:t>includono</a:t>
            </a:r>
            <a:r>
              <a:rPr lang="en-US" dirty="0"/>
              <a:t> i </a:t>
            </a:r>
            <a:r>
              <a:rPr lang="en-US" dirty="0" err="1"/>
              <a:t>dispositivi</a:t>
            </a:r>
            <a:r>
              <a:rPr lang="en-US" dirty="0"/>
              <a:t> di </a:t>
            </a:r>
            <a:r>
              <a:rPr lang="en-US" dirty="0" err="1"/>
              <a:t>protezione</a:t>
            </a:r>
            <a:r>
              <a:rPr lang="en-US" dirty="0"/>
              <a:t> </a:t>
            </a:r>
            <a:r>
              <a:rPr lang="en-US" dirty="0" err="1"/>
              <a:t>individuali</a:t>
            </a:r>
            <a:r>
              <a:rPr lang="en-US" dirty="0"/>
              <a:t> (DPI) </a:t>
            </a:r>
            <a:r>
              <a:rPr lang="en-US" dirty="0" err="1"/>
              <a:t>adottati</a:t>
            </a:r>
            <a:r>
              <a:rPr lang="en-US" dirty="0"/>
              <a:t> </a:t>
            </a:r>
            <a:r>
              <a:rPr lang="en-US" dirty="0" err="1"/>
              <a:t>dai</a:t>
            </a:r>
            <a:r>
              <a:rPr lang="en-US" dirty="0"/>
              <a:t> </a:t>
            </a:r>
            <a:r>
              <a:rPr lang="en-US" dirty="0" err="1"/>
              <a:t>lavoratori</a:t>
            </a:r>
            <a:r>
              <a:rPr lang="en-US" dirty="0"/>
              <a:t>,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svolgono</a:t>
            </a:r>
            <a:r>
              <a:rPr lang="en-US" dirty="0"/>
              <a:t> un </a:t>
            </a:r>
            <a:r>
              <a:rPr lang="en-US" dirty="0" err="1"/>
              <a:t>ruolo</a:t>
            </a:r>
            <a:r>
              <a:rPr lang="en-US" dirty="0"/>
              <a:t> </a:t>
            </a:r>
            <a:r>
              <a:rPr lang="en-US" dirty="0" err="1"/>
              <a:t>cruciale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mitigazione</a:t>
            </a:r>
            <a:r>
              <a:rPr lang="en-US" dirty="0"/>
              <a:t> dei </a:t>
            </a:r>
            <a:r>
              <a:rPr lang="en-US" dirty="0" err="1"/>
              <a:t>rischi</a:t>
            </a:r>
            <a:r>
              <a:rPr lang="en-US" dirty="0"/>
              <a:t>. La </a:t>
            </a:r>
            <a:r>
              <a:rPr lang="en-US" dirty="0" err="1"/>
              <a:t>valutazione</a:t>
            </a:r>
            <a:r>
              <a:rPr lang="en-US" dirty="0"/>
              <a:t> </a:t>
            </a:r>
            <a:r>
              <a:rPr lang="en-US" dirty="0" err="1"/>
              <a:t>dell'efficacia</a:t>
            </a:r>
            <a:r>
              <a:rPr lang="en-US" dirty="0"/>
              <a:t> di </a:t>
            </a:r>
            <a:r>
              <a:rPr lang="en-US" dirty="0" err="1"/>
              <a:t>tali</a:t>
            </a:r>
            <a:r>
              <a:rPr lang="en-US" dirty="0"/>
              <a:t> </a:t>
            </a:r>
            <a:r>
              <a:rPr lang="en-US" dirty="0" err="1"/>
              <a:t>misure</a:t>
            </a:r>
            <a:r>
              <a:rPr lang="en-US" dirty="0"/>
              <a:t> è un </a:t>
            </a:r>
            <a:r>
              <a:rPr lang="en-US" dirty="0" err="1"/>
              <a:t>passo</a:t>
            </a:r>
            <a:r>
              <a:rPr lang="en-US" dirty="0"/>
              <a:t> </a:t>
            </a:r>
            <a:r>
              <a:rPr lang="en-US" dirty="0" err="1"/>
              <a:t>importante</a:t>
            </a:r>
            <a:r>
              <a:rPr lang="en-US" dirty="0"/>
              <a:t> per </a:t>
            </a:r>
            <a:r>
              <a:rPr lang="en-US" dirty="0" err="1"/>
              <a:t>garantire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i </a:t>
            </a:r>
            <a:r>
              <a:rPr lang="en-US" dirty="0" err="1"/>
              <a:t>lavoratori</a:t>
            </a:r>
            <a:r>
              <a:rPr lang="en-US" dirty="0"/>
              <a:t> </a:t>
            </a:r>
            <a:r>
              <a:rPr lang="en-US" dirty="0" err="1"/>
              <a:t>siano</a:t>
            </a:r>
            <a:r>
              <a:rPr lang="en-US" dirty="0"/>
              <a:t> </a:t>
            </a:r>
            <a:r>
              <a:rPr lang="en-US" dirty="0" err="1"/>
              <a:t>adeguatamente</a:t>
            </a:r>
            <a:r>
              <a:rPr lang="en-US" dirty="0"/>
              <a:t> </a:t>
            </a:r>
            <a:r>
              <a:rPr lang="en-US" dirty="0" err="1"/>
              <a:t>protetti</a:t>
            </a:r>
            <a:r>
              <a:rPr lang="en-US" dirty="0"/>
              <a:t>. </a:t>
            </a:r>
          </a:p>
          <a:p>
            <a:r>
              <a:rPr lang="en-US" dirty="0" err="1"/>
              <a:t>Tuttavia</a:t>
            </a:r>
            <a:r>
              <a:rPr lang="en-US" dirty="0"/>
              <a:t>, se le </a:t>
            </a:r>
            <a:r>
              <a:rPr lang="en-US" dirty="0" err="1"/>
              <a:t>misure</a:t>
            </a:r>
            <a:r>
              <a:rPr lang="en-US" dirty="0"/>
              <a:t> </a:t>
            </a:r>
            <a:r>
              <a:rPr lang="en-US" dirty="0" err="1"/>
              <a:t>attuali</a:t>
            </a:r>
            <a:r>
              <a:rPr lang="en-US" dirty="0"/>
              <a:t> non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dimostrano</a:t>
            </a:r>
            <a:r>
              <a:rPr lang="en-US" dirty="0"/>
              <a:t> </a:t>
            </a:r>
            <a:r>
              <a:rPr lang="en-US" dirty="0" err="1"/>
              <a:t>sufficienti</a:t>
            </a:r>
            <a:r>
              <a:rPr lang="en-US" dirty="0"/>
              <a:t>, è </a:t>
            </a:r>
            <a:r>
              <a:rPr lang="en-US" dirty="0" err="1"/>
              <a:t>necessario</a:t>
            </a:r>
            <a:r>
              <a:rPr lang="en-US" dirty="0"/>
              <a:t> </a:t>
            </a:r>
            <a:r>
              <a:rPr lang="en-US" dirty="0" err="1"/>
              <a:t>sviluppare</a:t>
            </a:r>
            <a:r>
              <a:rPr lang="en-US" dirty="0"/>
              <a:t> un </a:t>
            </a:r>
            <a:r>
              <a:rPr lang="en-US" dirty="0" err="1"/>
              <a:t>programma</a:t>
            </a:r>
            <a:r>
              <a:rPr lang="en-US" dirty="0"/>
              <a:t> di </a:t>
            </a:r>
            <a:r>
              <a:rPr lang="en-US" dirty="0" err="1"/>
              <a:t>misure</a:t>
            </a:r>
            <a:r>
              <a:rPr lang="en-US" dirty="0"/>
              <a:t> </a:t>
            </a:r>
            <a:r>
              <a:rPr lang="en-US" dirty="0" err="1"/>
              <a:t>aggiuntive</a:t>
            </a:r>
            <a:r>
              <a:rPr lang="en-US" dirty="0"/>
              <a:t>. </a:t>
            </a:r>
            <a:r>
              <a:rPr lang="en-US" dirty="0" err="1"/>
              <a:t>Questo</a:t>
            </a:r>
            <a:r>
              <a:rPr lang="en-US" dirty="0"/>
              <a:t> </a:t>
            </a:r>
            <a:r>
              <a:rPr lang="en-US" dirty="0" err="1"/>
              <a:t>programma</a:t>
            </a:r>
            <a:r>
              <a:rPr lang="en-US" dirty="0"/>
              <a:t>, </a:t>
            </a:r>
            <a:r>
              <a:rPr lang="en-US" dirty="0" err="1"/>
              <a:t>integrato</a:t>
            </a:r>
            <a:r>
              <a:rPr lang="en-US" dirty="0"/>
              <a:t>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err="1"/>
              <a:t>documento</a:t>
            </a:r>
            <a:r>
              <a:rPr lang="en-US" dirty="0"/>
              <a:t> di </a:t>
            </a:r>
            <a:r>
              <a:rPr lang="en-US" dirty="0" err="1"/>
              <a:t>valutazione</a:t>
            </a:r>
            <a:r>
              <a:rPr lang="en-US" dirty="0"/>
              <a:t> dei </a:t>
            </a:r>
            <a:r>
              <a:rPr lang="en-US" dirty="0" err="1"/>
              <a:t>rischi</a:t>
            </a:r>
            <a:r>
              <a:rPr lang="en-US" dirty="0"/>
              <a:t>, </a:t>
            </a:r>
            <a:r>
              <a:rPr lang="en-US" dirty="0" err="1"/>
              <a:t>rappresenta</a:t>
            </a:r>
            <a:r>
              <a:rPr lang="en-US" dirty="0"/>
              <a:t> un piano </a:t>
            </a:r>
            <a:r>
              <a:rPr lang="en-US" dirty="0" err="1"/>
              <a:t>dettagliato</a:t>
            </a:r>
            <a:r>
              <a:rPr lang="en-US" dirty="0"/>
              <a:t> per </a:t>
            </a:r>
            <a:r>
              <a:rPr lang="en-US" dirty="0" err="1"/>
              <a:t>migliorare</a:t>
            </a:r>
            <a:r>
              <a:rPr lang="en-US" dirty="0"/>
              <a:t> </a:t>
            </a:r>
            <a:r>
              <a:rPr lang="en-US" dirty="0" err="1"/>
              <a:t>nel</a:t>
            </a:r>
            <a:r>
              <a:rPr lang="en-US" dirty="0"/>
              <a:t> tempo i </a:t>
            </a:r>
            <a:r>
              <a:rPr lang="en-US" dirty="0" err="1"/>
              <a:t>livelli</a:t>
            </a:r>
            <a:r>
              <a:rPr lang="en-US" dirty="0"/>
              <a:t> di sicurezza. </a:t>
            </a:r>
            <a:r>
              <a:rPr lang="en-US" dirty="0" err="1"/>
              <a:t>Ogni</a:t>
            </a:r>
            <a:r>
              <a:rPr lang="en-US" dirty="0"/>
              <a:t> </a:t>
            </a:r>
            <a:r>
              <a:rPr lang="en-US" dirty="0" err="1"/>
              <a:t>documento</a:t>
            </a:r>
            <a:r>
              <a:rPr lang="en-US" dirty="0"/>
              <a:t> di </a:t>
            </a:r>
            <a:r>
              <a:rPr lang="en-US" dirty="0" err="1"/>
              <a:t>valutazione</a:t>
            </a:r>
            <a:r>
              <a:rPr lang="en-US" dirty="0"/>
              <a:t> dei </a:t>
            </a:r>
            <a:r>
              <a:rPr lang="en-US" dirty="0" err="1"/>
              <a:t>rischi</a:t>
            </a:r>
            <a:r>
              <a:rPr lang="en-US" dirty="0"/>
              <a:t>, </a:t>
            </a:r>
            <a:r>
              <a:rPr lang="en-US" dirty="0" err="1"/>
              <a:t>anche</a:t>
            </a:r>
            <a:r>
              <a:rPr lang="en-US" dirty="0"/>
              <a:t> se i </a:t>
            </a:r>
            <a:r>
              <a:rPr lang="en-US" dirty="0" err="1"/>
              <a:t>rischi</a:t>
            </a:r>
            <a:r>
              <a:rPr lang="en-US" dirty="0"/>
              <a:t> </a:t>
            </a:r>
            <a:r>
              <a:rPr lang="en-US" dirty="0" err="1"/>
              <a:t>sembrano</a:t>
            </a:r>
            <a:r>
              <a:rPr lang="en-US" dirty="0"/>
              <a:t> </a:t>
            </a:r>
            <a:r>
              <a:rPr lang="en-US" dirty="0" err="1"/>
              <a:t>minimi</a:t>
            </a:r>
            <a:r>
              <a:rPr lang="en-US" dirty="0"/>
              <a:t>, </a:t>
            </a:r>
            <a:r>
              <a:rPr lang="en-US" dirty="0" err="1"/>
              <a:t>deve</a:t>
            </a:r>
            <a:r>
              <a:rPr lang="en-US" dirty="0"/>
              <a:t> </a:t>
            </a:r>
            <a:r>
              <a:rPr lang="en-US" dirty="0" err="1"/>
              <a:t>contenere</a:t>
            </a:r>
            <a:r>
              <a:rPr lang="en-US" dirty="0"/>
              <a:t> un piano di </a:t>
            </a:r>
            <a:r>
              <a:rPr lang="en-US" dirty="0" err="1"/>
              <a:t>miglioramento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spinga</a:t>
            </a:r>
            <a:r>
              <a:rPr lang="en-US" dirty="0"/>
              <a:t> </a:t>
            </a:r>
            <a:r>
              <a:rPr lang="en-US" dirty="0" err="1"/>
              <a:t>costantemente</a:t>
            </a:r>
            <a:r>
              <a:rPr lang="en-US" dirty="0"/>
              <a:t> verso </a:t>
            </a:r>
            <a:r>
              <a:rPr lang="en-US" dirty="0" err="1"/>
              <a:t>l'ottimizzazione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</a:t>
            </a:r>
            <a:r>
              <a:rPr lang="en-US" dirty="0" err="1"/>
              <a:t>misure</a:t>
            </a:r>
            <a:r>
              <a:rPr lang="en-US" dirty="0"/>
              <a:t> di sicurezza. </a:t>
            </a:r>
          </a:p>
          <a:p>
            <a:r>
              <a:rPr lang="en-US" dirty="0" err="1"/>
              <a:t>Questo</a:t>
            </a:r>
            <a:r>
              <a:rPr lang="en-US" dirty="0"/>
              <a:t> piano di </a:t>
            </a:r>
            <a:r>
              <a:rPr lang="en-US" dirty="0" err="1"/>
              <a:t>miglioramento</a:t>
            </a:r>
            <a:r>
              <a:rPr lang="en-US" dirty="0"/>
              <a:t> </a:t>
            </a:r>
            <a:r>
              <a:rPr lang="en-US" dirty="0" err="1"/>
              <a:t>deve</a:t>
            </a:r>
            <a:r>
              <a:rPr lang="en-US" dirty="0"/>
              <a:t> </a:t>
            </a:r>
            <a:r>
              <a:rPr lang="en-US" dirty="0" err="1"/>
              <a:t>definire</a:t>
            </a:r>
            <a:r>
              <a:rPr lang="en-US" dirty="0"/>
              <a:t> in modo </a:t>
            </a:r>
            <a:r>
              <a:rPr lang="en-US" dirty="0" err="1"/>
              <a:t>chiaro</a:t>
            </a:r>
            <a:r>
              <a:rPr lang="en-US" dirty="0"/>
              <a:t> e </a:t>
            </a:r>
            <a:r>
              <a:rPr lang="en-US" dirty="0" err="1"/>
              <a:t>dettagliato</a:t>
            </a:r>
            <a:r>
              <a:rPr lang="en-US" dirty="0"/>
              <a:t> le </a:t>
            </a:r>
            <a:r>
              <a:rPr lang="en-US" dirty="0" err="1"/>
              <a:t>azioni</a:t>
            </a:r>
            <a:r>
              <a:rPr lang="en-US" dirty="0"/>
              <a:t> da </a:t>
            </a:r>
            <a:r>
              <a:rPr lang="en-US" dirty="0" err="1"/>
              <a:t>intraprendere</a:t>
            </a:r>
            <a:r>
              <a:rPr lang="en-US" dirty="0"/>
              <a:t>, i tempi </a:t>
            </a:r>
            <a:r>
              <a:rPr lang="en-US" dirty="0" err="1"/>
              <a:t>previsti</a:t>
            </a:r>
            <a:r>
              <a:rPr lang="en-US" dirty="0"/>
              <a:t> per </a:t>
            </a:r>
            <a:r>
              <a:rPr lang="en-US" dirty="0" err="1"/>
              <a:t>l'implementazione</a:t>
            </a:r>
            <a:r>
              <a:rPr lang="en-US" dirty="0"/>
              <a:t> e le figure </a:t>
            </a:r>
            <a:r>
              <a:rPr lang="en-US" dirty="0" err="1"/>
              <a:t>responsabili</a:t>
            </a:r>
            <a:r>
              <a:rPr lang="en-US" dirty="0"/>
              <a:t> per </a:t>
            </a:r>
            <a:r>
              <a:rPr lang="en-US" dirty="0" err="1"/>
              <a:t>ciascuna</a:t>
            </a:r>
            <a:r>
              <a:rPr lang="en-US" dirty="0"/>
              <a:t> azione. </a:t>
            </a:r>
            <a:r>
              <a:rPr lang="en-US" dirty="0" err="1"/>
              <a:t>Questo</a:t>
            </a:r>
            <a:r>
              <a:rPr lang="en-US" dirty="0"/>
              <a:t> </a:t>
            </a:r>
            <a:r>
              <a:rPr lang="en-US" dirty="0" err="1"/>
              <a:t>assicura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il </a:t>
            </a:r>
            <a:r>
              <a:rPr lang="en-US" dirty="0" err="1"/>
              <a:t>miglioramento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sicurezza </a:t>
            </a:r>
            <a:r>
              <a:rPr lang="en-US" dirty="0" err="1"/>
              <a:t>sia</a:t>
            </a:r>
            <a:r>
              <a:rPr lang="en-US" dirty="0"/>
              <a:t> un </a:t>
            </a:r>
            <a:r>
              <a:rPr lang="en-US" dirty="0" err="1"/>
              <a:t>processo</a:t>
            </a:r>
            <a:r>
              <a:rPr lang="en-US" dirty="0"/>
              <a:t> </a:t>
            </a:r>
            <a:r>
              <a:rPr lang="en-US" dirty="0" err="1"/>
              <a:t>strutturato</a:t>
            </a:r>
            <a:r>
              <a:rPr lang="en-US" dirty="0"/>
              <a:t> e ben </a:t>
            </a:r>
            <a:r>
              <a:rPr lang="en-US" dirty="0" err="1"/>
              <a:t>coordinato</a:t>
            </a:r>
            <a:r>
              <a:rPr lang="en-US" dirty="0"/>
              <a:t> </a:t>
            </a:r>
            <a:r>
              <a:rPr lang="en-US" dirty="0" err="1"/>
              <a:t>all'interno</a:t>
            </a:r>
            <a:r>
              <a:rPr lang="en-US" dirty="0"/>
              <a:t> </a:t>
            </a:r>
            <a:r>
              <a:rPr lang="en-US" dirty="0" err="1"/>
              <a:t>dell'organizzazione</a:t>
            </a:r>
            <a:r>
              <a:rPr lang="en-US" dirty="0"/>
              <a:t>. </a:t>
            </a:r>
          </a:p>
          <a:p>
            <a:r>
              <a:rPr lang="en-US" dirty="0"/>
              <a:t>Un </a:t>
            </a:r>
            <a:r>
              <a:rPr lang="en-US" dirty="0" err="1"/>
              <a:t>ulteriore</a:t>
            </a:r>
            <a:r>
              <a:rPr lang="en-US" dirty="0"/>
              <a:t> </a:t>
            </a:r>
            <a:r>
              <a:rPr lang="en-US" dirty="0" err="1"/>
              <a:t>elemento</a:t>
            </a:r>
            <a:r>
              <a:rPr lang="en-US" dirty="0"/>
              <a:t> </a:t>
            </a:r>
            <a:r>
              <a:rPr lang="en-US" dirty="0" err="1"/>
              <a:t>essenziale</a:t>
            </a:r>
            <a:r>
              <a:rPr lang="en-US" dirty="0"/>
              <a:t>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err="1"/>
              <a:t>documento</a:t>
            </a:r>
            <a:r>
              <a:rPr lang="en-US" dirty="0"/>
              <a:t> di </a:t>
            </a:r>
            <a:r>
              <a:rPr lang="en-US" dirty="0" err="1"/>
              <a:t>valutazione</a:t>
            </a:r>
            <a:r>
              <a:rPr lang="en-US" dirty="0"/>
              <a:t> dei </a:t>
            </a:r>
            <a:r>
              <a:rPr lang="en-US" dirty="0" err="1"/>
              <a:t>rischi</a:t>
            </a:r>
            <a:r>
              <a:rPr lang="en-US" dirty="0"/>
              <a:t> </a:t>
            </a:r>
            <a:r>
              <a:rPr lang="en-US" dirty="0" err="1"/>
              <a:t>riguarda</a:t>
            </a:r>
            <a:r>
              <a:rPr lang="en-US" dirty="0"/>
              <a:t> le procedure operative per </a:t>
            </a:r>
            <a:r>
              <a:rPr lang="en-US" dirty="0" err="1"/>
              <a:t>l'attuazione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</a:t>
            </a:r>
            <a:r>
              <a:rPr lang="en-US" dirty="0" err="1"/>
              <a:t>misure</a:t>
            </a:r>
            <a:r>
              <a:rPr lang="en-US" dirty="0"/>
              <a:t> di sicurezza. </a:t>
            </a:r>
            <a:r>
              <a:rPr lang="en-US" dirty="0" err="1"/>
              <a:t>Queste</a:t>
            </a:r>
            <a:r>
              <a:rPr lang="en-US" dirty="0"/>
              <a:t> procedure,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guidano</a:t>
            </a:r>
            <a:r>
              <a:rPr lang="en-US" dirty="0"/>
              <a:t> </a:t>
            </a:r>
            <a:r>
              <a:rPr lang="en-US" dirty="0" err="1"/>
              <a:t>l'agire</a:t>
            </a:r>
            <a:r>
              <a:rPr lang="en-US" dirty="0"/>
              <a:t> </a:t>
            </a:r>
            <a:r>
              <a:rPr lang="en-US" dirty="0" err="1"/>
              <a:t>quotidiano</a:t>
            </a:r>
            <a:r>
              <a:rPr lang="en-US" dirty="0"/>
              <a:t> dei </a:t>
            </a:r>
            <a:r>
              <a:rPr lang="en-US" dirty="0" err="1"/>
              <a:t>lavoratori</a:t>
            </a:r>
            <a:r>
              <a:rPr lang="en-US" dirty="0"/>
              <a:t> e del </a:t>
            </a:r>
            <a:r>
              <a:rPr lang="en-US" dirty="0" err="1"/>
              <a:t>personale</a:t>
            </a:r>
            <a:r>
              <a:rPr lang="en-US" dirty="0"/>
              <a:t> </a:t>
            </a:r>
            <a:r>
              <a:rPr lang="en-US" dirty="0" err="1"/>
              <a:t>coinvolto</a:t>
            </a:r>
            <a:r>
              <a:rPr lang="en-US" dirty="0"/>
              <a:t>, </a:t>
            </a:r>
            <a:r>
              <a:rPr lang="en-US" dirty="0" err="1"/>
              <a:t>devono</a:t>
            </a:r>
            <a:r>
              <a:rPr lang="en-US" dirty="0"/>
              <a:t> </a:t>
            </a:r>
            <a:r>
              <a:rPr lang="en-US" dirty="0" err="1"/>
              <a:t>essere</a:t>
            </a:r>
            <a:r>
              <a:rPr lang="en-US" dirty="0"/>
              <a:t> </a:t>
            </a:r>
            <a:r>
              <a:rPr lang="en-US" dirty="0" err="1"/>
              <a:t>esplicitamente</a:t>
            </a:r>
            <a:r>
              <a:rPr lang="en-US" dirty="0"/>
              <a:t> </a:t>
            </a:r>
            <a:r>
              <a:rPr lang="en-US" dirty="0" err="1"/>
              <a:t>elencate</a:t>
            </a:r>
            <a:r>
              <a:rPr lang="en-US" dirty="0"/>
              <a:t>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err="1"/>
              <a:t>documento</a:t>
            </a:r>
            <a:r>
              <a:rPr lang="en-US" dirty="0"/>
              <a:t>. </a:t>
            </a:r>
            <a:r>
              <a:rPr lang="en-US" dirty="0" err="1"/>
              <a:t>Questo</a:t>
            </a:r>
            <a:r>
              <a:rPr lang="en-US" dirty="0"/>
              <a:t> </a:t>
            </a:r>
            <a:r>
              <a:rPr lang="en-US" dirty="0" err="1"/>
              <a:t>assicura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ogni</a:t>
            </a:r>
            <a:r>
              <a:rPr lang="en-US" dirty="0"/>
              <a:t> </a:t>
            </a:r>
            <a:r>
              <a:rPr lang="en-US" dirty="0" err="1"/>
              <a:t>procedura</a:t>
            </a:r>
            <a:r>
              <a:rPr lang="en-US" dirty="0"/>
              <a:t> di sicurezza </a:t>
            </a:r>
            <a:r>
              <a:rPr lang="en-US" dirty="0" err="1"/>
              <a:t>sia</a:t>
            </a:r>
            <a:r>
              <a:rPr lang="en-US" dirty="0"/>
              <a:t> </a:t>
            </a:r>
            <a:r>
              <a:rPr lang="en-US" dirty="0" err="1"/>
              <a:t>chiaramente</a:t>
            </a:r>
            <a:r>
              <a:rPr lang="en-US" dirty="0"/>
              <a:t> </a:t>
            </a:r>
            <a:r>
              <a:rPr lang="en-US" dirty="0" err="1"/>
              <a:t>definita</a:t>
            </a:r>
            <a:r>
              <a:rPr lang="en-US" dirty="0"/>
              <a:t> e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venga</a:t>
            </a:r>
            <a:r>
              <a:rPr lang="en-US" dirty="0"/>
              <a:t> </a:t>
            </a:r>
            <a:r>
              <a:rPr lang="en-US" dirty="0" err="1"/>
              <a:t>trascurato</a:t>
            </a:r>
            <a:r>
              <a:rPr lang="en-US" dirty="0"/>
              <a:t>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err="1"/>
              <a:t>percorso</a:t>
            </a:r>
            <a:r>
              <a:rPr lang="en-US" dirty="0"/>
              <a:t> verso un </a:t>
            </a:r>
            <a:r>
              <a:rPr lang="en-US" dirty="0" err="1"/>
              <a:t>ambiente</a:t>
            </a:r>
            <a:r>
              <a:rPr lang="en-US" dirty="0"/>
              <a:t> di </a:t>
            </a:r>
            <a:r>
              <a:rPr lang="en-US" dirty="0" err="1"/>
              <a:t>lavoro</a:t>
            </a:r>
            <a:r>
              <a:rPr lang="en-US" dirty="0"/>
              <a:t>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sicuro</a:t>
            </a:r>
            <a:r>
              <a:rPr lang="en-US" dirty="0"/>
              <a:t>.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 dirty="0"/>
              <a:t>In </a:t>
            </a:r>
            <a:r>
              <a:rPr lang="en-US" dirty="0" err="1"/>
              <a:t>conclusione</a:t>
            </a:r>
            <a:r>
              <a:rPr lang="en-US" dirty="0"/>
              <a:t>, il </a:t>
            </a:r>
            <a:r>
              <a:rPr lang="en-US" dirty="0" err="1"/>
              <a:t>documento</a:t>
            </a:r>
            <a:r>
              <a:rPr lang="en-US" dirty="0"/>
              <a:t> di </a:t>
            </a:r>
            <a:r>
              <a:rPr lang="en-US" dirty="0" err="1"/>
              <a:t>valutazione</a:t>
            </a:r>
            <a:r>
              <a:rPr lang="en-US" dirty="0"/>
              <a:t> dei </a:t>
            </a:r>
            <a:r>
              <a:rPr lang="en-US" dirty="0" err="1"/>
              <a:t>rischi</a:t>
            </a:r>
            <a:r>
              <a:rPr lang="en-US" dirty="0"/>
              <a:t> </a:t>
            </a:r>
            <a:r>
              <a:rPr lang="en-US" dirty="0" err="1"/>
              <a:t>rappresenta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risorsa</a:t>
            </a:r>
            <a:r>
              <a:rPr lang="en-US" dirty="0"/>
              <a:t> </a:t>
            </a:r>
            <a:r>
              <a:rPr lang="en-US" dirty="0" err="1"/>
              <a:t>cruciale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gestione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sicurezza </a:t>
            </a:r>
            <a:r>
              <a:rPr lang="en-US" dirty="0" err="1"/>
              <a:t>sul</a:t>
            </a:r>
            <a:r>
              <a:rPr lang="en-US" dirty="0"/>
              <a:t> </a:t>
            </a:r>
            <a:r>
              <a:rPr lang="en-US" dirty="0" err="1"/>
              <a:t>lavoro</a:t>
            </a:r>
            <a:r>
              <a:rPr lang="en-US" dirty="0"/>
              <a:t>. È un </a:t>
            </a:r>
            <a:r>
              <a:rPr lang="en-US" dirty="0" err="1"/>
              <a:t>processo</a:t>
            </a:r>
            <a:r>
              <a:rPr lang="en-US" dirty="0"/>
              <a:t> </a:t>
            </a:r>
            <a:r>
              <a:rPr lang="en-US" dirty="0" err="1"/>
              <a:t>articolato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richiede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valutazione</a:t>
            </a:r>
            <a:r>
              <a:rPr lang="en-US" dirty="0"/>
              <a:t> </a:t>
            </a:r>
            <a:r>
              <a:rPr lang="en-US" dirty="0" err="1"/>
              <a:t>accurata</a:t>
            </a:r>
            <a:r>
              <a:rPr lang="en-US" dirty="0"/>
              <a:t> di </a:t>
            </a:r>
            <a:r>
              <a:rPr lang="en-US" dirty="0" err="1"/>
              <a:t>vari</a:t>
            </a:r>
            <a:r>
              <a:rPr lang="en-US" dirty="0"/>
              <a:t> </a:t>
            </a:r>
            <a:r>
              <a:rPr lang="en-US" dirty="0" err="1"/>
              <a:t>elementi</a:t>
            </a:r>
            <a:r>
              <a:rPr lang="en-US" dirty="0"/>
              <a:t>, </a:t>
            </a:r>
            <a:r>
              <a:rPr lang="en-US" dirty="0" err="1"/>
              <a:t>inclusi</a:t>
            </a:r>
            <a:r>
              <a:rPr lang="en-US" dirty="0"/>
              <a:t> </a:t>
            </a:r>
            <a:r>
              <a:rPr lang="en-US" dirty="0" err="1"/>
              <a:t>attrezzature</a:t>
            </a:r>
            <a:r>
              <a:rPr lang="en-US" dirty="0"/>
              <a:t>, </a:t>
            </a:r>
            <a:r>
              <a:rPr lang="en-US" dirty="0" err="1"/>
              <a:t>sostanze</a:t>
            </a:r>
            <a:r>
              <a:rPr lang="en-US" dirty="0"/>
              <a:t> </a:t>
            </a:r>
            <a:r>
              <a:rPr lang="en-US" dirty="0" err="1"/>
              <a:t>chimiche</a:t>
            </a:r>
            <a:r>
              <a:rPr lang="en-US" dirty="0"/>
              <a:t>, </a:t>
            </a:r>
            <a:r>
              <a:rPr lang="en-US" dirty="0" err="1"/>
              <a:t>luoghi</a:t>
            </a:r>
            <a:r>
              <a:rPr lang="en-US" dirty="0"/>
              <a:t> di </a:t>
            </a:r>
            <a:r>
              <a:rPr lang="en-US" dirty="0" err="1"/>
              <a:t>lavoro</a:t>
            </a:r>
            <a:r>
              <a:rPr lang="en-US" dirty="0"/>
              <a:t> e </a:t>
            </a:r>
            <a:r>
              <a:rPr lang="en-US" dirty="0" err="1"/>
              <a:t>rischi</a:t>
            </a:r>
            <a:r>
              <a:rPr lang="en-US" dirty="0"/>
              <a:t> </a:t>
            </a:r>
            <a:r>
              <a:rPr lang="en-US" dirty="0" err="1"/>
              <a:t>psico-sociali</a:t>
            </a:r>
            <a:r>
              <a:rPr lang="en-US" dirty="0"/>
              <a:t>. La </a:t>
            </a:r>
            <a:r>
              <a:rPr lang="en-US" dirty="0" err="1"/>
              <a:t>flessibilità</a:t>
            </a:r>
            <a:r>
              <a:rPr lang="en-US" dirty="0"/>
              <a:t> </a:t>
            </a:r>
            <a:r>
              <a:rPr lang="en-US" dirty="0" err="1"/>
              <a:t>metodologica</a:t>
            </a:r>
            <a:r>
              <a:rPr lang="en-US" dirty="0"/>
              <a:t> </a:t>
            </a:r>
            <a:r>
              <a:rPr lang="en-US" dirty="0" err="1"/>
              <a:t>offre</a:t>
            </a:r>
            <a:r>
              <a:rPr lang="en-US" dirty="0"/>
              <a:t> ai </a:t>
            </a:r>
            <a:r>
              <a:rPr lang="en-US" dirty="0" err="1"/>
              <a:t>datori</a:t>
            </a:r>
            <a:r>
              <a:rPr lang="en-US" dirty="0"/>
              <a:t> di </a:t>
            </a:r>
            <a:r>
              <a:rPr lang="en-US" dirty="0" err="1"/>
              <a:t>lavoro</a:t>
            </a:r>
            <a:r>
              <a:rPr lang="en-US" dirty="0"/>
              <a:t> la </a:t>
            </a:r>
            <a:r>
              <a:rPr lang="en-US" dirty="0" err="1"/>
              <a:t>possibilità</a:t>
            </a:r>
            <a:r>
              <a:rPr lang="en-US" dirty="0"/>
              <a:t> di </a:t>
            </a:r>
            <a:r>
              <a:rPr lang="en-US" dirty="0" err="1"/>
              <a:t>adattare</a:t>
            </a:r>
            <a:r>
              <a:rPr lang="en-US" dirty="0"/>
              <a:t> la </a:t>
            </a:r>
            <a:r>
              <a:rPr lang="en-US" dirty="0" err="1"/>
              <a:t>valutazione</a:t>
            </a:r>
            <a:r>
              <a:rPr lang="en-US" dirty="0"/>
              <a:t> alle </a:t>
            </a:r>
            <a:r>
              <a:rPr lang="en-US" dirty="0" err="1"/>
              <a:t>proprie</a:t>
            </a:r>
            <a:r>
              <a:rPr lang="en-US" dirty="0"/>
              <a:t> </a:t>
            </a:r>
            <a:r>
              <a:rPr lang="en-US" dirty="0" err="1"/>
              <a:t>esigenze</a:t>
            </a:r>
            <a:r>
              <a:rPr lang="en-US" dirty="0"/>
              <a:t>, </a:t>
            </a:r>
            <a:r>
              <a:rPr lang="en-US" dirty="0" err="1"/>
              <a:t>purché</a:t>
            </a:r>
            <a:r>
              <a:rPr lang="en-US" dirty="0"/>
              <a:t> la </a:t>
            </a:r>
            <a:r>
              <a:rPr lang="en-US" dirty="0" err="1"/>
              <a:t>metodologia</a:t>
            </a:r>
            <a:r>
              <a:rPr lang="en-US" dirty="0"/>
              <a:t> </a:t>
            </a:r>
            <a:r>
              <a:rPr lang="en-US" dirty="0" err="1"/>
              <a:t>scelta</a:t>
            </a:r>
            <a:r>
              <a:rPr lang="en-US" dirty="0"/>
              <a:t> </a:t>
            </a:r>
            <a:r>
              <a:rPr lang="en-US" dirty="0" err="1"/>
              <a:t>sia</a:t>
            </a:r>
            <a:r>
              <a:rPr lang="en-US" dirty="0"/>
              <a:t> </a:t>
            </a:r>
            <a:r>
              <a:rPr lang="en-US" dirty="0" err="1"/>
              <a:t>chiaramente</a:t>
            </a:r>
            <a:r>
              <a:rPr lang="en-US" dirty="0"/>
              <a:t> </a:t>
            </a:r>
            <a:r>
              <a:rPr lang="en-US" dirty="0" err="1"/>
              <a:t>definita</a:t>
            </a:r>
            <a:r>
              <a:rPr lang="en-US" dirty="0"/>
              <a:t>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err="1"/>
              <a:t>documento</a:t>
            </a:r>
            <a:r>
              <a:rPr lang="en-US" dirty="0"/>
              <a:t>. Le </a:t>
            </a:r>
            <a:r>
              <a:rPr lang="en-US" dirty="0" err="1"/>
              <a:t>misure</a:t>
            </a:r>
            <a:r>
              <a:rPr lang="en-US" dirty="0"/>
              <a:t> di </a:t>
            </a:r>
            <a:r>
              <a:rPr lang="en-US" dirty="0" err="1"/>
              <a:t>prevenzione</a:t>
            </a:r>
            <a:r>
              <a:rPr lang="en-US" dirty="0"/>
              <a:t> e </a:t>
            </a:r>
            <a:r>
              <a:rPr lang="en-US" dirty="0" err="1"/>
              <a:t>protezione</a:t>
            </a:r>
            <a:r>
              <a:rPr lang="en-US" dirty="0"/>
              <a:t>, </a:t>
            </a:r>
            <a:r>
              <a:rPr lang="en-US" dirty="0" err="1"/>
              <a:t>insieme</a:t>
            </a:r>
            <a:r>
              <a:rPr lang="en-US" dirty="0"/>
              <a:t> a un piano di </a:t>
            </a:r>
            <a:r>
              <a:rPr lang="en-US" dirty="0" err="1"/>
              <a:t>miglioramento</a:t>
            </a:r>
            <a:r>
              <a:rPr lang="en-US" dirty="0"/>
              <a:t> </a:t>
            </a:r>
            <a:r>
              <a:rPr lang="en-US" dirty="0" err="1"/>
              <a:t>strutturato</a:t>
            </a:r>
            <a:r>
              <a:rPr lang="en-US" dirty="0"/>
              <a:t>, </a:t>
            </a:r>
            <a:r>
              <a:rPr lang="en-US" dirty="0" err="1"/>
              <a:t>contribuiscono</a:t>
            </a:r>
            <a:r>
              <a:rPr lang="en-US" dirty="0"/>
              <a:t> a </a:t>
            </a:r>
            <a:r>
              <a:rPr lang="en-US" dirty="0" err="1"/>
              <a:t>creare</a:t>
            </a:r>
            <a:r>
              <a:rPr lang="en-US" dirty="0"/>
              <a:t> un </a:t>
            </a:r>
            <a:r>
              <a:rPr lang="en-US" dirty="0" err="1"/>
              <a:t>ambiente</a:t>
            </a:r>
            <a:r>
              <a:rPr lang="en-US" dirty="0"/>
              <a:t> di </a:t>
            </a:r>
            <a:r>
              <a:rPr lang="en-US" dirty="0" err="1"/>
              <a:t>lavoro</a:t>
            </a:r>
            <a:r>
              <a:rPr lang="en-US" dirty="0"/>
              <a:t> sempre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sicuro</a:t>
            </a:r>
            <a:r>
              <a:rPr lang="en-US" dirty="0"/>
              <a:t> e </a:t>
            </a:r>
            <a:r>
              <a:rPr lang="en-US" dirty="0" err="1"/>
              <a:t>protetto</a:t>
            </a:r>
            <a:r>
              <a:rPr lang="en-US" dirty="0"/>
              <a:t>. Le procedure operative, </a:t>
            </a:r>
            <a:r>
              <a:rPr lang="en-US" dirty="0" err="1"/>
              <a:t>infine</a:t>
            </a:r>
            <a:r>
              <a:rPr lang="en-US" dirty="0"/>
              <a:t>, </a:t>
            </a:r>
            <a:r>
              <a:rPr lang="en-US" dirty="0" err="1"/>
              <a:t>devono</a:t>
            </a:r>
            <a:r>
              <a:rPr lang="en-US" dirty="0"/>
              <a:t> </a:t>
            </a:r>
            <a:r>
              <a:rPr lang="en-US" dirty="0" err="1"/>
              <a:t>essere</a:t>
            </a:r>
            <a:r>
              <a:rPr lang="en-US" dirty="0"/>
              <a:t> </a:t>
            </a:r>
            <a:r>
              <a:rPr lang="en-US" dirty="0" err="1"/>
              <a:t>chiaramente</a:t>
            </a:r>
            <a:r>
              <a:rPr lang="en-US" dirty="0"/>
              <a:t> delineate per </a:t>
            </a:r>
            <a:r>
              <a:rPr lang="en-US" dirty="0" err="1"/>
              <a:t>guidare</a:t>
            </a:r>
            <a:r>
              <a:rPr lang="en-US" dirty="0"/>
              <a:t> il </a:t>
            </a:r>
            <a:r>
              <a:rPr lang="en-US" dirty="0" err="1"/>
              <a:t>comportamento</a:t>
            </a:r>
            <a:r>
              <a:rPr lang="en-US" dirty="0"/>
              <a:t> </a:t>
            </a:r>
            <a:r>
              <a:rPr lang="en-US" dirty="0" err="1"/>
              <a:t>quotidiano</a:t>
            </a:r>
            <a:r>
              <a:rPr lang="en-US" dirty="0"/>
              <a:t> dei </a:t>
            </a:r>
            <a:r>
              <a:rPr lang="en-US" dirty="0" err="1"/>
              <a:t>lavoratori</a:t>
            </a:r>
            <a:r>
              <a:rPr lang="en-US" dirty="0"/>
              <a:t>. </a:t>
            </a:r>
            <a:r>
              <a:rPr lang="en-US" dirty="0" err="1"/>
              <a:t>Questo</a:t>
            </a:r>
            <a:r>
              <a:rPr lang="en-US" dirty="0"/>
              <a:t> </a:t>
            </a:r>
            <a:r>
              <a:rPr lang="en-US" dirty="0" err="1"/>
              <a:t>approccio</a:t>
            </a:r>
            <a:r>
              <a:rPr lang="en-US" dirty="0"/>
              <a:t> </a:t>
            </a:r>
            <a:r>
              <a:rPr lang="en-US" dirty="0" err="1"/>
              <a:t>globale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valutazione</a:t>
            </a:r>
            <a:r>
              <a:rPr lang="en-US" dirty="0"/>
              <a:t> dei </a:t>
            </a:r>
            <a:r>
              <a:rPr lang="en-US" dirty="0" err="1"/>
              <a:t>rischi</a:t>
            </a:r>
            <a:r>
              <a:rPr lang="en-US" dirty="0"/>
              <a:t> </a:t>
            </a:r>
            <a:r>
              <a:rPr lang="en-US" dirty="0" err="1"/>
              <a:t>assicura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tutte le </a:t>
            </a:r>
            <a:r>
              <a:rPr lang="en-US" dirty="0" err="1"/>
              <a:t>sfaccettature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sicurezza </a:t>
            </a:r>
            <a:r>
              <a:rPr lang="en-US" dirty="0" err="1"/>
              <a:t>sul</a:t>
            </a:r>
            <a:r>
              <a:rPr lang="en-US" dirty="0"/>
              <a:t> </a:t>
            </a:r>
            <a:r>
              <a:rPr lang="en-US" dirty="0" err="1"/>
              <a:t>lavoro</a:t>
            </a:r>
            <a:r>
              <a:rPr lang="en-US" dirty="0"/>
              <a:t> </a:t>
            </a:r>
            <a:r>
              <a:rPr lang="en-US" dirty="0" err="1"/>
              <a:t>siano</a:t>
            </a:r>
            <a:r>
              <a:rPr lang="en-US" dirty="0"/>
              <a:t> prese in </a:t>
            </a:r>
            <a:r>
              <a:rPr lang="en-US" dirty="0" err="1"/>
              <a:t>considerazione</a:t>
            </a:r>
            <a:r>
              <a:rPr lang="en-US" dirty="0"/>
              <a:t>, </a:t>
            </a:r>
            <a:r>
              <a:rPr lang="en-US" dirty="0" err="1"/>
              <a:t>proteggendo</a:t>
            </a:r>
            <a:r>
              <a:rPr lang="en-US" dirty="0"/>
              <a:t> in modo </a:t>
            </a:r>
            <a:r>
              <a:rPr lang="en-US" dirty="0" err="1"/>
              <a:t>completo</a:t>
            </a:r>
            <a:r>
              <a:rPr lang="en-US" dirty="0"/>
              <a:t> i </a:t>
            </a:r>
            <a:r>
              <a:rPr lang="en-US" dirty="0" err="1"/>
              <a:t>lavoratori</a:t>
            </a:r>
            <a:r>
              <a:rPr lang="en-US" dirty="0"/>
              <a:t> e </a:t>
            </a:r>
            <a:r>
              <a:rPr lang="en-US" dirty="0" err="1"/>
              <a:t>creando</a:t>
            </a:r>
            <a:r>
              <a:rPr lang="en-US" dirty="0"/>
              <a:t> un </a:t>
            </a:r>
            <a:r>
              <a:rPr lang="en-US" dirty="0" err="1"/>
              <a:t>ambiente</a:t>
            </a:r>
            <a:r>
              <a:rPr lang="en-US" dirty="0"/>
              <a:t> di </a:t>
            </a:r>
            <a:r>
              <a:rPr lang="en-US" dirty="0" err="1"/>
              <a:t>lavoro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rispetti</a:t>
            </a:r>
            <a:r>
              <a:rPr lang="en-US" dirty="0"/>
              <a:t> le normative e </a:t>
            </a:r>
            <a:r>
              <a:rPr lang="en-US" dirty="0" err="1"/>
              <a:t>favorisca</a:t>
            </a:r>
            <a:r>
              <a:rPr lang="en-US" dirty="0"/>
              <a:t> il </a:t>
            </a:r>
            <a:r>
              <a:rPr lang="en-US" dirty="0" err="1"/>
              <a:t>benessere</a:t>
            </a:r>
            <a:r>
              <a:rPr lang="en-US" dirty="0"/>
              <a:t> di tutti.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A6A6A6">
                <a:alpha val="100000"/>
              </a:srgbClr>
            </a:gs>
            <a:gs pos="100000">
              <a:srgbClr val="FFFFFF">
                <a:alpha val="100000"/>
              </a:srgbClr>
            </a:gs>
          </a:gsLst>
          <a:lin ang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816593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6592" cy="2709333"/>
            </a:xfrm>
            <a:custGeom>
              <a:avLst/>
              <a:gdLst/>
              <a:ahLst/>
              <a:cxnLst/>
              <a:rect l="l" t="t" r="r" b="b"/>
              <a:pathLst>
                <a:path w="4816592" h="2709333">
                  <a:moveTo>
                    <a:pt x="0" y="0"/>
                  </a:moveTo>
                  <a:lnTo>
                    <a:pt x="4816592" y="0"/>
                  </a:lnTo>
                  <a:lnTo>
                    <a:pt x="4816592" y="2709333"/>
                  </a:lnTo>
                  <a:lnTo>
                    <a:pt x="0" y="2709333"/>
                  </a:lnTo>
                  <a:close/>
                </a:path>
              </a:pathLst>
            </a:custGeom>
            <a:gradFill rotWithShape="1">
              <a:gsLst>
                <a:gs pos="0">
                  <a:srgbClr val="9F142A">
                    <a:alpha val="100000"/>
                  </a:srgbClr>
                </a:gs>
                <a:gs pos="50000">
                  <a:srgbClr val="0064A3">
                    <a:alpha val="100000"/>
                  </a:srgbClr>
                </a:gs>
                <a:gs pos="100000">
                  <a:srgbClr val="009F5A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it-IT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-1368176" y="29136"/>
            <a:ext cx="6906482" cy="3230758"/>
            <a:chOff x="0" y="-38100"/>
            <a:chExt cx="1818991" cy="850900"/>
          </a:xfrm>
        </p:grpSpPr>
        <p:sp>
          <p:nvSpPr>
            <p:cNvPr id="6" name="Freeform 6"/>
            <p:cNvSpPr/>
            <p:nvPr/>
          </p:nvSpPr>
          <p:spPr>
            <a:xfrm>
              <a:off x="259997" y="0"/>
              <a:ext cx="1558994" cy="425233"/>
            </a:xfrm>
            <a:custGeom>
              <a:avLst/>
              <a:gdLst/>
              <a:ahLst/>
              <a:cxnLst/>
              <a:rect l="l" t="t" r="r" b="b"/>
              <a:pathLst>
                <a:path w="1818991" h="425233">
                  <a:moveTo>
                    <a:pt x="57169" y="0"/>
                  </a:moveTo>
                  <a:lnTo>
                    <a:pt x="1761822" y="0"/>
                  </a:lnTo>
                  <a:cubicBezTo>
                    <a:pt x="1793396" y="0"/>
                    <a:pt x="1818991" y="25596"/>
                    <a:pt x="1818991" y="57169"/>
                  </a:cubicBezTo>
                  <a:lnTo>
                    <a:pt x="1818991" y="368063"/>
                  </a:lnTo>
                  <a:cubicBezTo>
                    <a:pt x="1818991" y="383226"/>
                    <a:pt x="1812968" y="397767"/>
                    <a:pt x="1802247" y="408488"/>
                  </a:cubicBezTo>
                  <a:cubicBezTo>
                    <a:pt x="1791525" y="419209"/>
                    <a:pt x="1776984" y="425233"/>
                    <a:pt x="1761822" y="425233"/>
                  </a:cubicBezTo>
                  <a:lnTo>
                    <a:pt x="57169" y="425233"/>
                  </a:lnTo>
                  <a:cubicBezTo>
                    <a:pt x="42007" y="425233"/>
                    <a:pt x="27466" y="419209"/>
                    <a:pt x="16744" y="408488"/>
                  </a:cubicBezTo>
                  <a:cubicBezTo>
                    <a:pt x="6023" y="397767"/>
                    <a:pt x="0" y="383226"/>
                    <a:pt x="0" y="368063"/>
                  </a:cubicBezTo>
                  <a:lnTo>
                    <a:pt x="0" y="57169"/>
                  </a:lnTo>
                  <a:cubicBezTo>
                    <a:pt x="0" y="42007"/>
                    <a:pt x="6023" y="27466"/>
                    <a:pt x="16744" y="16744"/>
                  </a:cubicBezTo>
                  <a:cubicBezTo>
                    <a:pt x="27466" y="6023"/>
                    <a:pt x="42007" y="0"/>
                    <a:pt x="57169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rnd">
              <a:solidFill>
                <a:srgbClr val="FFFFFF"/>
              </a:solidFill>
              <a:rou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492771" y="341939"/>
            <a:ext cx="4745483" cy="1271789"/>
          </a:xfrm>
          <a:custGeom>
            <a:avLst/>
            <a:gdLst/>
            <a:ahLst/>
            <a:cxnLst/>
            <a:rect l="l" t="t" r="r" b="b"/>
            <a:pathLst>
              <a:path w="4745483" h="1271789">
                <a:moveTo>
                  <a:pt x="0" y="0"/>
                </a:moveTo>
                <a:lnTo>
                  <a:pt x="4745483" y="0"/>
                </a:lnTo>
                <a:lnTo>
                  <a:pt x="4745483" y="1271789"/>
                </a:lnTo>
                <a:lnTo>
                  <a:pt x="0" y="127178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11" name="AutoShape 11"/>
          <p:cNvSpPr/>
          <p:nvPr/>
        </p:nvSpPr>
        <p:spPr>
          <a:xfrm>
            <a:off x="9412" y="9508422"/>
            <a:ext cx="18278588" cy="54678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it-IT"/>
          </a:p>
        </p:txBody>
      </p:sp>
      <p:sp>
        <p:nvSpPr>
          <p:cNvPr id="12" name="TextBox 12"/>
          <p:cNvSpPr txBox="1"/>
          <p:nvPr/>
        </p:nvSpPr>
        <p:spPr>
          <a:xfrm>
            <a:off x="1020845" y="3750633"/>
            <a:ext cx="16246310" cy="32764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999"/>
              </a:lnSpc>
            </a:pPr>
            <a:r>
              <a:rPr lang="en-US" sz="9999" dirty="0">
                <a:solidFill>
                  <a:srgbClr val="FFFFFF"/>
                </a:solidFill>
                <a:latin typeface="Poppins Bold"/>
              </a:rPr>
              <a:t>La </a:t>
            </a:r>
            <a:r>
              <a:rPr lang="en-US" sz="9999" dirty="0" err="1">
                <a:solidFill>
                  <a:srgbClr val="FFFFFF"/>
                </a:solidFill>
                <a:latin typeface="Poppins Bold"/>
              </a:rPr>
              <a:t>valutazione</a:t>
            </a:r>
            <a:r>
              <a:rPr lang="en-US" sz="9999" dirty="0">
                <a:solidFill>
                  <a:srgbClr val="FFFFFF"/>
                </a:solidFill>
                <a:latin typeface="Poppins Bold"/>
              </a:rPr>
              <a:t> dei </a:t>
            </a:r>
            <a:r>
              <a:rPr lang="en-US" sz="9999" dirty="0" err="1">
                <a:solidFill>
                  <a:srgbClr val="FFFFFF"/>
                </a:solidFill>
                <a:latin typeface="Poppins Bold"/>
              </a:rPr>
              <a:t>rischi</a:t>
            </a:r>
            <a:r>
              <a:rPr lang="en-US" sz="9999" dirty="0">
                <a:solidFill>
                  <a:srgbClr val="FFFFFF"/>
                </a:solidFill>
                <a:latin typeface="Poppins Bold"/>
              </a:rPr>
              <a:t> </a:t>
            </a:r>
            <a:r>
              <a:rPr lang="en-US" sz="9999" dirty="0" err="1">
                <a:solidFill>
                  <a:srgbClr val="FFFFFF"/>
                </a:solidFill>
                <a:latin typeface="Poppins Bold"/>
              </a:rPr>
              <a:t>nei</a:t>
            </a:r>
            <a:r>
              <a:rPr lang="en-US" sz="9999" dirty="0">
                <a:solidFill>
                  <a:srgbClr val="FFFFFF"/>
                </a:solidFill>
                <a:latin typeface="Poppins Bold"/>
              </a:rPr>
              <a:t> </a:t>
            </a:r>
            <a:r>
              <a:rPr lang="en-US" sz="9999" dirty="0" err="1">
                <a:solidFill>
                  <a:srgbClr val="FFFFFF"/>
                </a:solidFill>
                <a:latin typeface="Poppins Bold"/>
              </a:rPr>
              <a:t>luoghi</a:t>
            </a:r>
            <a:r>
              <a:rPr lang="en-US" sz="9999" dirty="0">
                <a:solidFill>
                  <a:srgbClr val="FFFFFF"/>
                </a:solidFill>
                <a:latin typeface="Poppins Bold"/>
              </a:rPr>
              <a:t> di </a:t>
            </a:r>
            <a:r>
              <a:rPr lang="en-US" sz="9999" dirty="0" err="1">
                <a:solidFill>
                  <a:srgbClr val="FFFFFF"/>
                </a:solidFill>
                <a:latin typeface="Poppins Bold"/>
              </a:rPr>
              <a:t>lavoro</a:t>
            </a:r>
            <a:endParaRPr lang="en-US" sz="9999" dirty="0">
              <a:solidFill>
                <a:srgbClr val="FFFFFF"/>
              </a:solidFill>
              <a:latin typeface="Poppins Bold"/>
            </a:endParaRPr>
          </a:p>
        </p:txBody>
      </p:sp>
      <p:sp>
        <p:nvSpPr>
          <p:cNvPr id="14" name="AutoShape 4">
            <a:extLst>
              <a:ext uri="{FF2B5EF4-FFF2-40B4-BE49-F238E27FC236}">
                <a16:creationId xmlns:a16="http://schemas.microsoft.com/office/drawing/2014/main" id="{5E385B70-6840-2BBD-8334-984E55BD8654}"/>
              </a:ext>
            </a:extLst>
          </p:cNvPr>
          <p:cNvSpPr/>
          <p:nvPr/>
        </p:nvSpPr>
        <p:spPr>
          <a:xfrm>
            <a:off x="0" y="9565405"/>
            <a:ext cx="18288000" cy="721595"/>
          </a:xfrm>
          <a:prstGeom prst="rect">
            <a:avLst/>
          </a:prstGeom>
          <a:gradFill rotWithShape="1">
            <a:gsLst>
              <a:gs pos="0">
                <a:srgbClr val="9F142A">
                  <a:alpha val="100000"/>
                </a:srgbClr>
              </a:gs>
              <a:gs pos="50000">
                <a:srgbClr val="0064A3">
                  <a:alpha val="100000"/>
                </a:srgbClr>
              </a:gs>
              <a:gs pos="100000">
                <a:srgbClr val="009F5A">
                  <a:alpha val="100000"/>
                </a:srgbClr>
              </a:gs>
            </a:gsLst>
            <a:lin ang="0"/>
          </a:gradFill>
        </p:spPr>
        <p:txBody>
          <a:bodyPr/>
          <a:lstStyle/>
          <a:p>
            <a:endParaRPr lang="it-IT"/>
          </a:p>
        </p:txBody>
      </p: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88421EFA-35FC-91D6-BD7B-9727832E7404}"/>
              </a:ext>
            </a:extLst>
          </p:cNvPr>
          <p:cNvGrpSpPr/>
          <p:nvPr/>
        </p:nvGrpSpPr>
        <p:grpSpPr>
          <a:xfrm>
            <a:off x="12289545" y="9659774"/>
            <a:ext cx="5846055" cy="559588"/>
            <a:chOff x="12151397" y="9617005"/>
            <a:chExt cx="5846055" cy="559588"/>
          </a:xfrm>
        </p:grpSpPr>
        <p:sp>
          <p:nvSpPr>
            <p:cNvPr id="16" name="TextBox 6">
              <a:extLst>
                <a:ext uri="{FF2B5EF4-FFF2-40B4-BE49-F238E27FC236}">
                  <a16:creationId xmlns:a16="http://schemas.microsoft.com/office/drawing/2014/main" id="{A7A8EC75-00A6-16AE-77B4-1326DCCF5BE1}"/>
                </a:ext>
              </a:extLst>
            </p:cNvPr>
            <p:cNvSpPr txBox="1"/>
            <p:nvPr/>
          </p:nvSpPr>
          <p:spPr>
            <a:xfrm>
              <a:off x="12151397" y="9617005"/>
              <a:ext cx="5846055" cy="559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4565"/>
                </a:lnSpc>
              </a:pPr>
              <a:r>
                <a:rPr lang="en-US" sz="3261" dirty="0">
                  <a:solidFill>
                    <a:srgbClr val="FFFFFF"/>
                  </a:solidFill>
                  <a:latin typeface="Poppins"/>
                </a:rPr>
                <a:t>Copyright     </a:t>
              </a:r>
              <a:r>
                <a:rPr lang="en-US" sz="3261" dirty="0" err="1">
                  <a:solidFill>
                    <a:srgbClr val="FFFFFF"/>
                  </a:solidFill>
                  <a:latin typeface="Poppins"/>
                </a:rPr>
                <a:t>Meleam</a:t>
              </a:r>
              <a:r>
                <a:rPr lang="en-US" sz="3261" dirty="0">
                  <a:solidFill>
                    <a:srgbClr val="FFFFFF"/>
                  </a:solidFill>
                  <a:latin typeface="Poppins"/>
                </a:rPr>
                <a:t> spa</a:t>
              </a:r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4946A7FB-7BF9-5ECE-9382-49941D06B0AE}"/>
                </a:ext>
              </a:extLst>
            </p:cNvPr>
            <p:cNvSpPr/>
            <p:nvPr/>
          </p:nvSpPr>
          <p:spPr>
            <a:xfrm>
              <a:off x="14913860" y="9757874"/>
              <a:ext cx="321127" cy="351439"/>
            </a:xfrm>
            <a:custGeom>
              <a:avLst/>
              <a:gdLst/>
              <a:ahLst/>
              <a:cxnLst/>
              <a:rect l="l" t="t" r="r" b="b"/>
              <a:pathLst>
                <a:path w="428170" h="468585">
                  <a:moveTo>
                    <a:pt x="0" y="0"/>
                  </a:moveTo>
                  <a:lnTo>
                    <a:pt x="428169" y="0"/>
                  </a:lnTo>
                  <a:lnTo>
                    <a:pt x="428169" y="468585"/>
                  </a:lnTo>
                  <a:lnTo>
                    <a:pt x="0" y="46858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</p:grp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5"/>
          <p:cNvSpPr/>
          <p:nvPr/>
        </p:nvSpPr>
        <p:spPr>
          <a:xfrm flipH="1" flipV="1">
            <a:off x="454206" y="2586819"/>
            <a:ext cx="19050" cy="6254212"/>
          </a:xfrm>
          <a:prstGeom prst="line">
            <a:avLst/>
          </a:prstGeom>
          <a:ln w="38100" cap="flat">
            <a:solidFill>
              <a:srgbClr val="0064A3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Box 6"/>
          <p:cNvSpPr txBox="1"/>
          <p:nvPr/>
        </p:nvSpPr>
        <p:spPr>
          <a:xfrm>
            <a:off x="473721" y="248744"/>
            <a:ext cx="14856633" cy="11410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360"/>
              </a:lnSpc>
            </a:pPr>
            <a:r>
              <a:rPr lang="en-US" sz="6000" dirty="0">
                <a:solidFill>
                  <a:srgbClr val="9F142A"/>
                </a:solidFill>
                <a:latin typeface="Poppins Bold"/>
              </a:rPr>
              <a:t>VDR </a:t>
            </a:r>
            <a:r>
              <a:rPr lang="en-US" sz="6000" dirty="0" err="1">
                <a:solidFill>
                  <a:srgbClr val="9F142A"/>
                </a:solidFill>
                <a:latin typeface="Poppins Bold"/>
              </a:rPr>
              <a:t>negli</a:t>
            </a:r>
            <a:r>
              <a:rPr lang="en-US" sz="6000" dirty="0">
                <a:solidFill>
                  <a:srgbClr val="9F142A"/>
                </a:solidFill>
                <a:latin typeface="Poppins Bold"/>
              </a:rPr>
              <a:t> </a:t>
            </a:r>
            <a:r>
              <a:rPr lang="en-US" sz="6000" dirty="0" err="1">
                <a:solidFill>
                  <a:srgbClr val="9F142A"/>
                </a:solidFill>
                <a:latin typeface="Poppins Bold"/>
              </a:rPr>
              <a:t>ambienti</a:t>
            </a:r>
            <a:r>
              <a:rPr lang="en-US" sz="6000" dirty="0">
                <a:solidFill>
                  <a:srgbClr val="9F142A"/>
                </a:solidFill>
                <a:latin typeface="Poppins Bold"/>
              </a:rPr>
              <a:t> di </a:t>
            </a:r>
            <a:r>
              <a:rPr lang="en-US" sz="6000" dirty="0" err="1">
                <a:solidFill>
                  <a:srgbClr val="9F142A"/>
                </a:solidFill>
                <a:latin typeface="Poppins Bold"/>
              </a:rPr>
              <a:t>lavoro</a:t>
            </a:r>
            <a:endParaRPr lang="en-US" sz="6000" dirty="0">
              <a:solidFill>
                <a:srgbClr val="9F142A"/>
              </a:solidFill>
              <a:latin typeface="Poppins Bold"/>
            </a:endParaRPr>
          </a:p>
        </p:txBody>
      </p:sp>
      <p:grpSp>
        <p:nvGrpSpPr>
          <p:cNvPr id="8" name="Group 8"/>
          <p:cNvGrpSpPr/>
          <p:nvPr/>
        </p:nvGrpSpPr>
        <p:grpSpPr>
          <a:xfrm>
            <a:off x="14551447" y="288097"/>
            <a:ext cx="4117554" cy="1277651"/>
            <a:chOff x="0" y="0"/>
            <a:chExt cx="1818991" cy="47775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818991" cy="477756"/>
            </a:xfrm>
            <a:custGeom>
              <a:avLst/>
              <a:gdLst/>
              <a:ahLst/>
              <a:cxnLst/>
              <a:rect l="l" t="t" r="r" b="b"/>
              <a:pathLst>
                <a:path w="1818991" h="477756">
                  <a:moveTo>
                    <a:pt x="81168" y="0"/>
                  </a:moveTo>
                  <a:lnTo>
                    <a:pt x="1737824" y="0"/>
                  </a:lnTo>
                  <a:cubicBezTo>
                    <a:pt x="1782651" y="0"/>
                    <a:pt x="1818991" y="36340"/>
                    <a:pt x="1818991" y="81168"/>
                  </a:cubicBezTo>
                  <a:lnTo>
                    <a:pt x="1818991" y="396589"/>
                  </a:lnTo>
                  <a:cubicBezTo>
                    <a:pt x="1818991" y="441416"/>
                    <a:pt x="1782651" y="477756"/>
                    <a:pt x="1737824" y="477756"/>
                  </a:cubicBezTo>
                  <a:lnTo>
                    <a:pt x="81168" y="477756"/>
                  </a:lnTo>
                  <a:cubicBezTo>
                    <a:pt x="36340" y="477756"/>
                    <a:pt x="0" y="441416"/>
                    <a:pt x="0" y="396589"/>
                  </a:cubicBezTo>
                  <a:lnTo>
                    <a:pt x="0" y="81168"/>
                  </a:lnTo>
                  <a:cubicBezTo>
                    <a:pt x="0" y="36340"/>
                    <a:pt x="36340" y="0"/>
                    <a:pt x="81168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rnd">
              <a:solidFill>
                <a:srgbClr val="0064A3"/>
              </a:solidFill>
              <a:rou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14799849" y="452205"/>
            <a:ext cx="3342411" cy="895766"/>
          </a:xfrm>
          <a:custGeom>
            <a:avLst/>
            <a:gdLst/>
            <a:ahLst/>
            <a:cxnLst/>
            <a:rect l="l" t="t" r="r" b="b"/>
            <a:pathLst>
              <a:path w="3342411" h="895766">
                <a:moveTo>
                  <a:pt x="0" y="0"/>
                </a:moveTo>
                <a:lnTo>
                  <a:pt x="3342411" y="0"/>
                </a:lnTo>
                <a:lnTo>
                  <a:pt x="3342411" y="895766"/>
                </a:lnTo>
                <a:lnTo>
                  <a:pt x="0" y="89576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12" name="TextBox 12"/>
          <p:cNvSpPr txBox="1"/>
          <p:nvPr/>
        </p:nvSpPr>
        <p:spPr>
          <a:xfrm>
            <a:off x="899675" y="2671580"/>
            <a:ext cx="14004723" cy="61031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964"/>
              </a:lnSpc>
            </a:pPr>
            <a:r>
              <a:rPr lang="en-US" sz="3898" dirty="0" err="1">
                <a:solidFill>
                  <a:srgbClr val="6C6E70"/>
                </a:solidFill>
                <a:latin typeface="Poppins"/>
              </a:rPr>
              <a:t>Nell'ambito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della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>
                <a:solidFill>
                  <a:srgbClr val="6C6E70"/>
                </a:solidFill>
                <a:latin typeface="Poppins Bold"/>
              </a:rPr>
              <a:t>sicurezza </a:t>
            </a:r>
            <a:r>
              <a:rPr lang="en-US" sz="3898" dirty="0" err="1">
                <a:solidFill>
                  <a:srgbClr val="6C6E70"/>
                </a:solidFill>
                <a:latin typeface="Poppins Bold"/>
              </a:rPr>
              <a:t>sul</a:t>
            </a:r>
            <a:r>
              <a:rPr lang="en-US" sz="3898" dirty="0">
                <a:solidFill>
                  <a:srgbClr val="6C6E70"/>
                </a:solidFill>
                <a:latin typeface="Poppins Bold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 Bold"/>
              </a:rPr>
              <a:t>lavoro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, è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essenziale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effettuare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una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valutazione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dei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rischi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anche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durante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la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selezione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delle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attrezzature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di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lavoro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e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l'utilizzo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di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sostanze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o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preparati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chimici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.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Inoltre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,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bisogna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considerare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la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disposizione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dei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luoghi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di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lavoro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,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tenendo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in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considerazione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tutti i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possibili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rischi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per la sicurezza e la salute dei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lavoratori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,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inclusi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quelli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associati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a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gruppi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di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lavoratori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esposti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a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rischi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particolari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(…).</a:t>
            </a:r>
          </a:p>
        </p:txBody>
      </p:sp>
      <p:sp>
        <p:nvSpPr>
          <p:cNvPr id="13" name="Freeform 13"/>
          <p:cNvSpPr/>
          <p:nvPr/>
        </p:nvSpPr>
        <p:spPr>
          <a:xfrm>
            <a:off x="16144936" y="6912377"/>
            <a:ext cx="2068297" cy="2613961"/>
          </a:xfrm>
          <a:custGeom>
            <a:avLst/>
            <a:gdLst/>
            <a:ahLst/>
            <a:cxnLst/>
            <a:rect l="l" t="t" r="r" b="b"/>
            <a:pathLst>
              <a:path w="2068297" h="2613961">
                <a:moveTo>
                  <a:pt x="0" y="0"/>
                </a:moveTo>
                <a:lnTo>
                  <a:pt x="2068296" y="0"/>
                </a:lnTo>
                <a:lnTo>
                  <a:pt x="2068296" y="2613961"/>
                </a:lnTo>
                <a:lnTo>
                  <a:pt x="0" y="261396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14" name="TextBox 14"/>
          <p:cNvSpPr txBox="1"/>
          <p:nvPr/>
        </p:nvSpPr>
        <p:spPr>
          <a:xfrm>
            <a:off x="473721" y="1414602"/>
            <a:ext cx="10640448" cy="4648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780"/>
              </a:lnSpc>
            </a:pPr>
            <a:r>
              <a:rPr lang="en-US" sz="2700">
                <a:solidFill>
                  <a:srgbClr val="6C6E70"/>
                </a:solidFill>
                <a:latin typeface="Open Sans Bold"/>
              </a:rPr>
              <a:t>D.Lgs 81/08 art.28 Oggetto della Valutazione dei Rischi</a:t>
            </a:r>
          </a:p>
        </p:txBody>
      </p:sp>
      <p:sp>
        <p:nvSpPr>
          <p:cNvPr id="15" name="AutoShape 4">
            <a:extLst>
              <a:ext uri="{FF2B5EF4-FFF2-40B4-BE49-F238E27FC236}">
                <a16:creationId xmlns:a16="http://schemas.microsoft.com/office/drawing/2014/main" id="{9CC415F9-61BA-0946-7F7F-767165861E7F}"/>
              </a:ext>
            </a:extLst>
          </p:cNvPr>
          <p:cNvSpPr/>
          <p:nvPr/>
        </p:nvSpPr>
        <p:spPr>
          <a:xfrm>
            <a:off x="0" y="9565405"/>
            <a:ext cx="18288000" cy="721595"/>
          </a:xfrm>
          <a:prstGeom prst="rect">
            <a:avLst/>
          </a:prstGeom>
          <a:gradFill rotWithShape="1">
            <a:gsLst>
              <a:gs pos="0">
                <a:srgbClr val="9F142A">
                  <a:alpha val="100000"/>
                </a:srgbClr>
              </a:gs>
              <a:gs pos="50000">
                <a:srgbClr val="0064A3">
                  <a:alpha val="100000"/>
                </a:srgbClr>
              </a:gs>
              <a:gs pos="100000">
                <a:srgbClr val="009F5A">
                  <a:alpha val="100000"/>
                </a:srgbClr>
              </a:gs>
            </a:gsLst>
            <a:lin ang="0"/>
          </a:gradFill>
        </p:spPr>
        <p:txBody>
          <a:bodyPr/>
          <a:lstStyle/>
          <a:p>
            <a:endParaRPr lang="it-IT"/>
          </a:p>
        </p:txBody>
      </p:sp>
      <p:grpSp>
        <p:nvGrpSpPr>
          <p:cNvPr id="16" name="Gruppo 15">
            <a:extLst>
              <a:ext uri="{FF2B5EF4-FFF2-40B4-BE49-F238E27FC236}">
                <a16:creationId xmlns:a16="http://schemas.microsoft.com/office/drawing/2014/main" id="{09A815A2-AF95-4326-9979-E30EB8134B0C}"/>
              </a:ext>
            </a:extLst>
          </p:cNvPr>
          <p:cNvGrpSpPr/>
          <p:nvPr/>
        </p:nvGrpSpPr>
        <p:grpSpPr>
          <a:xfrm>
            <a:off x="12289545" y="9659774"/>
            <a:ext cx="5846055" cy="559588"/>
            <a:chOff x="12151397" y="9617005"/>
            <a:chExt cx="5846055" cy="559588"/>
          </a:xfrm>
        </p:grpSpPr>
        <p:sp>
          <p:nvSpPr>
            <p:cNvPr id="17" name="TextBox 6">
              <a:extLst>
                <a:ext uri="{FF2B5EF4-FFF2-40B4-BE49-F238E27FC236}">
                  <a16:creationId xmlns:a16="http://schemas.microsoft.com/office/drawing/2014/main" id="{CF561492-81BA-DDA1-F944-91E7689C89B7}"/>
                </a:ext>
              </a:extLst>
            </p:cNvPr>
            <p:cNvSpPr txBox="1"/>
            <p:nvPr/>
          </p:nvSpPr>
          <p:spPr>
            <a:xfrm>
              <a:off x="12151397" y="9617005"/>
              <a:ext cx="5846055" cy="559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4565"/>
                </a:lnSpc>
              </a:pPr>
              <a:r>
                <a:rPr lang="en-US" sz="3261" dirty="0">
                  <a:solidFill>
                    <a:srgbClr val="FFFFFF"/>
                  </a:solidFill>
                  <a:latin typeface="Poppins"/>
                </a:rPr>
                <a:t>Copyright     </a:t>
              </a:r>
              <a:r>
                <a:rPr lang="en-US" sz="3261" dirty="0" err="1">
                  <a:solidFill>
                    <a:srgbClr val="FFFFFF"/>
                  </a:solidFill>
                  <a:latin typeface="Poppins"/>
                </a:rPr>
                <a:t>Meleam</a:t>
              </a:r>
              <a:r>
                <a:rPr lang="en-US" sz="3261" dirty="0">
                  <a:solidFill>
                    <a:srgbClr val="FFFFFF"/>
                  </a:solidFill>
                  <a:latin typeface="Poppins"/>
                </a:rPr>
                <a:t> spa</a:t>
              </a:r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id="{12BB36C3-5769-FD0C-CD06-7E42FB21D7DA}"/>
                </a:ext>
              </a:extLst>
            </p:cNvPr>
            <p:cNvSpPr/>
            <p:nvPr/>
          </p:nvSpPr>
          <p:spPr>
            <a:xfrm>
              <a:off x="14913860" y="9757874"/>
              <a:ext cx="321127" cy="351439"/>
            </a:xfrm>
            <a:custGeom>
              <a:avLst/>
              <a:gdLst/>
              <a:ahLst/>
              <a:cxnLst/>
              <a:rect l="l" t="t" r="r" b="b"/>
              <a:pathLst>
                <a:path w="428170" h="468585">
                  <a:moveTo>
                    <a:pt x="0" y="0"/>
                  </a:moveTo>
                  <a:lnTo>
                    <a:pt x="428169" y="0"/>
                  </a:lnTo>
                  <a:lnTo>
                    <a:pt x="428169" y="468585"/>
                  </a:lnTo>
                  <a:lnTo>
                    <a:pt x="0" y="46858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</p:grp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6000"/>
    </mc:Choice>
    <mc:Fallback xmlns="">
      <p:transition spd="slow" advClick="0" advTm="106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5"/>
          <p:cNvSpPr/>
          <p:nvPr/>
        </p:nvSpPr>
        <p:spPr>
          <a:xfrm flipH="1" flipV="1">
            <a:off x="435621" y="2429645"/>
            <a:ext cx="19050" cy="6254212"/>
          </a:xfrm>
          <a:prstGeom prst="line">
            <a:avLst/>
          </a:prstGeom>
          <a:ln w="38100" cap="flat">
            <a:solidFill>
              <a:srgbClr val="0064A3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Box 6"/>
          <p:cNvSpPr txBox="1"/>
          <p:nvPr/>
        </p:nvSpPr>
        <p:spPr>
          <a:xfrm>
            <a:off x="473721" y="248744"/>
            <a:ext cx="14856633" cy="11410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360"/>
              </a:lnSpc>
            </a:pPr>
            <a:r>
              <a:rPr lang="en-US" sz="6000" dirty="0">
                <a:solidFill>
                  <a:srgbClr val="9F142A"/>
                </a:solidFill>
                <a:latin typeface="Poppins Bold"/>
              </a:rPr>
              <a:t>VDR </a:t>
            </a:r>
            <a:r>
              <a:rPr lang="en-US" sz="6000" dirty="0" err="1">
                <a:solidFill>
                  <a:srgbClr val="9F142A"/>
                </a:solidFill>
                <a:latin typeface="Poppins Bold"/>
              </a:rPr>
              <a:t>negli</a:t>
            </a:r>
            <a:r>
              <a:rPr lang="en-US" sz="6000" dirty="0">
                <a:solidFill>
                  <a:srgbClr val="9F142A"/>
                </a:solidFill>
                <a:latin typeface="Poppins Bold"/>
              </a:rPr>
              <a:t> </a:t>
            </a:r>
            <a:r>
              <a:rPr lang="en-US" sz="6000" dirty="0" err="1">
                <a:solidFill>
                  <a:srgbClr val="9F142A"/>
                </a:solidFill>
                <a:latin typeface="Poppins Bold"/>
              </a:rPr>
              <a:t>ambienti</a:t>
            </a:r>
            <a:r>
              <a:rPr lang="en-US" sz="6000" dirty="0">
                <a:solidFill>
                  <a:srgbClr val="9F142A"/>
                </a:solidFill>
                <a:latin typeface="Poppins Bold"/>
              </a:rPr>
              <a:t> di </a:t>
            </a:r>
            <a:r>
              <a:rPr lang="en-US" sz="6000" dirty="0" err="1">
                <a:solidFill>
                  <a:srgbClr val="9F142A"/>
                </a:solidFill>
                <a:latin typeface="Poppins Bold"/>
              </a:rPr>
              <a:t>lavoro</a:t>
            </a:r>
            <a:endParaRPr lang="en-US" sz="6000" dirty="0">
              <a:solidFill>
                <a:srgbClr val="9F142A"/>
              </a:solidFill>
              <a:latin typeface="Poppins Bold"/>
            </a:endParaRPr>
          </a:p>
        </p:txBody>
      </p:sp>
      <p:grpSp>
        <p:nvGrpSpPr>
          <p:cNvPr id="8" name="Group 8"/>
          <p:cNvGrpSpPr/>
          <p:nvPr/>
        </p:nvGrpSpPr>
        <p:grpSpPr>
          <a:xfrm>
            <a:off x="14551446" y="186207"/>
            <a:ext cx="4041353" cy="2275541"/>
            <a:chOff x="0" y="-38100"/>
            <a:chExt cx="1511197" cy="8509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511197" cy="477756"/>
            </a:xfrm>
            <a:custGeom>
              <a:avLst/>
              <a:gdLst/>
              <a:ahLst/>
              <a:cxnLst/>
              <a:rect l="l" t="t" r="r" b="b"/>
              <a:pathLst>
                <a:path w="1818991" h="477756">
                  <a:moveTo>
                    <a:pt x="81168" y="0"/>
                  </a:moveTo>
                  <a:lnTo>
                    <a:pt x="1737824" y="0"/>
                  </a:lnTo>
                  <a:cubicBezTo>
                    <a:pt x="1782651" y="0"/>
                    <a:pt x="1818991" y="36340"/>
                    <a:pt x="1818991" y="81168"/>
                  </a:cubicBezTo>
                  <a:lnTo>
                    <a:pt x="1818991" y="396589"/>
                  </a:lnTo>
                  <a:cubicBezTo>
                    <a:pt x="1818991" y="441416"/>
                    <a:pt x="1782651" y="477756"/>
                    <a:pt x="1737824" y="477756"/>
                  </a:cubicBezTo>
                  <a:lnTo>
                    <a:pt x="81168" y="477756"/>
                  </a:lnTo>
                  <a:cubicBezTo>
                    <a:pt x="36340" y="477756"/>
                    <a:pt x="0" y="441416"/>
                    <a:pt x="0" y="396589"/>
                  </a:cubicBezTo>
                  <a:lnTo>
                    <a:pt x="0" y="81168"/>
                  </a:lnTo>
                  <a:cubicBezTo>
                    <a:pt x="0" y="36340"/>
                    <a:pt x="36340" y="0"/>
                    <a:pt x="81168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rnd">
              <a:solidFill>
                <a:srgbClr val="0064A3"/>
              </a:solidFill>
              <a:rou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14799849" y="452205"/>
            <a:ext cx="3342411" cy="895766"/>
          </a:xfrm>
          <a:custGeom>
            <a:avLst/>
            <a:gdLst/>
            <a:ahLst/>
            <a:cxnLst/>
            <a:rect l="l" t="t" r="r" b="b"/>
            <a:pathLst>
              <a:path w="3342411" h="895766">
                <a:moveTo>
                  <a:pt x="0" y="0"/>
                </a:moveTo>
                <a:lnTo>
                  <a:pt x="3342411" y="0"/>
                </a:lnTo>
                <a:lnTo>
                  <a:pt x="3342411" y="895766"/>
                </a:lnTo>
                <a:lnTo>
                  <a:pt x="0" y="89576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12" name="TextBox 12"/>
          <p:cNvSpPr txBox="1"/>
          <p:nvPr/>
        </p:nvSpPr>
        <p:spPr>
          <a:xfrm>
            <a:off x="838200" y="2810763"/>
            <a:ext cx="11848589" cy="53337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964"/>
              </a:lnSpc>
            </a:pPr>
            <a:r>
              <a:rPr lang="en-US" sz="3898" dirty="0">
                <a:solidFill>
                  <a:srgbClr val="6C6E70"/>
                </a:solidFill>
                <a:latin typeface="Poppins"/>
              </a:rPr>
              <a:t>Il </a:t>
            </a:r>
            <a:r>
              <a:rPr lang="en-US" sz="3898" dirty="0" err="1">
                <a:solidFill>
                  <a:srgbClr val="6C6E70"/>
                </a:solidFill>
                <a:latin typeface="Poppins Bold"/>
              </a:rPr>
              <a:t>Documento</a:t>
            </a:r>
            <a:r>
              <a:rPr lang="en-US" sz="3898" dirty="0">
                <a:solidFill>
                  <a:srgbClr val="6C6E70"/>
                </a:solidFill>
                <a:latin typeface="Poppins Bold"/>
              </a:rPr>
              <a:t> di </a:t>
            </a:r>
            <a:r>
              <a:rPr lang="en-US" sz="3898" dirty="0" err="1">
                <a:solidFill>
                  <a:srgbClr val="6C6E70"/>
                </a:solidFill>
                <a:latin typeface="Poppins Bold"/>
              </a:rPr>
              <a:t>valutazione</a:t>
            </a:r>
            <a:r>
              <a:rPr lang="en-US" sz="3898" dirty="0">
                <a:solidFill>
                  <a:srgbClr val="6C6E70"/>
                </a:solidFill>
                <a:latin typeface="Poppins Bold"/>
              </a:rPr>
              <a:t> dei </a:t>
            </a:r>
            <a:r>
              <a:rPr lang="en-US" sz="3898" dirty="0" err="1">
                <a:solidFill>
                  <a:srgbClr val="6C6E70"/>
                </a:solidFill>
                <a:latin typeface="Poppins Bold"/>
              </a:rPr>
              <a:t>rischi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deve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includere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una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descrizione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dettagliata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di tutte le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possibili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minacce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per la sicurezza e la salute dei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lavoratori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durante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l'esecuzione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delle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attività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lavorative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. Questa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relazione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deve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inoltre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chiarire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in modo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esplicito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i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criteri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utilizzati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per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valutare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i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rischi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898" dirty="0" err="1">
                <a:solidFill>
                  <a:srgbClr val="6C6E70"/>
                </a:solidFill>
                <a:latin typeface="Poppins"/>
              </a:rPr>
              <a:t>identificati</a:t>
            </a:r>
            <a:r>
              <a:rPr lang="en-US" sz="3898" dirty="0">
                <a:solidFill>
                  <a:srgbClr val="6C6E70"/>
                </a:solidFill>
                <a:latin typeface="Poppins"/>
              </a:rPr>
              <a:t> (…).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473721" y="1414602"/>
            <a:ext cx="10640448" cy="4648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780"/>
              </a:lnSpc>
            </a:pPr>
            <a:r>
              <a:rPr lang="en-US" sz="2700">
                <a:solidFill>
                  <a:srgbClr val="6C6E70"/>
                </a:solidFill>
                <a:latin typeface="Open Sans Bold"/>
              </a:rPr>
              <a:t>D.Lgs 81/08 art.28 Oggetto della Valutazione dei Rischi</a:t>
            </a:r>
          </a:p>
        </p:txBody>
      </p:sp>
      <p:sp>
        <p:nvSpPr>
          <p:cNvPr id="15" name="AutoShape 4">
            <a:extLst>
              <a:ext uri="{FF2B5EF4-FFF2-40B4-BE49-F238E27FC236}">
                <a16:creationId xmlns:a16="http://schemas.microsoft.com/office/drawing/2014/main" id="{131104C7-95AA-5514-DD36-382EF3F61873}"/>
              </a:ext>
            </a:extLst>
          </p:cNvPr>
          <p:cNvSpPr/>
          <p:nvPr/>
        </p:nvSpPr>
        <p:spPr>
          <a:xfrm>
            <a:off x="0" y="9565405"/>
            <a:ext cx="18288000" cy="721595"/>
          </a:xfrm>
          <a:prstGeom prst="rect">
            <a:avLst/>
          </a:prstGeom>
          <a:gradFill rotWithShape="1">
            <a:gsLst>
              <a:gs pos="0">
                <a:srgbClr val="9F142A">
                  <a:alpha val="100000"/>
                </a:srgbClr>
              </a:gs>
              <a:gs pos="50000">
                <a:srgbClr val="0064A3">
                  <a:alpha val="100000"/>
                </a:srgbClr>
              </a:gs>
              <a:gs pos="100000">
                <a:srgbClr val="009F5A">
                  <a:alpha val="100000"/>
                </a:srgbClr>
              </a:gs>
            </a:gsLst>
            <a:lin ang="0"/>
          </a:gradFill>
        </p:spPr>
        <p:txBody>
          <a:bodyPr/>
          <a:lstStyle/>
          <a:p>
            <a:endParaRPr lang="it-IT"/>
          </a:p>
        </p:txBody>
      </p:sp>
      <p:grpSp>
        <p:nvGrpSpPr>
          <p:cNvPr id="16" name="Gruppo 15">
            <a:extLst>
              <a:ext uri="{FF2B5EF4-FFF2-40B4-BE49-F238E27FC236}">
                <a16:creationId xmlns:a16="http://schemas.microsoft.com/office/drawing/2014/main" id="{2969CCBD-7A0E-2B74-B0FA-D954426C28E3}"/>
              </a:ext>
            </a:extLst>
          </p:cNvPr>
          <p:cNvGrpSpPr/>
          <p:nvPr/>
        </p:nvGrpSpPr>
        <p:grpSpPr>
          <a:xfrm>
            <a:off x="12289545" y="9659774"/>
            <a:ext cx="5846055" cy="559588"/>
            <a:chOff x="12151397" y="9617005"/>
            <a:chExt cx="5846055" cy="559588"/>
          </a:xfrm>
        </p:grpSpPr>
        <p:sp>
          <p:nvSpPr>
            <p:cNvPr id="17" name="TextBox 6">
              <a:extLst>
                <a:ext uri="{FF2B5EF4-FFF2-40B4-BE49-F238E27FC236}">
                  <a16:creationId xmlns:a16="http://schemas.microsoft.com/office/drawing/2014/main" id="{F1A1877C-DC84-7D46-9F2B-7727B55CE6D0}"/>
                </a:ext>
              </a:extLst>
            </p:cNvPr>
            <p:cNvSpPr txBox="1"/>
            <p:nvPr/>
          </p:nvSpPr>
          <p:spPr>
            <a:xfrm>
              <a:off x="12151397" y="9617005"/>
              <a:ext cx="5846055" cy="559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4565"/>
                </a:lnSpc>
              </a:pPr>
              <a:r>
                <a:rPr lang="en-US" sz="3261" dirty="0">
                  <a:solidFill>
                    <a:srgbClr val="FFFFFF"/>
                  </a:solidFill>
                  <a:latin typeface="Poppins"/>
                </a:rPr>
                <a:t>Copyright     </a:t>
              </a:r>
              <a:r>
                <a:rPr lang="en-US" sz="3261" dirty="0" err="1">
                  <a:solidFill>
                    <a:srgbClr val="FFFFFF"/>
                  </a:solidFill>
                  <a:latin typeface="Poppins"/>
                </a:rPr>
                <a:t>Meleam</a:t>
              </a:r>
              <a:r>
                <a:rPr lang="en-US" sz="3261" dirty="0">
                  <a:solidFill>
                    <a:srgbClr val="FFFFFF"/>
                  </a:solidFill>
                  <a:latin typeface="Poppins"/>
                </a:rPr>
                <a:t> spa</a:t>
              </a:r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id="{9C8DFFE0-E962-9E86-AD2D-8C86E5B6C405}"/>
                </a:ext>
              </a:extLst>
            </p:cNvPr>
            <p:cNvSpPr/>
            <p:nvPr/>
          </p:nvSpPr>
          <p:spPr>
            <a:xfrm>
              <a:off x="14913860" y="9757874"/>
              <a:ext cx="321127" cy="351439"/>
            </a:xfrm>
            <a:custGeom>
              <a:avLst/>
              <a:gdLst/>
              <a:ahLst/>
              <a:cxnLst/>
              <a:rect l="l" t="t" r="r" b="b"/>
              <a:pathLst>
                <a:path w="428170" h="468585">
                  <a:moveTo>
                    <a:pt x="0" y="0"/>
                  </a:moveTo>
                  <a:lnTo>
                    <a:pt x="428169" y="0"/>
                  </a:lnTo>
                  <a:lnTo>
                    <a:pt x="428169" y="468585"/>
                  </a:lnTo>
                  <a:lnTo>
                    <a:pt x="0" y="46858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9" name="Freeform 13">
            <a:extLst>
              <a:ext uri="{FF2B5EF4-FFF2-40B4-BE49-F238E27FC236}">
                <a16:creationId xmlns:a16="http://schemas.microsoft.com/office/drawing/2014/main" id="{086DE13C-2A23-C439-D231-12F9981236B8}"/>
              </a:ext>
            </a:extLst>
          </p:cNvPr>
          <p:cNvSpPr/>
          <p:nvPr/>
        </p:nvSpPr>
        <p:spPr>
          <a:xfrm>
            <a:off x="16144936" y="6912377"/>
            <a:ext cx="2068297" cy="2613961"/>
          </a:xfrm>
          <a:custGeom>
            <a:avLst/>
            <a:gdLst/>
            <a:ahLst/>
            <a:cxnLst/>
            <a:rect l="l" t="t" r="r" b="b"/>
            <a:pathLst>
              <a:path w="2068297" h="2613961">
                <a:moveTo>
                  <a:pt x="0" y="0"/>
                </a:moveTo>
                <a:lnTo>
                  <a:pt x="2068296" y="0"/>
                </a:lnTo>
                <a:lnTo>
                  <a:pt x="2068296" y="2613961"/>
                </a:lnTo>
                <a:lnTo>
                  <a:pt x="0" y="2613961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0"/>
    </mc:Choice>
    <mc:Fallback xmlns="">
      <p:transition spd="slow" advClick="0" advTm="6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5"/>
          <p:cNvSpPr/>
          <p:nvPr/>
        </p:nvSpPr>
        <p:spPr>
          <a:xfrm flipH="1" flipV="1">
            <a:off x="435621" y="2429645"/>
            <a:ext cx="19050" cy="6254212"/>
          </a:xfrm>
          <a:prstGeom prst="line">
            <a:avLst/>
          </a:prstGeom>
          <a:ln w="38100" cap="flat">
            <a:solidFill>
              <a:srgbClr val="0064A3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Box 6"/>
          <p:cNvSpPr txBox="1"/>
          <p:nvPr/>
        </p:nvSpPr>
        <p:spPr>
          <a:xfrm>
            <a:off x="473721" y="248744"/>
            <a:ext cx="14856633" cy="11410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360"/>
              </a:lnSpc>
            </a:pPr>
            <a:r>
              <a:rPr lang="en-US" sz="6000" dirty="0">
                <a:solidFill>
                  <a:srgbClr val="9F142A"/>
                </a:solidFill>
                <a:latin typeface="Poppins Bold"/>
              </a:rPr>
              <a:t>VDR </a:t>
            </a:r>
            <a:r>
              <a:rPr lang="en-US" sz="6000" dirty="0" err="1">
                <a:solidFill>
                  <a:srgbClr val="9F142A"/>
                </a:solidFill>
                <a:latin typeface="Poppins Bold"/>
              </a:rPr>
              <a:t>negli</a:t>
            </a:r>
            <a:r>
              <a:rPr lang="en-US" sz="6000" dirty="0">
                <a:solidFill>
                  <a:srgbClr val="9F142A"/>
                </a:solidFill>
                <a:latin typeface="Poppins Bold"/>
              </a:rPr>
              <a:t> </a:t>
            </a:r>
            <a:r>
              <a:rPr lang="en-US" sz="6000" dirty="0" err="1">
                <a:solidFill>
                  <a:srgbClr val="9F142A"/>
                </a:solidFill>
                <a:latin typeface="Poppins Bold"/>
              </a:rPr>
              <a:t>ambienti</a:t>
            </a:r>
            <a:r>
              <a:rPr lang="en-US" sz="6000" dirty="0">
                <a:solidFill>
                  <a:srgbClr val="9F142A"/>
                </a:solidFill>
                <a:latin typeface="Poppins Bold"/>
              </a:rPr>
              <a:t> di </a:t>
            </a:r>
            <a:r>
              <a:rPr lang="en-US" sz="6000" dirty="0" err="1">
                <a:solidFill>
                  <a:srgbClr val="9F142A"/>
                </a:solidFill>
                <a:latin typeface="Poppins Bold"/>
              </a:rPr>
              <a:t>lavoro</a:t>
            </a:r>
            <a:endParaRPr lang="en-US" sz="6000" dirty="0">
              <a:solidFill>
                <a:srgbClr val="9F142A"/>
              </a:solidFill>
              <a:latin typeface="Poppins Bold"/>
            </a:endParaRPr>
          </a:p>
        </p:txBody>
      </p:sp>
      <p:grpSp>
        <p:nvGrpSpPr>
          <p:cNvPr id="8" name="Group 8"/>
          <p:cNvGrpSpPr/>
          <p:nvPr/>
        </p:nvGrpSpPr>
        <p:grpSpPr>
          <a:xfrm>
            <a:off x="14551446" y="186207"/>
            <a:ext cx="4041354" cy="2275541"/>
            <a:chOff x="0" y="-38100"/>
            <a:chExt cx="1511197" cy="8509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511197" cy="477756"/>
            </a:xfrm>
            <a:custGeom>
              <a:avLst/>
              <a:gdLst/>
              <a:ahLst/>
              <a:cxnLst/>
              <a:rect l="l" t="t" r="r" b="b"/>
              <a:pathLst>
                <a:path w="1818991" h="477756">
                  <a:moveTo>
                    <a:pt x="81168" y="0"/>
                  </a:moveTo>
                  <a:lnTo>
                    <a:pt x="1737824" y="0"/>
                  </a:lnTo>
                  <a:cubicBezTo>
                    <a:pt x="1782651" y="0"/>
                    <a:pt x="1818991" y="36340"/>
                    <a:pt x="1818991" y="81168"/>
                  </a:cubicBezTo>
                  <a:lnTo>
                    <a:pt x="1818991" y="396589"/>
                  </a:lnTo>
                  <a:cubicBezTo>
                    <a:pt x="1818991" y="441416"/>
                    <a:pt x="1782651" y="477756"/>
                    <a:pt x="1737824" y="477756"/>
                  </a:cubicBezTo>
                  <a:lnTo>
                    <a:pt x="81168" y="477756"/>
                  </a:lnTo>
                  <a:cubicBezTo>
                    <a:pt x="36340" y="477756"/>
                    <a:pt x="0" y="441416"/>
                    <a:pt x="0" y="396589"/>
                  </a:cubicBezTo>
                  <a:lnTo>
                    <a:pt x="0" y="81168"/>
                  </a:lnTo>
                  <a:cubicBezTo>
                    <a:pt x="0" y="36340"/>
                    <a:pt x="36340" y="0"/>
                    <a:pt x="81168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rnd">
              <a:solidFill>
                <a:srgbClr val="0064A3"/>
              </a:solidFill>
              <a:rou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14799849" y="452205"/>
            <a:ext cx="3342411" cy="895766"/>
          </a:xfrm>
          <a:custGeom>
            <a:avLst/>
            <a:gdLst/>
            <a:ahLst/>
            <a:cxnLst/>
            <a:rect l="l" t="t" r="r" b="b"/>
            <a:pathLst>
              <a:path w="3342411" h="895766">
                <a:moveTo>
                  <a:pt x="0" y="0"/>
                </a:moveTo>
                <a:lnTo>
                  <a:pt x="3342411" y="0"/>
                </a:lnTo>
                <a:lnTo>
                  <a:pt x="3342411" y="895766"/>
                </a:lnTo>
                <a:lnTo>
                  <a:pt x="0" y="89576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12" name="TextBox 12"/>
          <p:cNvSpPr txBox="1"/>
          <p:nvPr/>
        </p:nvSpPr>
        <p:spPr>
          <a:xfrm>
            <a:off x="881598" y="2282333"/>
            <a:ext cx="14491537" cy="66126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6008"/>
              </a:lnSpc>
            </a:pPr>
            <a:r>
              <a:rPr lang="en-US" sz="3356" dirty="0">
                <a:solidFill>
                  <a:srgbClr val="6C6E70"/>
                </a:solidFill>
                <a:latin typeface="Poppins"/>
              </a:rPr>
              <a:t>Il </a:t>
            </a:r>
            <a:r>
              <a:rPr lang="en-US" sz="3356" dirty="0" err="1">
                <a:solidFill>
                  <a:srgbClr val="6C6E70"/>
                </a:solidFill>
                <a:latin typeface="Poppins Bold"/>
              </a:rPr>
              <a:t>documento</a:t>
            </a:r>
            <a:r>
              <a:rPr lang="en-US" sz="3356" dirty="0">
                <a:solidFill>
                  <a:srgbClr val="6C6E70"/>
                </a:solidFill>
                <a:latin typeface="Poppins Bold"/>
              </a:rPr>
              <a:t> di </a:t>
            </a:r>
            <a:r>
              <a:rPr lang="en-US" sz="3356" dirty="0" err="1">
                <a:solidFill>
                  <a:srgbClr val="6C6E70"/>
                </a:solidFill>
                <a:latin typeface="Poppins Bold"/>
              </a:rPr>
              <a:t>valutazione</a:t>
            </a:r>
            <a:r>
              <a:rPr lang="en-US" sz="3356" dirty="0">
                <a:solidFill>
                  <a:srgbClr val="6C6E70"/>
                </a:solidFill>
                <a:latin typeface="Poppins Bold"/>
              </a:rPr>
              <a:t> dei </a:t>
            </a:r>
            <a:r>
              <a:rPr lang="en-US" sz="3356" dirty="0" err="1">
                <a:solidFill>
                  <a:srgbClr val="6C6E70"/>
                </a:solidFill>
                <a:latin typeface="Poppins Bold"/>
              </a:rPr>
              <a:t>rischi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dovrà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contenere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:</a:t>
            </a:r>
          </a:p>
          <a:p>
            <a:pPr marL="724703" lvl="1" indent="-362352" algn="just">
              <a:lnSpc>
                <a:spcPts val="5135"/>
              </a:lnSpc>
              <a:buFont typeface="Arial"/>
              <a:buChar char="•"/>
            </a:pPr>
            <a:r>
              <a:rPr lang="en-US" sz="3356" dirty="0">
                <a:solidFill>
                  <a:srgbClr val="6C6E70"/>
                </a:solidFill>
                <a:latin typeface="Poppins"/>
              </a:rPr>
              <a:t>Un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elenco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delle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attuali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misure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di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prevenzione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e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protezione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,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nonché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dei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dispositivi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di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protezione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individuale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che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sono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stati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implementati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.</a:t>
            </a:r>
          </a:p>
          <a:p>
            <a:pPr marL="724703" lvl="1" indent="-362352" algn="just">
              <a:lnSpc>
                <a:spcPts val="5135"/>
              </a:lnSpc>
              <a:buFont typeface="Arial"/>
              <a:buChar char="•"/>
            </a:pPr>
            <a:r>
              <a:rPr lang="en-US" sz="3356" dirty="0">
                <a:solidFill>
                  <a:srgbClr val="6C6E70"/>
                </a:solidFill>
                <a:latin typeface="Poppins"/>
              </a:rPr>
              <a:t>Un piano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che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comprende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le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misure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considerate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necessarie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per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garantire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un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progressivo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miglioramento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dei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livelli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di sicurezza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nel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corso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del tempo.</a:t>
            </a:r>
          </a:p>
          <a:p>
            <a:pPr marL="724703" lvl="1" indent="-362352" algn="just">
              <a:lnSpc>
                <a:spcPts val="5135"/>
              </a:lnSpc>
              <a:buFont typeface="Arial"/>
              <a:buChar char="•"/>
            </a:pPr>
            <a:r>
              <a:rPr lang="en-US" sz="3356" dirty="0" err="1">
                <a:solidFill>
                  <a:srgbClr val="6C6E70"/>
                </a:solidFill>
                <a:latin typeface="Poppins"/>
              </a:rPr>
              <a:t>L'individuazione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delle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procedure per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attuare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le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misure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proposte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,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insieme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all'attribuzione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dei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ruoli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all'interno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dell'organizzazione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aziendale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responsabili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di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attuare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queste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misure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(…).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473721" y="1414602"/>
            <a:ext cx="10640448" cy="4648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780"/>
              </a:lnSpc>
            </a:pPr>
            <a:r>
              <a:rPr lang="en-US" sz="2700">
                <a:solidFill>
                  <a:srgbClr val="6C6E70"/>
                </a:solidFill>
                <a:latin typeface="Open Sans Bold"/>
              </a:rPr>
              <a:t>D.Lgs 81/08 art.28 Oggetto della Valutazione dei Rischi</a:t>
            </a:r>
          </a:p>
        </p:txBody>
      </p:sp>
      <p:sp>
        <p:nvSpPr>
          <p:cNvPr id="15" name="AutoShape 4">
            <a:extLst>
              <a:ext uri="{FF2B5EF4-FFF2-40B4-BE49-F238E27FC236}">
                <a16:creationId xmlns:a16="http://schemas.microsoft.com/office/drawing/2014/main" id="{59E5370A-7C7A-549F-3135-4C77CD0499D7}"/>
              </a:ext>
            </a:extLst>
          </p:cNvPr>
          <p:cNvSpPr/>
          <p:nvPr/>
        </p:nvSpPr>
        <p:spPr>
          <a:xfrm>
            <a:off x="0" y="9565405"/>
            <a:ext cx="18288000" cy="721595"/>
          </a:xfrm>
          <a:prstGeom prst="rect">
            <a:avLst/>
          </a:prstGeom>
          <a:gradFill rotWithShape="1">
            <a:gsLst>
              <a:gs pos="0">
                <a:srgbClr val="9F142A">
                  <a:alpha val="100000"/>
                </a:srgbClr>
              </a:gs>
              <a:gs pos="50000">
                <a:srgbClr val="0064A3">
                  <a:alpha val="100000"/>
                </a:srgbClr>
              </a:gs>
              <a:gs pos="100000">
                <a:srgbClr val="009F5A">
                  <a:alpha val="100000"/>
                </a:srgbClr>
              </a:gs>
            </a:gsLst>
            <a:lin ang="0"/>
          </a:gradFill>
        </p:spPr>
        <p:txBody>
          <a:bodyPr/>
          <a:lstStyle/>
          <a:p>
            <a:endParaRPr lang="it-IT"/>
          </a:p>
        </p:txBody>
      </p:sp>
      <p:grpSp>
        <p:nvGrpSpPr>
          <p:cNvPr id="16" name="Gruppo 15">
            <a:extLst>
              <a:ext uri="{FF2B5EF4-FFF2-40B4-BE49-F238E27FC236}">
                <a16:creationId xmlns:a16="http://schemas.microsoft.com/office/drawing/2014/main" id="{2869F613-4DE8-6763-A860-6ABF41D7E0D7}"/>
              </a:ext>
            </a:extLst>
          </p:cNvPr>
          <p:cNvGrpSpPr/>
          <p:nvPr/>
        </p:nvGrpSpPr>
        <p:grpSpPr>
          <a:xfrm>
            <a:off x="12289545" y="9659774"/>
            <a:ext cx="5846055" cy="559588"/>
            <a:chOff x="12151397" y="9617005"/>
            <a:chExt cx="5846055" cy="559588"/>
          </a:xfrm>
        </p:grpSpPr>
        <p:sp>
          <p:nvSpPr>
            <p:cNvPr id="17" name="TextBox 6">
              <a:extLst>
                <a:ext uri="{FF2B5EF4-FFF2-40B4-BE49-F238E27FC236}">
                  <a16:creationId xmlns:a16="http://schemas.microsoft.com/office/drawing/2014/main" id="{978BE9AC-53BE-B0D4-846B-FDE939844E1C}"/>
                </a:ext>
              </a:extLst>
            </p:cNvPr>
            <p:cNvSpPr txBox="1"/>
            <p:nvPr/>
          </p:nvSpPr>
          <p:spPr>
            <a:xfrm>
              <a:off x="12151397" y="9617005"/>
              <a:ext cx="5846055" cy="559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4565"/>
                </a:lnSpc>
              </a:pPr>
              <a:r>
                <a:rPr lang="en-US" sz="3261" dirty="0">
                  <a:solidFill>
                    <a:srgbClr val="FFFFFF"/>
                  </a:solidFill>
                  <a:latin typeface="Poppins"/>
                </a:rPr>
                <a:t>Copyright     </a:t>
              </a:r>
              <a:r>
                <a:rPr lang="en-US" sz="3261" dirty="0" err="1">
                  <a:solidFill>
                    <a:srgbClr val="FFFFFF"/>
                  </a:solidFill>
                  <a:latin typeface="Poppins"/>
                </a:rPr>
                <a:t>Meleam</a:t>
              </a:r>
              <a:r>
                <a:rPr lang="en-US" sz="3261" dirty="0">
                  <a:solidFill>
                    <a:srgbClr val="FFFFFF"/>
                  </a:solidFill>
                  <a:latin typeface="Poppins"/>
                </a:rPr>
                <a:t> spa</a:t>
              </a:r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id="{311FFC4A-1CF2-155B-A0B1-DC01A79A767C}"/>
                </a:ext>
              </a:extLst>
            </p:cNvPr>
            <p:cNvSpPr/>
            <p:nvPr/>
          </p:nvSpPr>
          <p:spPr>
            <a:xfrm>
              <a:off x="14913860" y="9757874"/>
              <a:ext cx="321127" cy="351439"/>
            </a:xfrm>
            <a:custGeom>
              <a:avLst/>
              <a:gdLst/>
              <a:ahLst/>
              <a:cxnLst/>
              <a:rect l="l" t="t" r="r" b="b"/>
              <a:pathLst>
                <a:path w="428170" h="468585">
                  <a:moveTo>
                    <a:pt x="0" y="0"/>
                  </a:moveTo>
                  <a:lnTo>
                    <a:pt x="428169" y="0"/>
                  </a:lnTo>
                  <a:lnTo>
                    <a:pt x="428169" y="468585"/>
                  </a:lnTo>
                  <a:lnTo>
                    <a:pt x="0" y="46858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9" name="Freeform 13">
            <a:extLst>
              <a:ext uri="{FF2B5EF4-FFF2-40B4-BE49-F238E27FC236}">
                <a16:creationId xmlns:a16="http://schemas.microsoft.com/office/drawing/2014/main" id="{9A9930DC-FF4F-0520-5C45-30B6CE92EEF5}"/>
              </a:ext>
            </a:extLst>
          </p:cNvPr>
          <p:cNvSpPr/>
          <p:nvPr/>
        </p:nvSpPr>
        <p:spPr>
          <a:xfrm>
            <a:off x="16144936" y="6912377"/>
            <a:ext cx="2068297" cy="2613961"/>
          </a:xfrm>
          <a:custGeom>
            <a:avLst/>
            <a:gdLst/>
            <a:ahLst/>
            <a:cxnLst/>
            <a:rect l="l" t="t" r="r" b="b"/>
            <a:pathLst>
              <a:path w="2068297" h="2613961">
                <a:moveTo>
                  <a:pt x="0" y="0"/>
                </a:moveTo>
                <a:lnTo>
                  <a:pt x="2068296" y="0"/>
                </a:lnTo>
                <a:lnTo>
                  <a:pt x="2068296" y="2613961"/>
                </a:lnTo>
                <a:lnTo>
                  <a:pt x="0" y="2613961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80000"/>
    </mc:Choice>
    <mc:Fallback xmlns="">
      <p:transition spd="slow" advClick="0" advTm="18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5"/>
          <p:cNvSpPr/>
          <p:nvPr/>
        </p:nvSpPr>
        <p:spPr>
          <a:xfrm flipH="1" flipV="1">
            <a:off x="435621" y="2429645"/>
            <a:ext cx="19050" cy="6254212"/>
          </a:xfrm>
          <a:prstGeom prst="line">
            <a:avLst/>
          </a:prstGeom>
          <a:ln w="38100" cap="flat">
            <a:solidFill>
              <a:srgbClr val="0064A3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Box 6"/>
          <p:cNvSpPr txBox="1"/>
          <p:nvPr/>
        </p:nvSpPr>
        <p:spPr>
          <a:xfrm>
            <a:off x="473721" y="248744"/>
            <a:ext cx="14856633" cy="11410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360"/>
              </a:lnSpc>
            </a:pPr>
            <a:r>
              <a:rPr lang="en-US" sz="6000" dirty="0">
                <a:solidFill>
                  <a:srgbClr val="9F142A"/>
                </a:solidFill>
                <a:latin typeface="Poppins Bold"/>
              </a:rPr>
              <a:t>VDR </a:t>
            </a:r>
            <a:r>
              <a:rPr lang="en-US" sz="6000" dirty="0" err="1">
                <a:solidFill>
                  <a:srgbClr val="9F142A"/>
                </a:solidFill>
                <a:latin typeface="Poppins Bold"/>
              </a:rPr>
              <a:t>negli</a:t>
            </a:r>
            <a:r>
              <a:rPr lang="en-US" sz="6000" dirty="0">
                <a:solidFill>
                  <a:srgbClr val="9F142A"/>
                </a:solidFill>
                <a:latin typeface="Poppins Bold"/>
              </a:rPr>
              <a:t> </a:t>
            </a:r>
            <a:r>
              <a:rPr lang="en-US" sz="6000" dirty="0" err="1">
                <a:solidFill>
                  <a:srgbClr val="9F142A"/>
                </a:solidFill>
                <a:latin typeface="Poppins Bold"/>
              </a:rPr>
              <a:t>ambienti</a:t>
            </a:r>
            <a:r>
              <a:rPr lang="en-US" sz="6000" dirty="0">
                <a:solidFill>
                  <a:srgbClr val="9F142A"/>
                </a:solidFill>
                <a:latin typeface="Poppins Bold"/>
              </a:rPr>
              <a:t> di </a:t>
            </a:r>
            <a:r>
              <a:rPr lang="en-US" sz="6000" dirty="0" err="1">
                <a:solidFill>
                  <a:srgbClr val="9F142A"/>
                </a:solidFill>
                <a:latin typeface="Poppins Bold"/>
              </a:rPr>
              <a:t>lavoro</a:t>
            </a:r>
            <a:endParaRPr lang="en-US" sz="6000" dirty="0">
              <a:solidFill>
                <a:srgbClr val="9F142A"/>
              </a:solidFill>
              <a:latin typeface="Poppins Bold"/>
            </a:endParaRPr>
          </a:p>
        </p:txBody>
      </p:sp>
      <p:grpSp>
        <p:nvGrpSpPr>
          <p:cNvPr id="8" name="Group 8"/>
          <p:cNvGrpSpPr/>
          <p:nvPr/>
        </p:nvGrpSpPr>
        <p:grpSpPr>
          <a:xfrm>
            <a:off x="14551447" y="288097"/>
            <a:ext cx="4117554" cy="1277651"/>
            <a:chOff x="0" y="0"/>
            <a:chExt cx="1818991" cy="47775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818991" cy="477756"/>
            </a:xfrm>
            <a:custGeom>
              <a:avLst/>
              <a:gdLst/>
              <a:ahLst/>
              <a:cxnLst/>
              <a:rect l="l" t="t" r="r" b="b"/>
              <a:pathLst>
                <a:path w="1818991" h="477756">
                  <a:moveTo>
                    <a:pt x="81168" y="0"/>
                  </a:moveTo>
                  <a:lnTo>
                    <a:pt x="1737824" y="0"/>
                  </a:lnTo>
                  <a:cubicBezTo>
                    <a:pt x="1782651" y="0"/>
                    <a:pt x="1818991" y="36340"/>
                    <a:pt x="1818991" y="81168"/>
                  </a:cubicBezTo>
                  <a:lnTo>
                    <a:pt x="1818991" y="396589"/>
                  </a:lnTo>
                  <a:cubicBezTo>
                    <a:pt x="1818991" y="441416"/>
                    <a:pt x="1782651" y="477756"/>
                    <a:pt x="1737824" y="477756"/>
                  </a:cubicBezTo>
                  <a:lnTo>
                    <a:pt x="81168" y="477756"/>
                  </a:lnTo>
                  <a:cubicBezTo>
                    <a:pt x="36340" y="477756"/>
                    <a:pt x="0" y="441416"/>
                    <a:pt x="0" y="396589"/>
                  </a:cubicBezTo>
                  <a:lnTo>
                    <a:pt x="0" y="81168"/>
                  </a:lnTo>
                  <a:cubicBezTo>
                    <a:pt x="0" y="36340"/>
                    <a:pt x="36340" y="0"/>
                    <a:pt x="81168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rnd">
              <a:solidFill>
                <a:srgbClr val="0064A3"/>
              </a:solidFill>
              <a:rou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14799849" y="452205"/>
            <a:ext cx="3342411" cy="895766"/>
          </a:xfrm>
          <a:custGeom>
            <a:avLst/>
            <a:gdLst/>
            <a:ahLst/>
            <a:cxnLst/>
            <a:rect l="l" t="t" r="r" b="b"/>
            <a:pathLst>
              <a:path w="3342411" h="895766">
                <a:moveTo>
                  <a:pt x="0" y="0"/>
                </a:moveTo>
                <a:lnTo>
                  <a:pt x="3342411" y="0"/>
                </a:lnTo>
                <a:lnTo>
                  <a:pt x="3342411" y="895766"/>
                </a:lnTo>
                <a:lnTo>
                  <a:pt x="0" y="89576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12" name="TextBox 12"/>
          <p:cNvSpPr txBox="1"/>
          <p:nvPr/>
        </p:nvSpPr>
        <p:spPr>
          <a:xfrm>
            <a:off x="771645" y="2447296"/>
            <a:ext cx="13496805" cy="59761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6008"/>
              </a:lnSpc>
            </a:pPr>
            <a:r>
              <a:rPr lang="en-US" sz="3356" dirty="0">
                <a:solidFill>
                  <a:srgbClr val="6C6E70"/>
                </a:solidFill>
                <a:latin typeface="Poppins"/>
              </a:rPr>
              <a:t>Il </a:t>
            </a:r>
            <a:r>
              <a:rPr lang="en-US" sz="3356" dirty="0" err="1">
                <a:solidFill>
                  <a:srgbClr val="6C6E70"/>
                </a:solidFill>
                <a:latin typeface="Poppins Bold"/>
              </a:rPr>
              <a:t>Documento</a:t>
            </a:r>
            <a:r>
              <a:rPr lang="en-US" sz="3356" dirty="0">
                <a:solidFill>
                  <a:srgbClr val="6C6E70"/>
                </a:solidFill>
                <a:latin typeface="Poppins Bold"/>
              </a:rPr>
              <a:t> di </a:t>
            </a:r>
            <a:r>
              <a:rPr lang="en-US" sz="3356" dirty="0" err="1">
                <a:solidFill>
                  <a:srgbClr val="6C6E70"/>
                </a:solidFill>
                <a:latin typeface="Poppins Bold"/>
              </a:rPr>
              <a:t>valutazione</a:t>
            </a:r>
            <a:r>
              <a:rPr lang="en-US" sz="3356" dirty="0">
                <a:solidFill>
                  <a:srgbClr val="6C6E70"/>
                </a:solidFill>
                <a:latin typeface="Poppins Bold"/>
              </a:rPr>
              <a:t> dei </a:t>
            </a:r>
            <a:r>
              <a:rPr lang="en-US" sz="3356" dirty="0" err="1">
                <a:solidFill>
                  <a:srgbClr val="6C6E70"/>
                </a:solidFill>
                <a:latin typeface="Poppins Bold"/>
              </a:rPr>
              <a:t>rischi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dovrà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contenere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:</a:t>
            </a:r>
          </a:p>
          <a:p>
            <a:pPr marL="724703" lvl="1" indent="-362352" algn="just">
              <a:lnSpc>
                <a:spcPts val="5135"/>
              </a:lnSpc>
              <a:buFont typeface="Arial"/>
              <a:buChar char="•"/>
            </a:pPr>
            <a:r>
              <a:rPr lang="en-US" sz="3356" dirty="0" err="1">
                <a:solidFill>
                  <a:srgbClr val="6C6E70"/>
                </a:solidFill>
                <a:latin typeface="Poppins"/>
              </a:rPr>
              <a:t>L'identificazione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del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nome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del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responsabile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del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servizio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di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prevenzione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e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protezione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, del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rappresentante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dei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lavoratori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per la sicurezza (...) e del medico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competente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coinvolto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nella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valutazione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del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rischio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;</a:t>
            </a:r>
          </a:p>
          <a:p>
            <a:pPr marL="724703" lvl="1" indent="-362352" algn="just">
              <a:lnSpc>
                <a:spcPts val="5135"/>
              </a:lnSpc>
              <a:buFont typeface="Arial"/>
              <a:buChar char="•"/>
            </a:pPr>
            <a:r>
              <a:rPr lang="en-US" sz="3356" dirty="0">
                <a:solidFill>
                  <a:srgbClr val="6C6E70"/>
                </a:solidFill>
                <a:latin typeface="Poppins"/>
              </a:rPr>
              <a:t>La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determinazione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delle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attività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che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potrebbero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esporre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i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lavoratori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a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rischi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specifici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,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richiedendo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pertanto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competenze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professionali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riconosciute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,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esperienza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specifica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,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adeguata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 formazione e </a:t>
            </a:r>
            <a:r>
              <a:rPr lang="en-US" sz="3356" dirty="0" err="1">
                <a:solidFill>
                  <a:srgbClr val="6C6E70"/>
                </a:solidFill>
                <a:latin typeface="Poppins"/>
              </a:rPr>
              <a:t>addestramento</a:t>
            </a:r>
            <a:r>
              <a:rPr lang="en-US" sz="3356" dirty="0">
                <a:solidFill>
                  <a:srgbClr val="6C6E70"/>
                </a:solidFill>
                <a:latin typeface="Poppins"/>
              </a:rPr>
              <a:t>.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473721" y="1414602"/>
            <a:ext cx="10640448" cy="4648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780"/>
              </a:lnSpc>
            </a:pPr>
            <a:r>
              <a:rPr lang="en-US" sz="2700">
                <a:solidFill>
                  <a:srgbClr val="6C6E70"/>
                </a:solidFill>
                <a:latin typeface="Open Sans Bold"/>
              </a:rPr>
              <a:t>D.Lgs 81/08 art.28 Oggetto della Valutazione dei Rischi</a:t>
            </a:r>
          </a:p>
        </p:txBody>
      </p:sp>
      <p:sp>
        <p:nvSpPr>
          <p:cNvPr id="15" name="AutoShape 4">
            <a:extLst>
              <a:ext uri="{FF2B5EF4-FFF2-40B4-BE49-F238E27FC236}">
                <a16:creationId xmlns:a16="http://schemas.microsoft.com/office/drawing/2014/main" id="{7D27A55F-692B-3DE3-C796-9C4A101FCAC3}"/>
              </a:ext>
            </a:extLst>
          </p:cNvPr>
          <p:cNvSpPr/>
          <p:nvPr/>
        </p:nvSpPr>
        <p:spPr>
          <a:xfrm>
            <a:off x="0" y="9565405"/>
            <a:ext cx="18288000" cy="721595"/>
          </a:xfrm>
          <a:prstGeom prst="rect">
            <a:avLst/>
          </a:prstGeom>
          <a:gradFill rotWithShape="1">
            <a:gsLst>
              <a:gs pos="0">
                <a:srgbClr val="9F142A">
                  <a:alpha val="100000"/>
                </a:srgbClr>
              </a:gs>
              <a:gs pos="50000">
                <a:srgbClr val="0064A3">
                  <a:alpha val="100000"/>
                </a:srgbClr>
              </a:gs>
              <a:gs pos="100000">
                <a:srgbClr val="009F5A">
                  <a:alpha val="100000"/>
                </a:srgbClr>
              </a:gs>
            </a:gsLst>
            <a:lin ang="0"/>
          </a:gradFill>
        </p:spPr>
        <p:txBody>
          <a:bodyPr/>
          <a:lstStyle/>
          <a:p>
            <a:endParaRPr lang="it-IT"/>
          </a:p>
        </p:txBody>
      </p:sp>
      <p:grpSp>
        <p:nvGrpSpPr>
          <p:cNvPr id="16" name="Gruppo 15">
            <a:extLst>
              <a:ext uri="{FF2B5EF4-FFF2-40B4-BE49-F238E27FC236}">
                <a16:creationId xmlns:a16="http://schemas.microsoft.com/office/drawing/2014/main" id="{6C701D6C-2D16-01AF-F05F-A2ABE14D84B0}"/>
              </a:ext>
            </a:extLst>
          </p:cNvPr>
          <p:cNvGrpSpPr/>
          <p:nvPr/>
        </p:nvGrpSpPr>
        <p:grpSpPr>
          <a:xfrm>
            <a:off x="12289545" y="9659774"/>
            <a:ext cx="5846055" cy="559588"/>
            <a:chOff x="12151397" y="9617005"/>
            <a:chExt cx="5846055" cy="559588"/>
          </a:xfrm>
        </p:grpSpPr>
        <p:sp>
          <p:nvSpPr>
            <p:cNvPr id="17" name="TextBox 6">
              <a:extLst>
                <a:ext uri="{FF2B5EF4-FFF2-40B4-BE49-F238E27FC236}">
                  <a16:creationId xmlns:a16="http://schemas.microsoft.com/office/drawing/2014/main" id="{0067A0B1-C0F7-097F-FF88-83D66F614FDC}"/>
                </a:ext>
              </a:extLst>
            </p:cNvPr>
            <p:cNvSpPr txBox="1"/>
            <p:nvPr/>
          </p:nvSpPr>
          <p:spPr>
            <a:xfrm>
              <a:off x="12151397" y="9617005"/>
              <a:ext cx="5846055" cy="559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4565"/>
                </a:lnSpc>
              </a:pPr>
              <a:r>
                <a:rPr lang="en-US" sz="3261" dirty="0">
                  <a:solidFill>
                    <a:srgbClr val="FFFFFF"/>
                  </a:solidFill>
                  <a:latin typeface="Poppins"/>
                </a:rPr>
                <a:t>Copyright     </a:t>
              </a:r>
              <a:r>
                <a:rPr lang="en-US" sz="3261" dirty="0" err="1">
                  <a:solidFill>
                    <a:srgbClr val="FFFFFF"/>
                  </a:solidFill>
                  <a:latin typeface="Poppins"/>
                </a:rPr>
                <a:t>Meleam</a:t>
              </a:r>
              <a:r>
                <a:rPr lang="en-US" sz="3261" dirty="0">
                  <a:solidFill>
                    <a:srgbClr val="FFFFFF"/>
                  </a:solidFill>
                  <a:latin typeface="Poppins"/>
                </a:rPr>
                <a:t> spa</a:t>
              </a:r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id="{90118DFE-7012-C2A9-0267-6687BBFB48EE}"/>
                </a:ext>
              </a:extLst>
            </p:cNvPr>
            <p:cNvSpPr/>
            <p:nvPr/>
          </p:nvSpPr>
          <p:spPr>
            <a:xfrm>
              <a:off x="14913860" y="9757874"/>
              <a:ext cx="321127" cy="351439"/>
            </a:xfrm>
            <a:custGeom>
              <a:avLst/>
              <a:gdLst/>
              <a:ahLst/>
              <a:cxnLst/>
              <a:rect l="l" t="t" r="r" b="b"/>
              <a:pathLst>
                <a:path w="428170" h="468585">
                  <a:moveTo>
                    <a:pt x="0" y="0"/>
                  </a:moveTo>
                  <a:lnTo>
                    <a:pt x="428169" y="0"/>
                  </a:lnTo>
                  <a:lnTo>
                    <a:pt x="428169" y="468585"/>
                  </a:lnTo>
                  <a:lnTo>
                    <a:pt x="0" y="46858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9" name="Freeform 13">
            <a:extLst>
              <a:ext uri="{FF2B5EF4-FFF2-40B4-BE49-F238E27FC236}">
                <a16:creationId xmlns:a16="http://schemas.microsoft.com/office/drawing/2014/main" id="{B89DD7F4-1619-2491-42C1-6872948CA29B}"/>
              </a:ext>
            </a:extLst>
          </p:cNvPr>
          <p:cNvSpPr/>
          <p:nvPr/>
        </p:nvSpPr>
        <p:spPr>
          <a:xfrm>
            <a:off x="16144936" y="6912377"/>
            <a:ext cx="2068297" cy="2613961"/>
          </a:xfrm>
          <a:custGeom>
            <a:avLst/>
            <a:gdLst/>
            <a:ahLst/>
            <a:cxnLst/>
            <a:rect l="l" t="t" r="r" b="b"/>
            <a:pathLst>
              <a:path w="2068297" h="2613961">
                <a:moveTo>
                  <a:pt x="0" y="0"/>
                </a:moveTo>
                <a:lnTo>
                  <a:pt x="2068296" y="0"/>
                </a:lnTo>
                <a:lnTo>
                  <a:pt x="2068296" y="2613961"/>
                </a:lnTo>
                <a:lnTo>
                  <a:pt x="0" y="2613961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0"/>
    </mc:Choice>
    <mc:Fallback xmlns="">
      <p:transition spd="slow" advClick="0" advTm="80000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48748D60-2862-4912-955F-023390CE06D2}"/>
  <p:tag name="ISPRING_RESOURCE_FOLDER" val="\\192.168.1.185\Ufficio Marketing\Giuseppe R\meleam\CORSI SICUREZZA\ART 37 SPECIFICO\01-valutazione dei rischi nei luoghi di lavoro Art.37 Parte SPECIFICA\"/>
  <p:tag name="ISPRING_PRESENTATION_PATH" val="\\192.168.1.185\Ufficio Marketing\Giuseppe R\meleam\CORSI SICUREZZA\ART 37 SPECIFICO\01-valutazione dei rischi nei luoghi di lavoro Art.37 Parte SPECIFICA.pptx"/>
  <p:tag name="ISPRING_PROJECT_VERSION" val="9.3"/>
  <p:tag name="ISPRING_PROJECT_FOLDER_UPDATED" val="1"/>
  <p:tag name="ISPRING_SCREEN_RECS_UPDATED" val="\\192.168.1.185\Ufficio Marketing\Giuseppe R\meleam\CORSI SICUREZZA\ART 37 SPECIFICO\01-valutazione dei rischi nei luoghi di lavoro Art.37 Parte SPECIFICA\"/>
  <p:tag name="ISPRING-SUITE_ISPRING_PLAYERS_CUSTOMIZATION_2" val="{&quot;universal&quot;:{&quot;skinSettings&quot;:{&quot;borderRadius&quot;:10,&quot;colors&quot;:{&quot;asideBackground&quot;:{&quot;color&quot;:&quot;#EFF1F2&quot;,&quot;opacity&quot;:1,&quot;type&quot;:&quot;SOLID&quot;},&quot;asideElementBackgroundActive&quot;:{&quot;color&quot;:&quot;#D5D9DB&quot;,&quot;opacity&quot;:1,&quot;type&quot;:&quot;SOLID&quot;},&quot;asideElementBackgroundHover&quot;:{&quot;color&quot;:&quot;#DDE2E5&quot;,&quot;opacity&quot;:1,&quot;type&quot;:&quot;SOLID&quot;},&quot;asideElementText&quot;:{&quot;color&quot;:&quot;#34383D&quot;,&quot;opacity&quot;:1,&quot;type&quot;:&quot;SOLID&quot;},&quot;asideElementTextActive&quot;:{&quot;color&quot;:&quot;#42484E&quot;,&quot;opacity&quot;:1,&quot;type&quot;:&quot;SOLID&quot;},&quot;asideElementTextHover&quot;:{&quot;color&quot;:&quot;#42484E&quot;,&quot;opacity&quot;:1,&quot;type&quot;:&quot;SOLID&quot;},&quot;asideLogoBackground&quot;:{&quot;color&quot;:&quot;#EFF1F2&quot;,&quot;opacity&quot;:1,&quot;type&quot;:&quot;SOLID&quot;},&quot;pageBackground&quot;:{&quot;color&quot;:&quot;#DCDEE0&quot;,&quot;opacity&quot;:1,&quot;type&quot;:&quot;SOLID&quot;},&quot;playerBackground&quot;:{&quot;color&quot;:&quot;#FFFFFF&quot;,&quot;opacity&quot;:1,&quot;type&quot;:&quot;SOLID&quot;},&quot;playerText&quot;:{&quot;color&quot;:&quot;#616870&quot;,&quot;opacity&quot;:1,&quot;type&quot;:&quot;SOLID&quot;},&quot;primaryButtonBackground&quot;:{&quot;color&quot;:&quot;#5F8BD9&quot;,&quot;opacity&quot;:1,&quot;type&quot;:&quot;SOLID&quot;},&quot;primaryButtonBackgroundHover&quot;:{&quot;color&quot;:&quot;#5077BB&quot;,&quot;opacity&quot;:1,&quot;type&quot;:&quot;SOLID&quot;},&quot;primaryButtonBorder&quot;:{&quot;color&quot;:&quot;#5F8BD9&quot;,&quot;opacity&quot;:1,&quot;type&quot;:&quot;SOLID&quot;},&quot;primaryButtonBorderHover&quot;:{&quot;color&quot;:&quot;#5077BB&quot;,&quot;opacity&quot;:1,&quot;type&quot;:&quot;SOLID&quot;},&quot;primaryButtonText&quot;:{&quot;color&quot;:&quot;#FFFFFF&quot;,&quot;opacity&quot;:1,&quot;type&quot;:&quot;SOLID&quot;},&quot;primaryButtonTextHover&quot;:{&quot;color&quot;:&quot;#FFFFFF&quot;,&quot;opacity&quot;:1,&quot;type&quot;:&quot;SOLID&quot;},&quot;secondaryButtonBackground&quot;:{&quot;color&quot;:&quot;#F1F2F4&quot;,&quot;opacity&quot;:1,&quot;type&quot;:&quot;SOLID&quot;},&quot;secondaryButtonBackgroundHover&quot;:{&quot;color&quot;:&quot;#E5E5E5&quot;,&quot;opacity&quot;:1,&quot;type&quot;:&quot;SOLID&quot;},&quot;secondaryButtonBorder&quot;:{&quot;color&quot;:&quot;#F1F2F4&quot;,&quot;opacity&quot;:1,&quot;type&quot;:&quot;SOLID&quot;},&quot;secondaryButtonBorderHover&quot;:{&quot;color&quot;:&quot;#E5E5E5&quot;,&quot;opacity&quot;:1,&quot;type&quot;:&quot;SOLID&quot;},&quot;secondaryButtonText&quot;:{&quot;color&quot;:&quot;#616870&quot;,&quot;opacity&quot;:1,&quot;type&quot;:&quot;SOLID&quot;},&quot;secondaryButtonTextHover&quot;:{&quot;color&quot;:&quot;#616870&quot;,&quot;opacity&quot;:1,&quot;type&quot;:&quot;SOLID&quot;}},&quot;controlPanel&quot;:{&quot;navigationMode&quot;:&quot;bySlides&quot;,&quot;progressBar&quot;:{&quot;enabled&quot;:true,&quot;mode&quot;:&quot;presentationTimeline&quot;,&quot;showLabels&quot;:true,&quot;visible&quot;:true},&quot;showCCButton&quot;:false,&quot;showNextButton&quot;:true,&quot;showOutline&quot;:true,&quot;showPlayPause&quot;:true,&quot;showPlaybackRateButton&quot;:true,&quot;showPrevButton&quot;:true,&quot;showRewind&quot;:false,&quot;showSlideNumbers&quot;:true,&quot;showSlideOnlyButton&quot;:false,&quot;showVolumeControl&quot;:true,&quot;visible&quot;:true},&quot;fontFamily&quot;:&quot;Arial&quot;,&quot;miniskinCustomizationEnabled&quot;:true,&quot;outlinePanel&quot;:{&quot;highlightViewedEntries&quot;:false,&quot;multilevel&quot;:true,&quot;numberEntries&quot;:true,&quot;search&quot;:true,&quot;thumbnails&quot;:true},&quot;sidePanel&quot;:{&quot;showAtLeft&quot;:false,&quot;showLogo&quot;:false,&quot;showNotes&quot;:false,&quot;showOutline&quot;:false,&quot;showPresenterInfo&quot;:false,&quot;showPresenterVideo&quot;:false,&quot;visible&quot;:false},&quot;titlePanel&quot;:{&quot;buttons&quot;:[&quot;attachments&quot;,&quot;markerTools&quot;],&quot;buttonsAtLeft&quot;:false,&quot;courseTitleVisible&quot;:true,&quot;showLogo&quot;:false,&quot;visible&quot;:true},&quot;version&quot;:&quot;1.0&quot;},&quot;skinMessages&quot;:{&quot;PB_ACCESSIBLE_ARIA_LABEL_BACK_TO_BEGIN&quot;:&quot;Vai all’inizio della diapositiva&quot;,&quot;PB_ACCESSIBLE_ARIA_LABEL_BOTTOM_PANEL&quot;:&quot;Barra inferiore&quot;,&quot;PB_ACCESSIBLE_ARIA_LABEL_NAVIGATION_BUTTONS&quot;:&quot;Pulsanti di navigazione&quot;,&quot;PB_ACCESSIBLE_ARIA_LABEL_SETTINGS&quot;:&quot;Impostazioni di accessibilità&quot;,&quot;PB_ACCESSIBLE_ARIA_LABEL_SLIDE&quot;:&quot;Diapositiva&quot;,&quot;PB_ACCESSIBLE_ARIA_LABEL_TOP_PANEL&quot;:&quot;Barra superiore&quot;,&quot;PB_ACCESSIBLE_AUDIO_NARRATION_LABEL&quot;:&quot;Narrazione Audio&quot;,&quot;PB_ACCESSIBLE_NAVIGATION_NEXT_BUTTON&quot;:&quot;Prossimo&quot;,&quot;PB_ACCESSIBLE_NAVIGATION_PREV_BUTTON&quot;:&quot;Precedente&quot;,&quot;PB_ACCESSIBLE_SKIN_ENABLE_ACCESSIBILITY_MODE&quot;:&quot;Attiva la modalità Accessibilità&quot;,&quot;PB_ACCESSIBLE_SKIN_ENABLE_NORMAL_MODE&quot;:&quot;Disattiva la modalità Accessibilità&quot;,&quot;PB_ACCESSIBLE_SKIN_PRESENTER_PHOTO&quot;:&quot;Foto del presentatore&quot;,&quot;PB_ACCESSIBLE_SLIDE_N_OF_COUNT&quot;:&quot;Slide %SLIDE_NUMBER% di %TOTAL_SLIDES%&quot;,&quot;PB_ACCESSIBLE_VIDEO_NARRATION_LABEL&quot;:&quot;Narrazione Video&quot;,&quot;PB_ACCESSIBLE_WATERMARK_SKIN_CREATED_WITH&quot;:&quot;Creato con la versione di prova di iSpring&quot;,&quot;PB_ATTACHMENT_DOCUMENT_SUBTITLE&quot;:&quot;Documento&quot;,&quot;PB_ATTACHMENT_FILE_SUBTITLE&quot;:&quot;File&quot;,&quot;PB_ATTACHMENT_IMAGE_SUBTITLE&quot;:&quot;Immagine&quot;,&quot;PB_ATTACHMENT_LINK_SUBTITLE&quot;:&quot;Collega&quot;,&quot;PB_ATTACHMENT_VIDEO_SUBTITLE&quot;:&quot;Video&quot;,&quot;PB_BACK_TO_APP_BUTTON_LABEL&quot;:&quot;Indietro&quot;,&quot;PB_CC_MENU_OFF&quot;:&quot;Off&quot;,&quot;PB_CC_MENU_ON&quot;:&quot;On&quot;,&quot;PB_CC_MENU_TITLE&quot;:&quot;Note&quot;,&quot;PB_CONTROL_PANEL_EXIT_FULL_SCREEN&quot;:&quot;Esci dallo schermo intero&quot;,&quot;PB_CONTROL_PANEL_FULL_SCREEN&quot;:&quot;A schermo intero&quot;,&quot;PB_CONTROL_PANEL_NEXT&quot;:&quot;Successivo&quot;,&quot;PB_CONTROL_PANEL_OUTLINE&quot;:&quot;Struttura&quot;,&quot;PB_CONTROL_PANEL_PREV&quot;:&quot;&quot;,&quot;PB_CONTROL_PANEL_REPLAY&quot;:&quot;Ripeti&quot;,&quot;PB_CONTROL_PANEL_SLIDE_COUNTER&quot;:&quot;%SLIDE_NUMBER% di %TOTAL_SLIDES%&quot;,&quot;PB_CONTROL_PANEL_VOLUME_CONTROL&quot;:&quot;Volume&quot;,&quot;PB_CURRENT_SLIDE_IS_NOT_COMPLETED&quot;:&quot;Devi vedere l'intera slide per continuare&quot;,&quot;PB_DOMAIN_RESTRICTION&quot;:&quot;Spiacenti, l'autore ha disabilitato la visualizzazione della presentazione su questo dominio.&quot;,&quot;PB_DRAWING_TOOLS_END_DRAWING&quot;:&quot;Esci dalla modalità di disegno&quot;,&quot;PB_DRAWING_TOOLS_ERASER&quot;:&quot;Gomma&quot;,&quot;PB_DRAWING_TOOLS_ERASE_ALL&quot;:&quot;Cancella tutto&quot;,&quot;PB_DRAWING_TOOLS_HIGHLIGHTER&quot;:&quot;Evidenziatore&quot;,&quot;PB_DRAWING_TOOLS_PEN&quot;:&quot;Penna&quot;,&quot;PB_ENTER_PASSWORD&quot;:&quot;Inserisci una password per visualizzare la presentazione&quot;,&quot;PB_INCORRECT_PASSWORD&quot;:&quot;La password non è corretta&quot;,&quot;PB_INTERACTION_SLIDE_WINDOW_TEXT&quot;:&quot;È necessario completare l'interazione prima di lasciare questa slide.&quot;,&quot;PB_MESSAGE_BOX_NO&quot;:&quot;No&quot;,&quot;PB_MESSAGE_BOX_OK&quot;:&quot;OK&quot;,&quot;PB_MESSAGE_BOX_YES&quot;:&quot;Sì&quot;,&quot;PB_NAVIGATION_IS_RESTRICTED&quot;:&quot;È possibile accedere solo alle slide visualizzate in precedenza.&quot;,&quot;PB_NAVIGATION_IS_SEQUENTIAL&quot;:&quot;Devi visualizzare le diapositive nell'ordine indicato.&quot;,&quot;PB_PLAYBACK_RATE_MENU_CAPTION&quot;:&quot;Velocità&quot;,&quot;PB_PRECEDING_QUIZ_FAILED_WINDOW_TEXT&quot;:&quot;Non puoi avanzare perché non hai superato il quiz alla slide %SLIDE_INDEX%.&quot;,&quot;PB_PRECEDING_QUIZ_NOT_COMPLETED_WINDOW_TEXT&quot;:&quot;È necessario fare il quiz alla slide %SLIDE_INDEX% per avanzare.&quot;,&quot;PB_PRECEDING_QUIZ_NOT_PASSED_WINDOW_TEXT&quot;:&quot;Devi passare il quiz alla slide %SLIDE_INDEX%  per avanzare.&quot;,&quot;PB_PRECEDING_SCENARIO_FAILED_WINDOW_TEXT&quot;:&quot;Non puoi avanzare perché non hai superato la simulazione alla slide %SLIDE_INDEX%.&quot;,&quot;PB_PRECEDING_SCENARIO_NOT_COMPLETED_WINDOW_TEXT&quot;:&quot;È necessario tentare la simulazione alla slide %SLIDE_INDEX% per avanzare.&quot;,&quot;PB_PRECEDING_SCENARIO_NOT_PASSED_WINDOW_TEXT&quot;:&quot;È necessario passare la simulazione alla slide %SLIDE_INDEX% per avanzare.&quot;,&quot;PB_PRESENTER_COLLAPSE_BIO&quot;:&quot;Mostra meno&quot;,&quot;PB_PRESENTER_EMAIL&quot;:&quot;E-mail&quot;,&quot;PB_PRESENTER_EXPAND_BIO&quot;:&quot;Mostra altro&quot;,&quot;PB_PRESENTER_NO_INFO&quot;:&quot;Nessuna info presentatore&quot;,&quot;PB_PRESENTER_WEBSITE&quot;:&quot;Sito Web&quot;,&quot;PB_QUIZ_SLIDE_WINDOW_TEXT&quot;:&quot;Devi completare il quiz prima di lasciare questa slide&quot;,&quot;PB_RATE_MENU_CAPTION&quot;:&quot;Velocità&quot;,&quot;PB_RATE_MENU_DEFAULT_RATE&quot;:&quot;Neutro&quot;,&quot;PB_RESUME_PRESENTATION_WINDOW_TEXT&quot;:&quot;Vorresti riprendere la presentazione dall'ultima slide visualizzata?&quot;,&quot;PB_SCENARIO_SLIDE_WINDOW_TEXT&quot;:&quot;È necessario completare la simulazione prima di lasciare questa slide.&quot;,&quot;PB_SEARCH_CANCEL&quot;:&quot;Annulla&quot;,&quot;PB_SEARCH_NO_RESULTS_LABEL&quot;:&quot;Nessuna corrispondenza trovata.&quot;,&quot;PB_SEARCH_PANEL_DEFAULT_TEXT&quot;:&quot;Cerca…&quot;,&quot;PB_SEARCH_RESULTS_LABEL&quot;:&quot;Risultati della ricerca&quot;,&quot;PB_SEARCH_RESULT_IN_NOTES&quot;:&quot;nelle note&quot;,&quot;PB_SEARCH_RESULT_IN_TEXT_LABEL&quot;:&quot;nella diapositiva&quot;,&quot;PB_SUBTITLES_MENU_CAPTION&quot;:&quot;Sottotitoli&quot;,&quot;PB_SUBTITLES_OFF&quot;:&quot;Off&quot;,&quot;PB_TAB_NOTES_LABEL&quot;:&quot;Note&quot;,&quot;PB_TAB_OUTLINE_LABEL&quot;:&quot;Diapositive&quot;,&quot;PB_TIME_RESTRICTION&quot;:&quot;Spiacenti, l'autore ha disabilitato la visione della presentazione al momento.&quot;,&quot;PB_TITLE_PANEL_ATTACHMENTS&quot;:&quot;Risorse&quot;,&quot;PB_TITLE_PANEL_MARKER_TOOLS&quot;:&quot;Disegno&quot;,&quot;PB_TITLE_PANEL_NOTES&quot;:&quot;Note&quot;,&quot;PB_TITLE_PANEL_OUTLINE&quot;:&quot;Struttura&quot;,&quot;PB_TITLE_PANEL_PRESENTER_INFO&quot;:&quot;Info del presentatore&quot;,&quot;PB_TREE_CONTROL_LOADING&quot;:&quot;Caricamento…&quot;,&quot;PB_VIDEO_WINDOW_NO_VIDEO_LABEL&quot;:&quot;Nessun video&quot;},&quot;playbackAndNavigationSettings&quot;:{&quot;autoStart&quot;:true,&quot;saveAnimationStates&quot;:true,&quot;loopPresentation&quot;:false,&quot;autoPlayAnimations&quot;:false,&quot;autoPlayAnimationsTime&quot;:1,&quot;navigationType&quot;:&quot;LIMITED&quot;,&quot;resumeMode&quot;:&quot;PROMPT&quot;,&quot;enableKeyboardNavigation&quot;:true},&quot;keyboardSettings&quot;:&quot;&quot;,&quot;skinVersion&quot;:2,&quot;skinCompatibleVersion&quot;:0,&quot;publishSettings&quot;:{&quot;backgroundColor&quot;:&quot;#DCDEE0&quot;,&quot;playerDimensions&quot;:{&quot;height&quot;:144,&quot;width&quot;:16},&quot;playerModule&quot;:&quot;UniversalHtml&quot;,&quot;presentationContent&quot;:{&quot;metadata&quot;:{&quot;references&quot;:true,&quot;texts&quot;:[&quot;DT_COURSE_TITLE&quot;,&quot;DT_REFERENCE_URL&quot;,&quot;DT_REFERENCE_TITLE&quot;,&quot;DT_SLIDE_TITLE&quot;,&quot;DT_SLIDE_NOTES_TEXT&quot;,&quot;DT_SLIDE_TEXT&quot;,&quot;DT_HYPERLINK_TOOLTIP&quot;]},&quot;resources&quot;:{&quot;attachments&quot;:true,&quot;fonts&quot;:[{&quot;charsets&quot;:{&quot;dynamicFormatted&quot;:[&quot;DCT_INTERACTIVITY_TEXT&quot;,&quot;DCT_INTERACTIVITY_SEMIBOLD_TEXT&quot;],&quot;dynamicPlain&quot;:[&quot;DCT_COURSE_TITLE&quot;,&quot;DCT_REFERENCE_URL&quot;,&quot;DCT_REFERENCE_TITLE&quot;,&quot;DCT_SLIDE_TITLE&quot;,&quot;DCT_SLIDE_NOTES_TEXT&quot;,&quot;DCT_SLIDE_TEXT&quot;,&quot;DCT_HYPERLINK_TOOLTIP&quot;],&quot;static&quot;:[&quot;Risorse&quot;,&quot;Collega&quot;,&quot;Immagine&quot;,&quot;Video&quot;,&quot;Documento&quot;,&quot;File&quot;,&quot;Disegno&quot;,&quot;Penna&quot;,&quot;Evidenziatore&quot;,&quot;Gomma&quot;,&quot;Cancella tutto&quot;,&quot;Esci dalla modalità di disegno&quot;,&quot;Diapositive&quot;,&quot;Cerca…&quot;,&quot;nella diapositiva&quot;,&quot;Risultati della ricerca&quot;,&quot;Nessuna corrispondenza trovata.&quot;,&quot;nelle note&quot;,&quot;Annulla&quot;,&quot;Successivo&quot;,&quot;0123456789.,x&quot;,&quot;Velocità&quot;,&quot;Neutro&quot;,&quot;Volume&quot;,&quot;%SLIDE_NUMBER% di %TOTAL_SLIDES%&quot;,&quot;Sì&quot;,&quot;No&quot;,&quot;OK&quot;,&quot;Vorresti riprendere la presentazione dall'ultima slide visualizzata?&quot;,&quot;Devi vedere l'intera slide per continuare&quot;,&quot;È possibile accedere solo alle slide visualizzate in precedenza.&quot;,&quot;Devi visualizzare le diapositive nell'ordine indicato.&quot;,&quot;Devi completare il quiz prima di lasciare questa slide&quot;,&quot;Devi passare il quiz alla slide %SLIDE_INDEX%  per avanzare.&quot;,&quot;È necessario fare il quiz alla slide %SLIDE_INDEX% per avanzare.&quot;,&quot;Non puoi avanzare perché non hai superato il quiz alla slide %SLIDE_INDEX%.&quot;,&quot;È necessario completare l'interazione prima di lasciare questa slide.&quot;,&quot;È necessario completare la simulazione prima di lasciare questa slide.&quot;,&quot;È necessario passare la simulazione alla slide %SLIDE_INDEX% per avanzare.&quot;,&quot;È necessario tentare la simulazione alla slide %SLIDE_INDEX% per avanzare.&quot;,&quot;Non puoi avanzare perché non hai superato la simulazione alla slide %SLIDE_INDEX%.&quot;,&quot;Inserisci una password per visualizzare la presentazione&quot;,&quot;La password non è corretta&quot;,&quot;Spiacenti, l'autore ha disabilitato la visualizzazione della presentazione su questo dominio.&quot;,&quot;Spiacenti, l'autore ha disabilitato la visione della presentazione al momento.&quot;,&quot;Indietro&quot;]},&quot;embedName&quot;:&quot;PFn&quot;,&quot;fontFamily&quot;:&quot;Arial&quot;,&quot;isBold&quot;:false,&quot;isItalic&quot;:false,&quot;isSemibold&quot;:false,&quot;substituteFontFamily&quot;:&quot;Arial&quot;},{&quot;charsets&quot;:{&quot;dynamicFormatted&quot;:[&quot;DCT_INTERACTIVITY_TEXT&quot;,&quot;DCT_INTERACTIVITY_SEMIBOLD_TEXT&quot;],&quot;dynamicPlain&quot;:[&quot;DCT_COURSE_TITLE&quot;,&quot;DCT_REFERENCE_URL&quot;,&quot;DCT_REFERENCE_TITLE&quot;,&quot;DCT_SLIDE_TITLE&quot;,&quot;DCT_SLIDE_NOTES_TEXT&quot;,&quot;DCT_SLIDE_TEXT&quot;,&quot;DCT_HYPERLINK_TOOLTIP&quot;],&quot;static&quot;:[&quot;Risorse&quot;,&quot;Collega&quot;,&quot;Immagine&quot;,&quot;Video&quot;,&quot;Documento&quot;,&quot;File&quot;,&quot;Disegno&quot;,&quot;Penna&quot;,&quot;Evidenziatore&quot;,&quot;Gomma&quot;,&quot;Cancella tutto&quot;,&quot;Esci dalla modalità di disegno&quot;,&quot;Diapositive&quot;,&quot;Cerca…&quot;,&quot;nella diapositiva&quot;,&quot;Risultati della ricerca&quot;,&quot;Nessuna corrispondenza trovata.&quot;,&quot;nelle note&quot;,&quot;Annulla&quot;,&quot;Successivo&quot;,&quot;0123456789.,x&quot;,&quot;Velocità&quot;,&quot;Neutro&quot;,&quot;Volume&quot;,&quot;%SLIDE_NUMBER% di %TOTAL_SLIDES%&quot;,&quot;Sì&quot;,&quot;No&quot;,&quot;OK&quot;,&quot;Vorresti riprendere la presentazione dall'ultima slide visualizzata?&quot;,&quot;Devi vedere l'intera slide per continuare&quot;,&quot;È possibile accedere solo alle slide visualizzate in precedenza.&quot;,&quot;Devi visualizzare le diapositive nell'ordine indicato.&quot;,&quot;Devi completare il quiz prima di lasciare questa slide&quot;,&quot;Devi passare il quiz alla slide %SLIDE_INDEX%  per avanzare.&quot;,&quot;È necessario fare il quiz alla slide %SLIDE_INDEX% per avanzare.&quot;,&quot;Non puoi avanzare perché non hai superato il quiz alla slide %SLIDE_INDEX%.&quot;,&quot;È necessario completare l'interazione prima di lasciare questa slide.&quot;,&quot;È necessario completare la simulazione prima di lasciare questa slide.&quot;,&quot;È necessario passare la simulazione alla slide %SLIDE_INDEX% per avanzare.&quot;,&quot;È necessario tentare la simulazione alla slide %SLIDE_INDEX% per avanzare.&quot;,&quot;Non puoi avanzare perché non hai superato la simulazione alla slide %SLIDE_INDEX%.&quot;,&quot;Inserisci una password per visualizzare la presentazione&quot;,&quot;La password non è corretta&quot;,&quot;Spiacenti, l'autore ha disabilitato la visualizzazione della presentazione su questo dominio.&quot;,&quot;Spiacenti, l'autore ha disabilitato la visione della presentazione al momento.&quot;,&quot;Indietro&quot;]},&quot;embedName&quot;:&quot;PFnb&quot;,&quot;fontFamily&quot;:&quot;Arial&quot;,&quot;isBold&quot;:true,&quot;isItalic&quot;:false,&quot;isSemibold&quot;:false,&quot;substituteFontFamily&quot;:&quot;Arial&quot;},{&quot;charsets&quot;:{&quot;dynamicFormatted&quot;:[&quot;DCT_INTERACTIVITY_TEXT&quot;,&quot;DCT_INTERACTIVITY_SEMIBOLD_TEXT&quot;],&quot;dynamicPlain&quot;:[&quot;DCT_COURSE_TITLE&quot;,&quot;DCT_REFERENCE_URL&quot;,&quot;DCT_REFERENCE_TITLE&quot;,&quot;DCT_SLIDE_TITLE&quot;,&quot;DCT_SLIDE_NOTES_TEXT&quot;,&quot;DCT_SLIDE_TEXT&quot;,&quot;DCT_HYPERLINK_TOOLTIP&quot;],&quot;static&quot;:[&quot;Risorse&quot;,&quot;Collega&quot;,&quot;Immagine&quot;,&quot;Video&quot;,&quot;Documento&quot;,&quot;File&quot;,&quot;Disegno&quot;,&quot;Penna&quot;,&quot;Evidenziatore&quot;,&quot;Gomma&quot;,&quot;Cancella tutto&quot;,&quot;Esci dalla modalità di disegno&quot;,&quot;Diapositive&quot;,&quot;Cerca…&quot;,&quot;nella diapositiva&quot;,&quot;Risultati della ricerca&quot;,&quot;Nessuna corrispondenza trovata.&quot;,&quot;nelle note&quot;,&quot;Annulla&quot;,&quot;Successivo&quot;,&quot;0123456789.,x&quot;,&quot;Velocità&quot;,&quot;Neutro&quot;,&quot;Volume&quot;,&quot;%SLIDE_NUMBER% di %TOTAL_SLIDES%&quot;,&quot;Sì&quot;,&quot;No&quot;,&quot;OK&quot;,&quot;Vorresti riprendere la presentazione dall'ultima slide visualizzata?&quot;,&quot;Devi vedere l'intera slide per continuare&quot;,&quot;È possibile accedere solo alle slide visualizzate in precedenza.&quot;,&quot;Devi visualizzare le diapositive nell'ordine indicato.&quot;,&quot;Devi completare il quiz prima di lasciare questa slide&quot;,&quot;Devi passare il quiz alla slide %SLIDE_INDEX%  per avanzare.&quot;,&quot;È necessario fare il quiz alla slide %SLIDE_INDEX% per avanzare.&quot;,&quot;Non puoi avanzare perché non hai superato il quiz alla slide %SLIDE_INDEX%.&quot;,&quot;È necessario completare l'interazione prima di lasciare questa slide.&quot;,&quot;È necessario completare la simulazione prima di lasciare questa slide.&quot;,&quot;È necessario passare la simulazione alla slide %SLIDE_INDEX% per avanzare.&quot;,&quot;È necessario tentare la simulazione alla slide %SLIDE_INDEX% per avanzare.&quot;,&quot;Non puoi avanzare perché non hai superato la simulazione alla slide %SLIDE_INDEX%.&quot;,&quot;Inserisci una password per visualizzare la presentazione&quot;,&quot;La password non è corretta&quot;,&quot;Spiacenti, l'autore ha disabilitato la visualizzazione della presentazione su questo dominio.&quot;,&quot;Spiacenti, l'autore ha disabilitato la visione della presentazione al momento.&quot;,&quot;Indietro&quot;]},&quot;embedName&quot;:&quot;PFni&quot;,&quot;fontFamily&quot;:&quot;Arial&quot;,&quot;isBold&quot;:false,&quot;isItalic&quot;:true,&quot;isSemibold&quot;:false,&quot;substituteFontFamily&quot;:&quot;Arial&quot;},{&quot;charsets&quot;:{&quot;dynamicFormatted&quot;:[&quot;DCT_INTERACTIVITY_TEXT&quot;,&quot;DCT_INTERACTIVITY_SEMIBOLD_TEXT&quot;],&quot;dynamicPlain&quot;:[&quot;DCT_COURSE_TITLE&quot;,&quot;DCT_REFERENCE_URL&quot;,&quot;DCT_REFERENCE_TITLE&quot;,&quot;DCT_SLIDE_TITLE&quot;,&quot;DCT_SLIDE_NOTES_TEXT&quot;,&quot;DCT_SLIDE_TEXT&quot;,&quot;DCT_HYPERLINK_TOOLTIP&quot;],&quot;static&quot;:[&quot;Risorse&quot;,&quot;Collega&quot;,&quot;Immagine&quot;,&quot;Video&quot;,&quot;Documento&quot;,&quot;File&quot;,&quot;Disegno&quot;,&quot;Penna&quot;,&quot;Evidenziatore&quot;,&quot;Gomma&quot;,&quot;Cancella tutto&quot;,&quot;Esci dalla modalità di disegno&quot;,&quot;Diapositive&quot;,&quot;Cerca…&quot;,&quot;nella diapositiva&quot;,&quot;Risultati della ricerca&quot;,&quot;Nessuna corrispondenza trovata.&quot;,&quot;nelle note&quot;,&quot;Annulla&quot;,&quot;Successivo&quot;,&quot;0123456789.,x&quot;,&quot;Velocità&quot;,&quot;Neutro&quot;,&quot;Volume&quot;,&quot;%SLIDE_NUMBER% di %TOTAL_SLIDES%&quot;,&quot;Sì&quot;,&quot;No&quot;,&quot;OK&quot;,&quot;Vorresti riprendere la presentazione dall'ultima slide visualizzata?&quot;,&quot;Devi vedere l'intera slide per continuare&quot;,&quot;È possibile accedere solo alle slide visualizzate in precedenza.&quot;,&quot;Devi visualizzare le diapositive nell'ordine indicato.&quot;,&quot;Devi completare il quiz prima di lasciare questa slide&quot;,&quot;Devi passare il quiz alla slide %SLIDE_INDEX%  per avanzare.&quot;,&quot;È necessario fare il quiz alla slide %SLIDE_INDEX% per avanzare.&quot;,&quot;Non puoi avanzare perché non hai superato il quiz alla slide %SLIDE_INDEX%.&quot;,&quot;È necessario completare l'interazione prima di lasciare questa slide.&quot;,&quot;È necessario completare la simulazione prima di lasciare questa slide.&quot;,&quot;È necessario passare la simulazione alla slide %SLIDE_INDEX% per avanzare.&quot;,&quot;È necessario tentare la simulazione alla slide %SLIDE_INDEX% per avanzare.&quot;,&quot;Non puoi avanzare perché non hai superato la simulazione alla slide %SLIDE_INDEX%.&quot;,&quot;Inserisci una password per visualizzare la presentazione&quot;,&quot;La password non è corretta&quot;,&quot;Spiacenti, l'autore ha disabilitato la visualizzazione della presentazione su questo dominio.&quot;,&quot;Spiacenti, l'autore ha disabilitato la visione della presentazione al momento.&quot;,&quot;Indietro&quot;]},&quot;embedName&quot;:&quot;PFnbi&quot;,&quot;fontFamily&quot;:&quot;Arial&quot;,&quot;isBold&quot;:true,&quot;isItalic&quot;:true,&quot;isSemibold&quot;:false,&quot;substituteFontFamily&quot;:&quot;Arial&quot;},{&quot;charsets&quot;:{&quot;dynamicFormatted&quot;:[&quot;DCT_INTERACTIVITY_TEXT&quot;,&quot;DCT_INTERACTIVITY_SEMIBOLD_TEXT&quot;],&quot;dynamicPlain&quot;:[&quot;DCT_COURSE_TITLE&quot;,&quot;DCT_REFERENCE_URL&quot;,&quot;DCT_REFERENCE_TITLE&quot;,&quot;DCT_SLIDE_TITLE&quot;,&quot;DCT_SLIDE_NOTES_TEXT&quot;,&quot;DCT_SLIDE_TEXT&quot;,&quot;DCT_HYPERLINK_TOOLTIP&quot;],&quot;static&quot;:[&quot;Risorse&quot;,&quot;Collega&quot;,&quot;Immagine&quot;,&quot;Video&quot;,&quot;Documento&quot;,&quot;File&quot;,&quot;Disegno&quot;,&quot;Penna&quot;,&quot;Evidenziatore&quot;,&quot;Gomma&quot;,&quot;Cancella tutto&quot;,&quot;Esci dalla modalità di disegno&quot;,&quot;Diapositive&quot;,&quot;Cerca…&quot;,&quot;nella diapositiva&quot;,&quot;Risultati della ricerca&quot;,&quot;Nessuna corrispondenza trovata.&quot;,&quot;nelle note&quot;,&quot;Annulla&quot;,&quot;Successivo&quot;,&quot;0123456789.,x&quot;,&quot;Velocità&quot;,&quot;Neutro&quot;,&quot;Volume&quot;,&quot;%SLIDE_NUMBER% di %TOTAL_SLIDES%&quot;,&quot;Sì&quot;,&quot;No&quot;,&quot;OK&quot;,&quot;Vorresti riprendere la presentazione dall'ultima slide visualizzata?&quot;,&quot;Devi vedere l'intera slide per continuare&quot;,&quot;È possibile accedere solo alle slide visualizzate in precedenza.&quot;,&quot;Devi visualizzare le diapositive nell'ordine indicato.&quot;,&quot;Devi completare il quiz prima di lasciare questa slide&quot;,&quot;Devi passare il quiz alla slide %SLIDE_INDEX%  per avanzare.&quot;,&quot;È necessario fare il quiz alla slide %SLIDE_INDEX% per avanzare.&quot;,&quot;Non puoi avanzare perché non hai superato il quiz alla slide %SLIDE_INDEX%.&quot;,&quot;È necessario completare l'interazione prima di lasciare questa slide.&quot;,&quot;È necessario completare la simulazione prima di lasciare questa slide.&quot;,&quot;È necessario passare la simulazione alla slide %SLIDE_INDEX% per avanzare.&quot;,&quot;È necessario tentare la simulazione alla slide %SLIDE_INDEX% per avanzare.&quot;,&quot;Non puoi avanzare perché non hai superato la simulazione alla slide %SLIDE_INDEX%.&quot;,&quot;Inserisci una password per visualizzare la presentazione&quot;,&quot;La password non è corretta&quot;,&quot;Spiacenti, l'autore ha disabilitato la visualizzazione della presentazione su questo dominio.&quot;,&quot;Spiacenti, l'autore ha disabilitato la visione della presentazione al momento.&quot;,&quot;Indietro&quot;]},&quot;embedName&quot;:&quot;PFnsb&quot;,&quot;fontFamily&quot;:&quot;Arial&quot;,&quot;isBold&quot;:false,&quot;isItalic&quot;:false,&quot;isSemibold&quot;:true,&quot;substituteFontFamily&quot;:&quot;Arial&quot;},{&quot;charsets&quot;:{&quot;dynamicFormatted&quot;:[&quot;DCT_INTERACTIVITY_TEXT&quot;,&quot;DCT_INTERACTIVITY_SEMIBOLD_TEXT&quot;],&quot;dynamicPlain&quot;:[&quot;DCT_COURSE_TITLE&quot;,&quot;DCT_REFERENCE_URL&quot;,&quot;DCT_REFERENCE_TITLE&quot;,&quot;DCT_SLIDE_TITLE&quot;,&quot;DCT_SLIDE_NOTES_TEXT&quot;,&quot;DCT_SLIDE_TEXT&quot;,&quot;DCT_HYPERLINK_TOOLTIP&quot;],&quot;static&quot;:[&quot;Risorse&quot;,&quot;Collega&quot;,&quot;Immagine&quot;,&quot;Video&quot;,&quot;Documento&quot;,&quot;File&quot;,&quot;Disegno&quot;,&quot;Penna&quot;,&quot;Evidenziatore&quot;,&quot;Gomma&quot;,&quot;Cancella tutto&quot;,&quot;Esci dalla modalità di disegno&quot;,&quot;Diapositive&quot;,&quot;Cerca…&quot;,&quot;nella diapositiva&quot;,&quot;Risultati della ricerca&quot;,&quot;Nessuna corrispondenza trovata.&quot;,&quot;nelle note&quot;,&quot;Annulla&quot;,&quot;Successivo&quot;,&quot;0123456789.,x&quot;,&quot;Velocità&quot;,&quot;Neutro&quot;,&quot;Volume&quot;,&quot;%SLIDE_NUMBER% di %TOTAL_SLIDES%&quot;,&quot;Sì&quot;,&quot;No&quot;,&quot;OK&quot;,&quot;Vorresti riprendere la presentazione dall'ultima slide visualizzata?&quot;,&quot;Devi vedere l'intera slide per continuare&quot;,&quot;È possibile accedere solo alle slide visualizzate in precedenza.&quot;,&quot;Devi visualizzare le diapositive nell'ordine indicato.&quot;,&quot;Devi completare il quiz prima di lasciare questa slide&quot;,&quot;Devi passare il quiz alla slide %SLIDE_INDEX%  per avanzare.&quot;,&quot;È necessario fare il quiz alla slide %SLIDE_INDEX% per avanzare.&quot;,&quot;Non puoi avanzare perché non hai superato il quiz alla slide %SLIDE_INDEX%.&quot;,&quot;È necessario completare l'interazione prima di lasciare questa slide.&quot;,&quot;È necessario completare la simulazione prima di lasciare questa slide.&quot;,&quot;È necessario passare la simulazione alla slide %SLIDE_INDEX% per avanzare.&quot;,&quot;È necessario tentare la simulazione alla slide %SLIDE_INDEX% per avanzare.&quot;,&quot;Non puoi avanzare perché non hai superato la simulazione alla slide %SLIDE_INDEX%.&quot;,&quot;Inserisci una password per visualizzare la presentazione&quot;,&quot;La password non è corretta&quot;,&quot;Spiacenti, l'autore ha disabilitato la visualizzazione della presentazione su questo dominio.&quot;,&quot;Spiacenti, l'autore ha disabilitato la visione della presentazione al momento.&quot;,&quot;Indietro&quot;]},&quot;embedName&quot;:&quot;PFnsbi&quot;,&quot;fontFamily&quot;:&quot;Arial&quot;,&quot;isBold&quot;:false,&quot;isItalic&quot;:true,&quot;isSemibold&quot;:true,&quot;substituteFontFamily&quot;:&quot;Arial&quot;}],&quot;interactivity&quot;:{&quot;fullSupport&quot;:true},&quot;slideThumbnails&quot;:{&quot;enlargeToFit&quot;:false,&quot;height&quot;:59,&quot;jpegQuality&quot;:100,&quot;keepAspectRatio&quot;:true,&quot;width&quot;:78}}}},&quot;ceipData&quot;:{&quot;enableMiniSkinCustomization&quot;:true,&quot;playerLayout&quot;:&quot;builtin.slideCourse&quot;,&quot;playerLayoutFooter&quot;:&quot;playAndPause,acceleration,outline,volumeControl,slideNumber,goToPrev,goToNext&quot;,&quot;playerLayoutHeader&quot;:&quot;resources,markerTools,title&quot;,&quot;playerLayoutHeaderButtonsPosition&quot;:&quot;right&quot;,&quot;playerLayoutOutline&quot;:&quot;enableSearch,showThumbnails,showSlideNumber,enableMultilevel&quot;,&quot;playerLayoutProgress&quot;:&quot;enabledNavigation,showLabels&quot;,&quot;playerLayoutProgressMode&quot;:&quot;presentationTimeline&quot;,&quot;playerLayoutSidebar&quot;:&quot;&quot;,&quot;playerLayoutSidebarPosition&quot;:&quot;&quot;,&quot;playerMessages&quot;:&quot;builtin.it&quot;,&quot;playerNavigationAutoStart&quot;:true,&quot;playerNavigationEnableKeyboardNavigation&quot;:true,&quot;playerNavigationMode&quot;:&quot;bySlides&quot;,&quot;playerNavigationOnRestart&quot;:&quot;prompt&quot;,&quot;playerNavigationSaveAnimationStates&quot;:true,&quot;playerNavigationType&quot;:&quot;restricted&quot;,&quot;playerTheme&quot;:&quot;custom&quot;,&quot;playerThemeBorderRadius&quot;:10,&quot;playerThemeColorScheme&quot;:&quot;builtin.lightBlue&quot;,&quot;playerThemeFont&quot;:&quot;Arial&quot;}}}"/>
  <p:tag name="ISPRING-SUITE_ISPRING_CURRENT_PLAYER_ID" val="universal"/>
  <p:tag name="ISPRING_PRESENTATION_COURSE_TITLE" val="01-valutazione dei rischi nei luoghi di lavoro Art.37 Parte SPECIFICA"/>
  <p:tag name="FLASHSPRING_ZOOM_TAG" val="57"/>
  <p:tag name="ISPRING_PRESENTATION_INFO_2" val="&lt;?xml version=&quot;1.0&quot; encoding=&quot;UTF-8&quot; standalone=&quot;no&quot; ?&gt;&#10;&lt;presentation2&gt;&#10;&#10;  &lt;slides&gt;&#10;    &lt;slide id=&quot;{2938AD56-2F95-4056-854F-59F6130E79CE}&quot; pptId=&quot;256&quot;/&gt;&#10;    &lt;slide id=&quot;{7DDA6E6F-BB12-4D7B-8C24-134E9B44113B}&quot; pptId=&quot;257&quot;/&gt;&#10;    &lt;slide id=&quot;{4E5EFCDB-271C-4633-BCF2-ECDF35298D28}&quot; pptId=&quot;258&quot;/&gt;&#10;    &lt;slide id=&quot;{0DDFD14C-C360-4F41-B658-E9E570CB530B}&quot; pptId=&quot;259&quot;/&gt;&#10;    &lt;slide id=&quot;{3FA2B429-4F41-441D-B64F-2A471C3772D8}&quot; pptId=&quot;260&quot;/&gt;&#10;  &lt;/slides&gt;&#10;&#10;  &lt;narration&gt;&#10;    &lt;audioTracks&gt;&#10;      &lt;audioTrack muted=&quot;false&quot; name=&quot;Text-to-speech — Audio  1&quot; resource=&quot;9c10de2e&quot; slideId=&quot;{7DDA6E6F-BB12-4D7B-8C24-134E9B44113B}&quot; startTime=&quot;0&quot; stepIndex=&quot;0&quot; volume=&quot;1&quot;&gt;&#10;        &lt;audio channels=&quot;1&quot; format=&quot;fltp&quot; sampleRate=&quot;24000&quot;/&gt;&#10;      &lt;/audioTrack&gt;&#10;      &lt;audioTrack muted=&quot;false&quot; name=&quot;Text-to-speech — Audio  2&quot; resource=&quot;750bf828&quot; slideId=&quot;{4E5EFCDB-271C-4633-BCF2-ECDF35298D28}&quot; startTime=&quot;0&quot; stepIndex=&quot;0&quot; volume=&quot;1&quot;&gt;&#10;        &lt;audio channels=&quot;1&quot; format=&quot;fltp&quot; sampleRate=&quot;24000&quot;/&gt;&#10;      &lt;/audioTrack&gt;&#10;      &lt;audioTrack muted=&quot;false&quot; name=&quot;Text-to-speech — Audio  3&quot; resource=&quot;dac63344&quot; slideId=&quot;{0DDFD14C-C360-4F41-B658-E9E570CB530B}&quot; startTime=&quot;0&quot; stepIndex=&quot;0&quot; volume=&quot;1&quot;&gt;&#10;        &lt;audio channels=&quot;1&quot; format=&quot;fltp&quot; sampleRate=&quot;24000&quot;/&gt;&#10;      &lt;/audioTrack&gt;&#10;      &lt;audioTrack muted=&quot;false&quot; name=&quot;Text-to-speech — Audio  4&quot; resource=&quot;8abcd203&quot; slideId=&quot;{3FA2B429-4F41-441D-B64F-2A471C3772D8}&quot; startTime=&quot;0&quot; stepIndex=&quot;0&quot; volume=&quot;1&quot;&gt;&#10;        &lt;audio channels=&quot;1&quot; format=&quot;fltp&quot; sampleRate=&quot;24000&quot;/&gt;&#10;      &lt;/audioTrack&gt;&#10;    &lt;/audioTracks&gt;&#10;    &lt;videoTracks/&gt;&#10;  &lt;/narration&gt;&#10;&#10;&lt;/presentation2&gt;&#10;"/>
  <p:tag name="ISPRING_LMS_API_VERSION" val="SCORM 1.2"/>
  <p:tag name="ISPRING_ULTRA_SCORM_COURSE_ID" val="C3CB096B-9FCA-40AF-969A-F979F4CEB83E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 \uFFFD\u0000\uFFFD{00201DD4-2F64-4DE0-9681-059950AA7CFF}&quot;,&quot;\\\\192.168.1.185\\Ufficio Marketing\\Giuseppe R\\meleam\\CORSI SICUREZZA\\ART 37 SPECIFICO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publishDestination&quot;:&quot;LMS&quot;,&quot;wordSettings&quot;:{&quot;printCopies&quot;:1},&quot;studioSettings&quot;:{&quot;onlineDestinationFolderId&quot;:&quot;0&quot;,&quot;uploadSources&quot;:true}}"/>
  <p:tag name="ISPRING_SCORM_RATE_SLIDES" val="0"/>
  <p:tag name="ISPRING_SCORM_RATE_QUIZZES" val="0"/>
  <p:tag name="ISPRING_SCORM_PASSING_SCORE" val="0.000000"/>
  <p:tag name="ISPRING_PRESENTATION_TITLE" val="01-valutazione dei rischi nei luoghi di lavoro Art.37 Parte SPECIFICA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5.000"/>
  <p:tag name="ISPRING_SLIDE_INDENT_LEVEL" val="0"/>
  <p:tag name="ISPRING_SLIDE_ID_2" val="{2938AD56-2F95-4056-854F-59F6130E79CE}"/>
  <p:tag name="GENSWF_SLIDE_UID" val="{37D5F3E4-9ED3-4BB0-B979-D88F5192F0B5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106.000"/>
  <p:tag name="ISPRING_SLIDE_INDENT_LEVEL" val="0"/>
  <p:tag name="ISPRING_SLIDE_ID_2" val="{7DDA6E6F-BB12-4D7B-8C24-134E9B44113B}"/>
  <p:tag name="GENSWF_SLIDE_UID" val="{CE879EAF-E733-4220-8978-76543D68467A}:25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ISPRING_SLIDE_ID_2" val="{4E5EFCDB-271C-4633-BCF2-ECDF35298D28}"/>
  <p:tag name="GENSWF_ADVANCE_TIME" val="60.000"/>
  <p:tag name="GENSWF_SLIDE_UID" val="{0601DB1E-E3C0-400A-9D2F-B456E12EFFBC}:25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180.000"/>
  <p:tag name="ISPRING_SLIDE_INDENT_LEVEL" val="0"/>
  <p:tag name="ISPRING_SLIDE_ID_2" val="{0DDFD14C-C360-4F41-B658-E9E570CB530B}"/>
  <p:tag name="GENSWF_SLIDE_UID" val="{04B9A2CC-A0B7-475E-BB4F-008EAB228FF0}:25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80.000"/>
  <p:tag name="ISPRING_SLIDE_INDENT_LEVEL" val="0"/>
  <p:tag name="ISPRING_SLIDE_ID_2" val="{3FA2B429-4F41-441D-B64F-2A471C3772D8}"/>
  <p:tag name="GENSWF_SLIDE_UID" val="{895C33A9-6705-4490-AB31-23A6ABD27F3F}:26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1248</Words>
  <Application>Microsoft Office PowerPoint</Application>
  <PresentationFormat>Personalizzato</PresentationFormat>
  <Paragraphs>45</Paragraphs>
  <Slides>5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Open Sans Bold</vt:lpstr>
      <vt:lpstr>Arial</vt:lpstr>
      <vt:lpstr>Poppins Bold</vt:lpstr>
      <vt:lpstr>Poppins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01-valutazione dei rischi nei luoghi di lavoro Art.37 Parte SPECIFICA</dc:title>
  <cp:lastModifiedBy>Formazione</cp:lastModifiedBy>
  <cp:revision>13</cp:revision>
  <dcterms:created xsi:type="dcterms:W3CDTF">2006-08-16T00:00:00Z</dcterms:created>
  <dcterms:modified xsi:type="dcterms:W3CDTF">2025-04-14T15:49:53Z</dcterms:modified>
  <dc:identifier>DAFuUi0TH4c</dc:identifier>
</cp:coreProperties>
</file>