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8288000" cy="10287000"/>
  <p:notesSz cx="6858000" cy="9144000"/>
  <p:embeddedFontLst>
    <p:embeddedFont>
      <p:font typeface="Open Sans Bold" panose="020B0604020202020204" charset="0"/>
      <p:regular r:id="rId9"/>
      <p:bold r:id="rId10"/>
    </p:embeddedFont>
    <p:embeddedFont>
      <p:font typeface="Poppins" panose="00000500000000000000" pitchFamily="2" charset="0"/>
      <p:regular r:id="rId11"/>
      <p:bold r:id="rId12"/>
    </p:embeddedFont>
    <p:embeddedFont>
      <p:font typeface="Poppins Bold" panose="00000800000000000000" charset="0"/>
      <p:regular r:id="rId13"/>
      <p:bold r:id="rId14"/>
    </p:embeddedFont>
  </p:embeddedFontLst>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2209" autoAdjust="0"/>
  </p:normalViewPr>
  <p:slideViewPr>
    <p:cSldViewPr>
      <p:cViewPr varScale="1">
        <p:scale>
          <a:sx n="53" d="100"/>
          <a:sy n="53" d="100"/>
        </p:scale>
        <p:origin x="179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font" Target="fonts/font2.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15.04.2025</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‹N›</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2290763" y="512763"/>
            <a:ext cx="4562475" cy="2566987"/>
          </a:xfrm>
        </p:spPr>
      </p:sp>
      <p:sp>
        <p:nvSpPr>
          <p:cNvPr id="3" name="Segnaposto note 2"/>
          <p:cNvSpPr>
            <a:spLocks noGrp="1"/>
          </p:cNvSpPr>
          <p:nvPr>
            <p:ph type="body" idx="1"/>
          </p:nvPr>
        </p:nvSpPr>
        <p:spPr/>
        <p:txBody>
          <a:bodyPr/>
          <a:lstStyle/>
          <a:p>
            <a:r>
              <a:rPr lang="it-IT" dirty="0"/>
              <a:t>Analisi degli infortuni. </a:t>
            </a:r>
          </a:p>
        </p:txBody>
      </p:sp>
      <p:sp>
        <p:nvSpPr>
          <p:cNvPr id="4" name="Segnaposto numero diapositiva 3"/>
          <p:cNvSpPr>
            <a:spLocks noGrp="1"/>
          </p:cNvSpPr>
          <p:nvPr>
            <p:ph type="sldNum" sz="quarter" idx="5"/>
          </p:nvPr>
        </p:nvSpPr>
        <p:spPr/>
        <p:txBody>
          <a:bodyPr/>
          <a:lstStyle/>
          <a:p>
            <a:fld id="{871B2431-D351-4C6E-A3CF-9DFAC0E3E050}" type="slidenum">
              <a:rPr lang="cs-CZ" smtClean="0"/>
              <a:t>1</a:t>
            </a:fld>
            <a:endParaRPr lang="cs-CZ"/>
          </a:p>
        </p:txBody>
      </p:sp>
    </p:spTree>
    <p:extLst>
      <p:ext uri="{BB962C8B-B14F-4D97-AF65-F5344CB8AC3E}">
        <p14:creationId xmlns:p14="http://schemas.microsoft.com/office/powerpoint/2010/main" val="2980729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it-IT" dirty="0">
                <a:solidFill>
                  <a:srgbClr val="000000"/>
                </a:solidFill>
                <a:latin typeface="Calibri" panose="020F0502020204030204" pitchFamily="34" charset="0"/>
                <a:sym typeface=""/>
              </a:rPr>
              <a:t>Esaminiamo con attenzione la situazione degli infortuni sul lavoro in Italia. Purtroppo, è una realtà allarmante che ogni anno si registri un numero approssimativo di un migliaio di infortuni mortali. Questo dato drammatico ci fa riflettere sulla delicatezza della questione della sicurezza sul lavoro nel nostro Paese. </a:t>
            </a:r>
          </a:p>
          <a:p>
            <a:r>
              <a:rPr lang="it-IT" dirty="0">
                <a:solidFill>
                  <a:srgbClr val="000000"/>
                </a:solidFill>
                <a:latin typeface="Calibri" panose="020F0502020204030204" pitchFamily="34" charset="0"/>
                <a:sym typeface=""/>
              </a:rPr>
              <a:t>Tuttavia, la portata degli infortuni non si limita solamente a quelli mortali. Infatti, il totale complessivo degli infortuni sul lavoro, che include sia quelli mortali che quelli di natura meno grave ma comunque denunciati, ammonta a circa 730.000. Questo è un numero sconcertante che mette in luce l'ampia portata del problema e la necessità di affrontarlo in modo sistematico ed efficace. </a:t>
            </a:r>
          </a:p>
          <a:p>
            <a:r>
              <a:rPr lang="it-IT" dirty="0">
                <a:solidFill>
                  <a:srgbClr val="000000"/>
                </a:solidFill>
                <a:latin typeface="Calibri" panose="020F0502020204030204" pitchFamily="34" charset="0"/>
                <a:sym typeface=""/>
              </a:rPr>
              <a:t>Oltre agli infortuni, non possiamo ignorare il fenomeno delle malattie professionali, che aggiunge un ulteriore livello di complessità alla questione della salute e sicurezza sul lavoro. È preoccupante constatare che si verificano circa 47.000 casi di malattie professionali denunciate. Questo aspetto ci spinge a considerare l'importanza di una valutazione approfondita dei rischi e delle condizioni di lavoro, al fine di prevenire e ridurre al minimo tali situazioni. </a:t>
            </a:r>
          </a:p>
          <a:p>
            <a:r>
              <a:rPr lang="it-IT" dirty="0">
                <a:solidFill>
                  <a:srgbClr val="000000"/>
                </a:solidFill>
                <a:latin typeface="Calibri" panose="020F0502020204030204" pitchFamily="34" charset="0"/>
                <a:sym typeface=""/>
              </a:rPr>
              <a:t>Un esempio significativo di malattia professionale che merita attenzione è l'esposizione all'amianto. Questa sostanza pericolosa continua a rappresentare un serio rischio per la salute dei lavoratori. Non possiamo ignorare il fatto che, ogni anno, circa un migliaio di persone in Italia si ammala a causa dell'esposizione all'amianto. Questo dato ci ricorda che esistono sfide specifiche legate a determinate sostanze o condizioni di lavoro, che richiedono una vigilanza costante e misure preventive adeguate. </a:t>
            </a:r>
          </a:p>
          <a:p>
            <a:r>
              <a:rPr lang="it-IT" dirty="0">
                <a:solidFill>
                  <a:srgbClr val="000000"/>
                </a:solidFill>
                <a:latin typeface="Calibri" panose="020F0502020204030204" pitchFamily="34" charset="0"/>
                <a:sym typeface=""/>
              </a:rPr>
              <a:t>In sintesi, i dati sugli infortuni e sulle malattie professionali in Italia sono allarmanti e richiamano l'importanza cruciale della sicurezza e della prevenzione sul posto di lavoro. È necessario adottare un approccio completo e mirato per affrontare queste sfide, che coinvolga datori di lavoro, dipendenti e autorità competenti. Solo attraverso uno sforzo collettivo possiamo creare un ambiente di lavoro più sicuro, che tuteli la salute e il benessere di tutti i lavoratori. </a:t>
            </a:r>
            <a:endParaRPr lang="en-US" dirty="0">
              <a:solidFill>
                <a:srgbClr val="000000"/>
              </a:solidFill>
              <a:latin typeface="Calibri" panose="020F0502020204030204" pitchFamily="34" charset="0"/>
              <a:sym typeface=""/>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it-IT" dirty="0">
                <a:solidFill>
                  <a:srgbClr val="000000"/>
                </a:solidFill>
                <a:latin typeface="Calibri" panose="020F0502020204030204" pitchFamily="34" charset="0"/>
                <a:sym typeface=""/>
              </a:rPr>
              <a:t>Le informazioni presenti in questa diapositiva si basano sui dati delle statistiche INAIL, che vengono pubblicate annualmente. Queste statistiche non solo forniscono un quadro dettagliato dell'andamento degli infortuni in Italia, ma offrono anche la possibilità di confrontare tali dati con quelli dei paesi esteri. È importante sottolineare che nei numeri riportati, specialmente per quanto riguarda gli infortuni, vengono inclusi anche quelli che si verificano durante il tragitto casa-lavoro, noti come "infortuni in itinere". Questi includono incidenti che avvengono, ad esempio, durante gli spostamenti in automobile. È rilevante notare che circa il 50% degli infortuni mortali sul lavoro riguarda incidenti automobilistici. </a:t>
            </a:r>
          </a:p>
          <a:p>
            <a:r>
              <a:rPr lang="it-IT" dirty="0">
                <a:solidFill>
                  <a:srgbClr val="000000"/>
                </a:solidFill>
                <a:latin typeface="Calibri" panose="020F0502020204030204" pitchFamily="34" charset="0"/>
                <a:sym typeface=""/>
              </a:rPr>
              <a:t>È fondamentale comprendere gli effetti di queste situazioni, sia in termini di infortuni che di malattie professionali. Gli infortuni hanno un impatto sociale significativo che va al di là delle cifre. Le conseguenze umane sono incommensurabili in termini di perdite umane e dolore per le persone coinvolte e per i loro cari. Allo stesso tempo, esistono impatti finanziari diretti e indiretti che il paese affronta a causa di questa problematica. Si stima che gli infortuni sul lavoro costino all'Italia circa 25 miliardi di euro all'anno, rappresentando un peso considerevole che corrisponde a circa il 3% del PIL nazionale. </a:t>
            </a:r>
          </a:p>
          <a:p>
            <a:r>
              <a:rPr lang="it-IT" dirty="0">
                <a:solidFill>
                  <a:srgbClr val="000000"/>
                </a:solidFill>
                <a:latin typeface="Calibri" panose="020F0502020204030204" pitchFamily="34" charset="0"/>
                <a:sym typeface=""/>
              </a:rPr>
              <a:t>Va notato che la maggior parte di questi costi, approssimativamente il 60-70%, ricade sulla collettività, a carico di tutti noi, mentre solo il 30-40% viene sostenuto dalle aziende. In effetti, gran parte del peso economico è sopportato dalla società nel suo complesso. Questa realtà mette in evidenza che il problema degli infortuni non è soltanto una tragedia umana per coloro che sono coinvolti direttamente, ma è anche una sfida economica che un paese civilizzato deve affrontare. </a:t>
            </a:r>
          </a:p>
          <a:p>
            <a:r>
              <a:rPr lang="it-IT" dirty="0">
                <a:solidFill>
                  <a:srgbClr val="000000"/>
                </a:solidFill>
                <a:latin typeface="Calibri" panose="020F0502020204030204" pitchFamily="34" charset="0"/>
                <a:sym typeface=""/>
              </a:rPr>
              <a:t>Va inoltre chiarito che gli infortuni sono definiti tali quando la loro causa è di natura violenta. È importante comprendere questa definizione per una valutazione accurata e dettagliata delle circostanze che portano a tali eventi. </a:t>
            </a:r>
            <a:endParaRPr lang="en-US" dirty="0">
              <a:solidFill>
                <a:srgbClr val="000000"/>
              </a:solidFill>
              <a:latin typeface="Calibri" panose="020F0502020204030204" pitchFamily="34" charset="0"/>
              <a:sym typeface=""/>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it-IT" dirty="0">
                <a:solidFill>
                  <a:srgbClr val="000000"/>
                </a:solidFill>
                <a:latin typeface="Calibri" panose="020F0502020204030204" pitchFamily="34" charset="0"/>
                <a:sym typeface=""/>
              </a:rPr>
              <a:t>Tuttavia, è importante sottolineare che esistono anche le malattie professionali, le quali si sviluppano a causa dell'azione prolungata di agenti nocivi nel corso del tempo. A differenza degli infortuni, che si verificano in modo immediato e causano danni istantanei, le malattie professionali rappresentano un tipo di danno che si manifesta e si sviluppa nel corso di un periodo prolungato, spesso a distanza temporale significativa dall'esposizione iniziale. </a:t>
            </a:r>
          </a:p>
          <a:p>
            <a:r>
              <a:rPr lang="it-IT" dirty="0">
                <a:solidFill>
                  <a:srgbClr val="000000"/>
                </a:solidFill>
                <a:latin typeface="Calibri" panose="020F0502020204030204" pitchFamily="34" charset="0"/>
                <a:sym typeface=""/>
              </a:rPr>
              <a:t>Ora, quali sono le malattie professionali più comuni e ampiamente riconosciute? Al momento, le malattie professionali più diffuse riguardano principalmente i disturbi muscolo-scheletrici, che possono derivare da posture e movimenti ripetitivi sul luogo di lavoro. Inoltre, vi è l'aspetto delle malattie legate al rumore ambientale, come l'ipoacusia da esposizione prolungata a livelli elevati di rumore. Inoltre, un esempio importante è la patologia legata all'esposizione all'amianto, nota come asbestosi, che può manifestarsi dopo anni di esposizione a questa pericolosa sostanza. </a:t>
            </a:r>
          </a:p>
          <a:p>
            <a:r>
              <a:rPr lang="it-IT" dirty="0">
                <a:solidFill>
                  <a:srgbClr val="000000"/>
                </a:solidFill>
                <a:latin typeface="Calibri" panose="020F0502020204030204" pitchFamily="34" charset="0"/>
                <a:sym typeface=""/>
              </a:rPr>
              <a:t>È fondamentale comprendere che le malattie professionali possono avere un impatto significativo sulla salute dei lavoratori a lungo termine. La loro identificazione precoce e la prevenzione sono aspetti cruciali nella promozione di un ambiente di lavoro sicuro e salutare. </a:t>
            </a:r>
            <a:endParaRPr lang="en-US" dirty="0">
              <a:solidFill>
                <a:srgbClr val="000000"/>
              </a:solidFill>
              <a:latin typeface="Calibri" panose="020F0502020204030204" pitchFamily="34" charset="0"/>
              <a:sym typeface=""/>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it-IT" dirty="0">
                <a:solidFill>
                  <a:srgbClr val="000000"/>
                </a:solidFill>
                <a:latin typeface="Calibri" panose="020F0502020204030204" pitchFamily="34" charset="0"/>
                <a:sym typeface=""/>
              </a:rPr>
              <a:t>L'analisi degli infortuni rappresenta una pratica fondamentale con molteplici ragioni a sostegno, sia a livello aziendale che nazionale. Vediamo insieme alcuni dei motivi per cui lo studio degli infortuni è cruciale e come esso possa influenzare vari aspetti della sicurezza e prevenzione. </a:t>
            </a:r>
          </a:p>
          <a:p>
            <a:r>
              <a:rPr lang="it-IT" dirty="0">
                <a:solidFill>
                  <a:srgbClr val="000000"/>
                </a:solidFill>
                <a:latin typeface="Calibri" panose="020F0502020204030204" pitchFamily="34" charset="0"/>
                <a:sym typeface=""/>
              </a:rPr>
              <a:t>Innanzitutto, comprendere la natura degli infortuni è essenziale per definire e sviluppare politiche di prevenzione efficaci. Solo attraverso un'analisi accurata delle ragioni alla base degli infortuni è possibile adottare misure mirate a ridurre tali incidenti. Questo approccio non solo beneficia l'azienda stessa, ma contribuisce anche alla definizione di politiche di prevenzione a livello nazionale, al fine di affrontare il fenomeno su una scala più ampia. </a:t>
            </a:r>
          </a:p>
          <a:p>
            <a:r>
              <a:rPr lang="it-IT" dirty="0">
                <a:solidFill>
                  <a:srgbClr val="000000"/>
                </a:solidFill>
                <a:latin typeface="Calibri" panose="020F0502020204030204" pitchFamily="34" charset="0"/>
                <a:sym typeface=""/>
              </a:rPr>
              <a:t>Inoltre, lo studio degli infortuni riveste un ruolo cruciale nell'identificazione delle cause scatenanti. Questo ci consente di introdurre opportune migliorie e accorgimenti tecnologici necessari per prevenire futuri incidenti. Le informazioni raccolte dall'analisi degli infortuni offrono indicazioni preziose per il legislatore nel processo di definizione di misure di prevenzione e protezione più adeguate, basate sulle cause sottostanti. </a:t>
            </a:r>
          </a:p>
          <a:p>
            <a:r>
              <a:rPr lang="it-IT" dirty="0">
                <a:solidFill>
                  <a:srgbClr val="000000"/>
                </a:solidFill>
                <a:latin typeface="Calibri" panose="020F0502020204030204" pitchFamily="34" charset="0"/>
                <a:sym typeface=""/>
              </a:rPr>
              <a:t>Un altro aspetto rilevante è la dimensione assicurativa. I tassi di premio INAIL, ad esempio, possono variare in base al numero di infortuni registrati. Ciò significa che una riduzione degli incidenti sul lavoro può avere un impatto diretto sui costi assicurativi, offrendo un incentivo tangibile per un migliore ambiente di lavoro. </a:t>
            </a:r>
          </a:p>
          <a:p>
            <a:r>
              <a:rPr lang="it-IT" dirty="0">
                <a:solidFill>
                  <a:srgbClr val="000000"/>
                </a:solidFill>
                <a:latin typeface="Calibri" panose="020F0502020204030204" pitchFamily="34" charset="0"/>
                <a:sym typeface=""/>
              </a:rPr>
              <a:t>Oltre alle coperture assicurative fornite da enti pubblici, le aziende possono anche stipulare polizze assicurative private per proteggersi dalle eventuali conseguenze legali derivanti dagli infortuni dei lavoratori. Queste polizze riflettono i dati sugli infortuni e possono avere implicazioni significative sulla gestione dei rischi da parte delle aziende. </a:t>
            </a:r>
          </a:p>
          <a:p>
            <a:r>
              <a:rPr lang="it-IT" dirty="0">
                <a:solidFill>
                  <a:srgbClr val="000000"/>
                </a:solidFill>
                <a:latin typeface="Calibri" panose="020F0502020204030204" pitchFamily="34" charset="0"/>
                <a:sym typeface=""/>
              </a:rPr>
              <a:t>Inoltre, lo studio degli infortuni è fondamentale per pianificare efficacemente le attività di controllo e vigilanza da parte degli organi competenti. L'analisi dei dati sugli infortuni può aiutare a identificare aree specifiche di rischio e concentrare le risorse di controllo dove sono più necessarie. </a:t>
            </a:r>
          </a:p>
          <a:p>
            <a:r>
              <a:rPr lang="it-IT" dirty="0">
                <a:solidFill>
                  <a:srgbClr val="000000"/>
                </a:solidFill>
                <a:latin typeface="Calibri" panose="020F0502020204030204" pitchFamily="34" charset="0"/>
                <a:sym typeface=""/>
              </a:rPr>
              <a:t>In conclusione, l'analisi degli infortuni è un pilastro chiave per la promozione di ambienti di lavoro sicuri e la prevenzione di incidenti. Non solo contribuisce a migliorare la salute e la sicurezza dei lavoratori, ma ha anche implicazioni legali, assicurative e di pianificazione che influenzano direttamente il contesto aziendale e nazionale. </a:t>
            </a:r>
            <a:endParaRPr lang="en-US" dirty="0">
              <a:solidFill>
                <a:srgbClr val="000000"/>
              </a:solidFill>
              <a:latin typeface="Calibri" panose="020F0502020204030204" pitchFamily="34" charset="0"/>
              <a:sym typeface=""/>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it-IT" dirty="0">
                <a:solidFill>
                  <a:srgbClr val="000000"/>
                </a:solidFill>
                <a:latin typeface="Calibri" panose="020F0502020204030204" pitchFamily="34" charset="0"/>
                <a:sym typeface=""/>
              </a:rPr>
              <a:t>All'interno del processo di valutazione dei rischi, è possibile utilizzare un metodo concreto per condurre un'analisi sugli infortuni e associarvi parametri specifici che consentono di delineare l'andamento di tali incidenti all'interno dell'ambiente aziendale. È importante sottolineare che esiste una norma UNI che si occupa delle statistiche legate agli infortuni sul lavoro, fornendo la possibilità di calcolare determinati indici. </a:t>
            </a:r>
          </a:p>
          <a:p>
            <a:r>
              <a:rPr lang="it-IT" dirty="0">
                <a:solidFill>
                  <a:srgbClr val="000000"/>
                </a:solidFill>
                <a:latin typeface="Calibri" panose="020F0502020204030204" pitchFamily="34" charset="0"/>
                <a:sym typeface=""/>
              </a:rPr>
              <a:t>Tra questi indici, spicca l'indice di incidenza, calcolato dividendo il numero di infortuni per il numero di lavoratori e poi moltiplicato per 100. Questo indice, essenzialmente, fornisce un'indicazione chiara del numero di infortuni che si verificano ogni 100 lavoratori. Inoltre, è possibile calcolare l'indice di frequenza, ottenuto dividendo il numero di infortuni per il numero di ore lavorate, moltiplicato per un milione. Questo indice offre un quadro di quanti infortuni si verificano ogni milione di ore lavorate. </a:t>
            </a:r>
          </a:p>
          <a:p>
            <a:r>
              <a:rPr lang="it-IT" dirty="0">
                <a:solidFill>
                  <a:srgbClr val="000000"/>
                </a:solidFill>
                <a:latin typeface="Calibri" panose="020F0502020204030204" pitchFamily="34" charset="0"/>
                <a:sym typeface=""/>
              </a:rPr>
              <a:t>Un altro indice di rilievo è l'indice di gravità, che fornisce un'idea della serietà degli infortuni. Esso è ottenuto dividendo il numero di giornate perse a causa degli infortuni per il numero di ore lavorate, quindi moltiplicato per mille. Inoltre, l'indice di durata è altrettanto rilevante, rappresentando il numero di giorni di assenza dovuti agli infortuni. Questo indice si ottiene dividendo il numero di giornate perse per infortunio per il numero totale di infortuni. </a:t>
            </a:r>
          </a:p>
          <a:p>
            <a:r>
              <a:rPr lang="it-IT" dirty="0">
                <a:solidFill>
                  <a:srgbClr val="000000"/>
                </a:solidFill>
                <a:latin typeface="Calibri" panose="020F0502020204030204" pitchFamily="34" charset="0"/>
                <a:sym typeface=""/>
              </a:rPr>
              <a:t>La norma UNI offre quindi un quadro strutturato per calcolare e definire questi indici, che possono essere utilizzati nel corso degli anni per monitorare l'andamento degli infortuni all'interno dell'azienda.  </a:t>
            </a:r>
          </a:p>
          <a:p>
            <a:r>
              <a:rPr lang="it-IT" dirty="0">
                <a:solidFill>
                  <a:srgbClr val="000000"/>
                </a:solidFill>
                <a:latin typeface="Calibri" panose="020F0502020204030204" pitchFamily="34" charset="0"/>
                <a:sym typeface=""/>
              </a:rPr>
              <a:t>Consente di ottenere una panoramica chiara e strutturata degli infortuni sul lavoro, facilitando la comprensione dell'andamento e l'identificazione di possibili azioni correttive. </a:t>
            </a:r>
            <a:endParaRPr lang="en-US" dirty="0">
              <a:solidFill>
                <a:srgbClr val="000000"/>
              </a:solidFill>
              <a:latin typeface="Calibri" panose="020F0502020204030204" pitchFamily="34" charset="0"/>
              <a:sym typeface=""/>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notesSlide" Target="../notesSlides/notesSlide2.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notesSlide" Target="../notesSlides/notesSlide3.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4.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notesSlide" Target="../notesSlides/notesSlide4.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5.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notesSlide" Target="../notesSlides/notesSlide5.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6.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notesSlide" Target="../notesSlides/notesSlide6.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A6A6A6">
                <a:alpha val="100000"/>
              </a:srgbClr>
            </a:gs>
            <a:gs pos="100000">
              <a:srgbClr val="FFFFFF">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0" y="0"/>
            <a:ext cx="18288000" cy="10287000"/>
            <a:chOff x="0" y="0"/>
            <a:chExt cx="4816593" cy="2709333"/>
          </a:xfrm>
        </p:grpSpPr>
        <p:sp>
          <p:nvSpPr>
            <p:cNvPr id="3" name="Freeform 3"/>
            <p:cNvSpPr/>
            <p:nvPr/>
          </p:nvSpPr>
          <p:spPr>
            <a:xfrm>
              <a:off x="0" y="0"/>
              <a:ext cx="4816592" cy="2709333"/>
            </a:xfrm>
            <a:custGeom>
              <a:avLst/>
              <a:gdLst/>
              <a:ahLst/>
              <a:cxnLst/>
              <a:rect l="l" t="t" r="r" b="b"/>
              <a:pathLst>
                <a:path w="4816592" h="2709333">
                  <a:moveTo>
                    <a:pt x="0" y="0"/>
                  </a:moveTo>
                  <a:lnTo>
                    <a:pt x="4816592" y="0"/>
                  </a:lnTo>
                  <a:lnTo>
                    <a:pt x="4816592" y="2709333"/>
                  </a:lnTo>
                  <a:lnTo>
                    <a:pt x="0" y="2709333"/>
                  </a:lnTo>
                  <a:close/>
                </a:path>
              </a:pathLst>
            </a:custGeom>
            <a:gradFill rotWithShape="1">
              <a:gsLst>
                <a:gs pos="0">
                  <a:srgbClr val="9F142A">
                    <a:alpha val="100000"/>
                  </a:srgbClr>
                </a:gs>
                <a:gs pos="50000">
                  <a:srgbClr val="0064A3">
                    <a:alpha val="100000"/>
                  </a:srgbClr>
                </a:gs>
                <a:gs pos="100000">
                  <a:srgbClr val="009F5A">
                    <a:alpha val="100000"/>
                  </a:srgbClr>
                </a:gs>
              </a:gsLst>
              <a:lin ang="0"/>
            </a:gradFill>
          </p:spPr>
          <p:txBody>
            <a:bodyPr/>
            <a:lstStyle/>
            <a:p>
              <a:endParaRPr lang="it-IT"/>
            </a:p>
          </p:txBody>
        </p:sp>
        <p:sp>
          <p:nvSpPr>
            <p:cNvPr id="4" name="TextBox 4"/>
            <p:cNvSpPr txBox="1"/>
            <p:nvPr/>
          </p:nvSpPr>
          <p:spPr>
            <a:xfrm>
              <a:off x="0" y="-38100"/>
              <a:ext cx="812800" cy="850900"/>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1368176" y="29136"/>
            <a:ext cx="6906482" cy="3230758"/>
            <a:chOff x="0" y="-38100"/>
            <a:chExt cx="1818991" cy="850900"/>
          </a:xfrm>
        </p:grpSpPr>
        <p:sp>
          <p:nvSpPr>
            <p:cNvPr id="6" name="Freeform 6"/>
            <p:cNvSpPr/>
            <p:nvPr/>
          </p:nvSpPr>
          <p:spPr>
            <a:xfrm>
              <a:off x="259997" y="0"/>
              <a:ext cx="1558994" cy="425233"/>
            </a:xfrm>
            <a:custGeom>
              <a:avLst/>
              <a:gdLst/>
              <a:ahLst/>
              <a:cxnLst/>
              <a:rect l="l" t="t" r="r" b="b"/>
              <a:pathLst>
                <a:path w="1818991" h="425233">
                  <a:moveTo>
                    <a:pt x="57169" y="0"/>
                  </a:moveTo>
                  <a:lnTo>
                    <a:pt x="1761822" y="0"/>
                  </a:lnTo>
                  <a:cubicBezTo>
                    <a:pt x="1793396" y="0"/>
                    <a:pt x="1818991" y="25596"/>
                    <a:pt x="1818991" y="57169"/>
                  </a:cubicBezTo>
                  <a:lnTo>
                    <a:pt x="1818991" y="368063"/>
                  </a:lnTo>
                  <a:cubicBezTo>
                    <a:pt x="1818991" y="383226"/>
                    <a:pt x="1812968" y="397767"/>
                    <a:pt x="1802247" y="408488"/>
                  </a:cubicBezTo>
                  <a:cubicBezTo>
                    <a:pt x="1791525" y="419209"/>
                    <a:pt x="1776984" y="425233"/>
                    <a:pt x="1761822" y="425233"/>
                  </a:cubicBezTo>
                  <a:lnTo>
                    <a:pt x="57169" y="425233"/>
                  </a:lnTo>
                  <a:cubicBezTo>
                    <a:pt x="42007" y="425233"/>
                    <a:pt x="27466" y="419209"/>
                    <a:pt x="16744" y="408488"/>
                  </a:cubicBezTo>
                  <a:cubicBezTo>
                    <a:pt x="6023" y="397767"/>
                    <a:pt x="0" y="383226"/>
                    <a:pt x="0" y="368063"/>
                  </a:cubicBezTo>
                  <a:lnTo>
                    <a:pt x="0" y="57169"/>
                  </a:lnTo>
                  <a:cubicBezTo>
                    <a:pt x="0" y="42007"/>
                    <a:pt x="6023" y="27466"/>
                    <a:pt x="16744" y="16744"/>
                  </a:cubicBezTo>
                  <a:cubicBezTo>
                    <a:pt x="27466" y="6023"/>
                    <a:pt x="42007" y="0"/>
                    <a:pt x="57169" y="0"/>
                  </a:cubicBezTo>
                  <a:close/>
                </a:path>
              </a:pathLst>
            </a:custGeom>
            <a:solidFill>
              <a:srgbClr val="000000">
                <a:alpha val="0"/>
              </a:srgbClr>
            </a:solidFill>
            <a:ln w="38100" cap="rnd">
              <a:solidFill>
                <a:srgbClr val="FFFFFF"/>
              </a:solidFill>
              <a:round/>
            </a:ln>
          </p:spPr>
          <p:txBody>
            <a:bodyPr/>
            <a:lstStyle/>
            <a:p>
              <a:endParaRPr lang="it-IT"/>
            </a:p>
          </p:txBody>
        </p:sp>
        <p:sp>
          <p:nvSpPr>
            <p:cNvPr id="7" name="TextBox 7"/>
            <p:cNvSpPr txBox="1"/>
            <p:nvPr/>
          </p:nvSpPr>
          <p:spPr>
            <a:xfrm>
              <a:off x="0" y="-38100"/>
              <a:ext cx="812800" cy="850900"/>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492771" y="341939"/>
            <a:ext cx="4745483" cy="1271789"/>
          </a:xfrm>
          <a:custGeom>
            <a:avLst/>
            <a:gdLst/>
            <a:ahLst/>
            <a:cxnLst/>
            <a:rect l="l" t="t" r="r" b="b"/>
            <a:pathLst>
              <a:path w="4745483" h="1271789">
                <a:moveTo>
                  <a:pt x="0" y="0"/>
                </a:moveTo>
                <a:lnTo>
                  <a:pt x="4745483" y="0"/>
                </a:lnTo>
                <a:lnTo>
                  <a:pt x="4745483" y="1271789"/>
                </a:lnTo>
                <a:lnTo>
                  <a:pt x="0" y="1271789"/>
                </a:lnTo>
                <a:lnTo>
                  <a:pt x="0" y="0"/>
                </a:lnTo>
                <a:close/>
              </a:path>
            </a:pathLst>
          </a:custGeom>
          <a:blipFill>
            <a:blip r:embed="rId4"/>
            <a:stretch>
              <a:fillRect/>
            </a:stretch>
          </a:blipFill>
        </p:spPr>
        <p:txBody>
          <a:bodyPr/>
          <a:lstStyle/>
          <a:p>
            <a:endParaRPr lang="it-IT"/>
          </a:p>
        </p:txBody>
      </p:sp>
      <p:sp>
        <p:nvSpPr>
          <p:cNvPr id="12" name="TextBox 12"/>
          <p:cNvSpPr txBox="1"/>
          <p:nvPr/>
        </p:nvSpPr>
        <p:spPr>
          <a:xfrm>
            <a:off x="1012990" y="4338825"/>
            <a:ext cx="16246310" cy="1609351"/>
          </a:xfrm>
          <a:prstGeom prst="rect">
            <a:avLst/>
          </a:prstGeom>
        </p:spPr>
        <p:txBody>
          <a:bodyPr lIns="0" tIns="0" rIns="0" bIns="0" rtlCol="0" anchor="t">
            <a:spAutoFit/>
          </a:bodyPr>
          <a:lstStyle/>
          <a:p>
            <a:pPr algn="ctr">
              <a:lnSpc>
                <a:spcPts val="12999"/>
              </a:lnSpc>
            </a:pPr>
            <a:r>
              <a:rPr lang="en-US" sz="9999" dirty="0" err="1">
                <a:solidFill>
                  <a:srgbClr val="FFFFFF"/>
                </a:solidFill>
                <a:latin typeface="Poppins Bold"/>
              </a:rPr>
              <a:t>Analisi</a:t>
            </a:r>
            <a:r>
              <a:rPr lang="en-US" sz="9999" dirty="0">
                <a:solidFill>
                  <a:srgbClr val="FFFFFF"/>
                </a:solidFill>
                <a:latin typeface="Poppins Bold"/>
              </a:rPr>
              <a:t> </a:t>
            </a:r>
            <a:r>
              <a:rPr lang="en-US" sz="9999" dirty="0" err="1">
                <a:solidFill>
                  <a:srgbClr val="FFFFFF"/>
                </a:solidFill>
                <a:latin typeface="Poppins Bold"/>
              </a:rPr>
              <a:t>degli</a:t>
            </a:r>
            <a:r>
              <a:rPr lang="en-US" sz="9999" dirty="0">
                <a:solidFill>
                  <a:srgbClr val="FFFFFF"/>
                </a:solidFill>
                <a:latin typeface="Poppins Bold"/>
              </a:rPr>
              <a:t> </a:t>
            </a:r>
            <a:r>
              <a:rPr lang="en-US" sz="9999" dirty="0" err="1">
                <a:solidFill>
                  <a:srgbClr val="FFFFFF"/>
                </a:solidFill>
                <a:latin typeface="Poppins Bold"/>
              </a:rPr>
              <a:t>infortuni</a:t>
            </a:r>
            <a:endParaRPr lang="en-US" sz="9999" dirty="0">
              <a:solidFill>
                <a:srgbClr val="FFFFFF"/>
              </a:solidFill>
              <a:latin typeface="Poppins Bold"/>
            </a:endParaRPr>
          </a:p>
        </p:txBody>
      </p:sp>
      <p:sp>
        <p:nvSpPr>
          <p:cNvPr id="23" name="AutoShape 11">
            <a:extLst>
              <a:ext uri="{FF2B5EF4-FFF2-40B4-BE49-F238E27FC236}">
                <a16:creationId xmlns:a16="http://schemas.microsoft.com/office/drawing/2014/main" id="{D75D6E7A-9990-DF05-78FF-07CCECF934C2}"/>
              </a:ext>
            </a:extLst>
          </p:cNvPr>
          <p:cNvSpPr/>
          <p:nvPr/>
        </p:nvSpPr>
        <p:spPr>
          <a:xfrm>
            <a:off x="9412" y="9546522"/>
            <a:ext cx="18278588" cy="54678"/>
          </a:xfrm>
          <a:prstGeom prst="rect">
            <a:avLst/>
          </a:prstGeom>
          <a:solidFill>
            <a:srgbClr val="FFFFFF"/>
          </a:soli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sp>
        <p:nvSpPr>
          <p:cNvPr id="24" name="AutoShape 4">
            <a:extLst>
              <a:ext uri="{FF2B5EF4-FFF2-40B4-BE49-F238E27FC236}">
                <a16:creationId xmlns:a16="http://schemas.microsoft.com/office/drawing/2014/main" id="{5E826F41-7CE4-D83E-8831-EDF28D973DAC}"/>
              </a:ext>
            </a:extLst>
          </p:cNvPr>
          <p:cNvSpPr/>
          <p:nvPr/>
        </p:nvSpPr>
        <p:spPr>
          <a:xfrm>
            <a:off x="0" y="9603505"/>
            <a:ext cx="18288000" cy="721595"/>
          </a:xfrm>
          <a:prstGeom prst="rect">
            <a:avLst/>
          </a:prstGeom>
          <a:gradFill rotWithShape="1">
            <a:gsLst>
              <a:gs pos="0">
                <a:srgbClr val="9F142A">
                  <a:alpha val="100000"/>
                </a:srgbClr>
              </a:gs>
              <a:gs pos="50000">
                <a:srgbClr val="0064A3">
                  <a:alpha val="100000"/>
                </a:srgbClr>
              </a:gs>
              <a:gs pos="100000">
                <a:srgbClr val="009F5A">
                  <a:alpha val="100000"/>
                </a:srgbClr>
              </a:gs>
            </a:gsLst>
            <a:lin ang="0"/>
          </a:gra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nvGrpSpPr>
          <p:cNvPr id="27" name="Gruppo 26">
            <a:extLst>
              <a:ext uri="{FF2B5EF4-FFF2-40B4-BE49-F238E27FC236}">
                <a16:creationId xmlns:a16="http://schemas.microsoft.com/office/drawing/2014/main" id="{F63438F5-FF02-155A-B497-FF6ED51D31FD}"/>
              </a:ext>
            </a:extLst>
          </p:cNvPr>
          <p:cNvGrpSpPr/>
          <p:nvPr/>
        </p:nvGrpSpPr>
        <p:grpSpPr>
          <a:xfrm>
            <a:off x="12289545" y="9651212"/>
            <a:ext cx="5846055" cy="559588"/>
            <a:chOff x="12313171" y="9570343"/>
            <a:chExt cx="5846055" cy="559588"/>
          </a:xfrm>
        </p:grpSpPr>
        <p:sp>
          <p:nvSpPr>
            <p:cNvPr id="28" name="TextBox 6">
              <a:extLst>
                <a:ext uri="{FF2B5EF4-FFF2-40B4-BE49-F238E27FC236}">
                  <a16:creationId xmlns:a16="http://schemas.microsoft.com/office/drawing/2014/main" id="{10138E2D-9D8E-87F8-F05E-3558D877D81D}"/>
                </a:ext>
              </a:extLst>
            </p:cNvPr>
            <p:cNvSpPr txBox="1"/>
            <p:nvPr/>
          </p:nvSpPr>
          <p:spPr>
            <a:xfrm>
              <a:off x="12313171" y="9570343"/>
              <a:ext cx="5846055" cy="559588"/>
            </a:xfrm>
            <a:prstGeom prst="rect">
              <a:avLst/>
            </a:prstGeom>
          </p:spPr>
          <p:txBody>
            <a:bodyPr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ts val="4565"/>
                </a:lnSpc>
              </a:pPr>
              <a:r>
                <a:rPr lang="en-US" sz="3261" dirty="0">
                  <a:solidFill>
                    <a:srgbClr val="FFFFFF"/>
                  </a:solidFill>
                  <a:latin typeface="Poppins"/>
                </a:rPr>
                <a:t>Copyright     </a:t>
              </a:r>
              <a:r>
                <a:rPr lang="en-US" sz="3261" dirty="0" err="1">
                  <a:solidFill>
                    <a:srgbClr val="FFFFFF"/>
                  </a:solidFill>
                  <a:latin typeface="Poppins"/>
                </a:rPr>
                <a:t>Meleam</a:t>
              </a:r>
              <a:r>
                <a:rPr lang="en-US" sz="3261" dirty="0">
                  <a:solidFill>
                    <a:srgbClr val="FFFFFF"/>
                  </a:solidFill>
                  <a:latin typeface="Poppins"/>
                </a:rPr>
                <a:t> spa</a:t>
              </a:r>
            </a:p>
          </p:txBody>
        </p:sp>
        <p:sp>
          <p:nvSpPr>
            <p:cNvPr id="29" name="Freeform 8">
              <a:extLst>
                <a:ext uri="{FF2B5EF4-FFF2-40B4-BE49-F238E27FC236}">
                  <a16:creationId xmlns:a16="http://schemas.microsoft.com/office/drawing/2014/main" id="{C5ED7839-24EF-A3B5-5946-2328A1477C93}"/>
                </a:ext>
              </a:extLst>
            </p:cNvPr>
            <p:cNvSpPr/>
            <p:nvPr/>
          </p:nvSpPr>
          <p:spPr>
            <a:xfrm>
              <a:off x="15075634" y="9711212"/>
              <a:ext cx="321127" cy="351439"/>
            </a:xfrm>
            <a:custGeom>
              <a:avLst/>
              <a:gdLst/>
              <a:ahLst/>
              <a:cxnLst/>
              <a:rect l="l" t="t" r="r" b="b"/>
              <a:pathLst>
                <a:path w="428170" h="468585">
                  <a:moveTo>
                    <a:pt x="0" y="0"/>
                  </a:moveTo>
                  <a:lnTo>
                    <a:pt x="428169" y="0"/>
                  </a:lnTo>
                  <a:lnTo>
                    <a:pt x="428169" y="468585"/>
                  </a:lnTo>
                  <a:lnTo>
                    <a:pt x="0" y="468585"/>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FAF5"/>
        </a:solidFill>
        <a:effectLst/>
      </p:bgPr>
    </p:bg>
    <p:spTree>
      <p:nvGrpSpPr>
        <p:cNvPr id="1" name=""/>
        <p:cNvGrpSpPr/>
        <p:nvPr/>
      </p:nvGrpSpPr>
      <p:grpSpPr>
        <a:xfrm>
          <a:off x="0" y="0"/>
          <a:ext cx="0" cy="0"/>
          <a:chOff x="0" y="0"/>
          <a:chExt cx="0" cy="0"/>
        </a:xfrm>
      </p:grpSpPr>
      <p:sp>
        <p:nvSpPr>
          <p:cNvPr id="5" name="AutoShape 5"/>
          <p:cNvSpPr/>
          <p:nvPr/>
        </p:nvSpPr>
        <p:spPr>
          <a:xfrm flipH="1" flipV="1">
            <a:off x="435621" y="2429645"/>
            <a:ext cx="19050" cy="6254212"/>
          </a:xfrm>
          <a:prstGeom prst="line">
            <a:avLst/>
          </a:prstGeom>
          <a:ln w="38100" cap="flat">
            <a:solidFill>
              <a:srgbClr val="0064A3"/>
            </a:solidFill>
            <a:prstDash val="solid"/>
            <a:headEnd type="none" w="sm" len="sm"/>
            <a:tailEnd type="none" w="sm" len="sm"/>
          </a:ln>
        </p:spPr>
        <p:txBody>
          <a:bodyPr/>
          <a:lstStyle/>
          <a:p>
            <a:endParaRPr lang="it-IT"/>
          </a:p>
        </p:txBody>
      </p:sp>
      <p:sp>
        <p:nvSpPr>
          <p:cNvPr id="6" name="TextBox 6"/>
          <p:cNvSpPr txBox="1"/>
          <p:nvPr/>
        </p:nvSpPr>
        <p:spPr>
          <a:xfrm>
            <a:off x="473721" y="248744"/>
            <a:ext cx="14856633" cy="1162626"/>
          </a:xfrm>
          <a:prstGeom prst="rect">
            <a:avLst/>
          </a:prstGeom>
        </p:spPr>
        <p:txBody>
          <a:bodyPr lIns="0" tIns="0" rIns="0" bIns="0" rtlCol="0" anchor="t">
            <a:spAutoFit/>
          </a:bodyPr>
          <a:lstStyle/>
          <a:p>
            <a:pPr>
              <a:lnSpc>
                <a:spcPts val="9360"/>
              </a:lnSpc>
            </a:pPr>
            <a:r>
              <a:rPr lang="en-US" sz="7200" dirty="0" err="1">
                <a:solidFill>
                  <a:srgbClr val="9F142A"/>
                </a:solidFill>
                <a:latin typeface="Poppins Bold"/>
              </a:rPr>
              <a:t>Analisi</a:t>
            </a:r>
            <a:r>
              <a:rPr lang="en-US" sz="7200" dirty="0">
                <a:solidFill>
                  <a:srgbClr val="9F142A"/>
                </a:solidFill>
                <a:latin typeface="Poppins Bold"/>
              </a:rPr>
              <a:t> </a:t>
            </a:r>
            <a:r>
              <a:rPr lang="en-US" sz="7200" dirty="0" err="1">
                <a:solidFill>
                  <a:srgbClr val="9F142A"/>
                </a:solidFill>
                <a:latin typeface="Poppins Bold"/>
              </a:rPr>
              <a:t>degli</a:t>
            </a:r>
            <a:r>
              <a:rPr lang="en-US" sz="7200" dirty="0">
                <a:solidFill>
                  <a:srgbClr val="9F142A"/>
                </a:solidFill>
                <a:latin typeface="Poppins Bold"/>
              </a:rPr>
              <a:t> </a:t>
            </a:r>
            <a:r>
              <a:rPr lang="en-US" sz="7200" dirty="0" err="1">
                <a:solidFill>
                  <a:srgbClr val="9F142A"/>
                </a:solidFill>
                <a:latin typeface="Poppins Bold"/>
              </a:rPr>
              <a:t>infortuni</a:t>
            </a:r>
            <a:endParaRPr lang="en-US" sz="7200" dirty="0">
              <a:solidFill>
                <a:srgbClr val="9F142A"/>
              </a:solidFill>
              <a:latin typeface="Poppins Bold"/>
            </a:endParaRPr>
          </a:p>
        </p:txBody>
      </p:sp>
      <p:grpSp>
        <p:nvGrpSpPr>
          <p:cNvPr id="8" name="Group 8"/>
          <p:cNvGrpSpPr/>
          <p:nvPr/>
        </p:nvGrpSpPr>
        <p:grpSpPr>
          <a:xfrm>
            <a:off x="14551446" y="288097"/>
            <a:ext cx="4864479" cy="1277651"/>
            <a:chOff x="0" y="0"/>
            <a:chExt cx="1818991" cy="477756"/>
          </a:xfrm>
        </p:grpSpPr>
        <p:sp>
          <p:nvSpPr>
            <p:cNvPr id="9" name="Freeform 9"/>
            <p:cNvSpPr/>
            <p:nvPr/>
          </p:nvSpPr>
          <p:spPr>
            <a:xfrm>
              <a:off x="0" y="0"/>
              <a:ext cx="1818991" cy="477756"/>
            </a:xfrm>
            <a:custGeom>
              <a:avLst/>
              <a:gdLst/>
              <a:ahLst/>
              <a:cxnLst/>
              <a:rect l="l" t="t" r="r" b="b"/>
              <a:pathLst>
                <a:path w="1818991" h="477756">
                  <a:moveTo>
                    <a:pt x="81168" y="0"/>
                  </a:moveTo>
                  <a:lnTo>
                    <a:pt x="1737824" y="0"/>
                  </a:lnTo>
                  <a:cubicBezTo>
                    <a:pt x="1782651" y="0"/>
                    <a:pt x="1818991" y="36340"/>
                    <a:pt x="1818991" y="81168"/>
                  </a:cubicBezTo>
                  <a:lnTo>
                    <a:pt x="1818991" y="396589"/>
                  </a:lnTo>
                  <a:cubicBezTo>
                    <a:pt x="1818991" y="441416"/>
                    <a:pt x="1782651" y="477756"/>
                    <a:pt x="1737824" y="477756"/>
                  </a:cubicBezTo>
                  <a:lnTo>
                    <a:pt x="81168" y="477756"/>
                  </a:lnTo>
                  <a:cubicBezTo>
                    <a:pt x="36340" y="477756"/>
                    <a:pt x="0" y="441416"/>
                    <a:pt x="0" y="396589"/>
                  </a:cubicBezTo>
                  <a:lnTo>
                    <a:pt x="0" y="81168"/>
                  </a:lnTo>
                  <a:cubicBezTo>
                    <a:pt x="0" y="36340"/>
                    <a:pt x="36340" y="0"/>
                    <a:pt x="81168" y="0"/>
                  </a:cubicBezTo>
                  <a:close/>
                </a:path>
              </a:pathLst>
            </a:custGeom>
            <a:solidFill>
              <a:srgbClr val="000000">
                <a:alpha val="0"/>
              </a:srgbClr>
            </a:solidFill>
            <a:ln w="38100" cap="rnd">
              <a:solidFill>
                <a:srgbClr val="0064A3"/>
              </a:solidFill>
              <a:round/>
            </a:ln>
          </p:spPr>
          <p:txBody>
            <a:bodyPr/>
            <a:lstStyle/>
            <a:p>
              <a:endParaRPr lang="it-IT"/>
            </a:p>
          </p:txBody>
        </p:sp>
        <p:sp>
          <p:nvSpPr>
            <p:cNvPr id="10" name="TextBox 10"/>
            <p:cNvSpPr txBox="1"/>
            <p:nvPr/>
          </p:nvSpPr>
          <p:spPr>
            <a:xfrm>
              <a:off x="0" y="-38100"/>
              <a:ext cx="812800" cy="850900"/>
            </a:xfrm>
            <a:prstGeom prst="rect">
              <a:avLst/>
            </a:prstGeom>
          </p:spPr>
          <p:txBody>
            <a:bodyPr lIns="50800" tIns="50800" rIns="50800" bIns="50800" rtlCol="0" anchor="ctr"/>
            <a:lstStyle/>
            <a:p>
              <a:pPr algn="ctr">
                <a:lnSpc>
                  <a:spcPts val="2659"/>
                </a:lnSpc>
              </a:pPr>
              <a:endParaRPr/>
            </a:p>
          </p:txBody>
        </p:sp>
      </p:grpSp>
      <p:sp>
        <p:nvSpPr>
          <p:cNvPr id="11" name="Freeform 11"/>
          <p:cNvSpPr/>
          <p:nvPr/>
        </p:nvSpPr>
        <p:spPr>
          <a:xfrm>
            <a:off x="14799849" y="452205"/>
            <a:ext cx="3342411" cy="895766"/>
          </a:xfrm>
          <a:custGeom>
            <a:avLst/>
            <a:gdLst/>
            <a:ahLst/>
            <a:cxnLst/>
            <a:rect l="l" t="t" r="r" b="b"/>
            <a:pathLst>
              <a:path w="3342411" h="895766">
                <a:moveTo>
                  <a:pt x="0" y="0"/>
                </a:moveTo>
                <a:lnTo>
                  <a:pt x="3342411" y="0"/>
                </a:lnTo>
                <a:lnTo>
                  <a:pt x="3342411" y="895766"/>
                </a:lnTo>
                <a:lnTo>
                  <a:pt x="0" y="895766"/>
                </a:lnTo>
                <a:lnTo>
                  <a:pt x="0" y="0"/>
                </a:lnTo>
                <a:close/>
              </a:path>
            </a:pathLst>
          </a:custGeom>
          <a:blipFill>
            <a:blip r:embed="rId4"/>
            <a:stretch>
              <a:fillRect/>
            </a:stretch>
          </a:blipFill>
        </p:spPr>
        <p:txBody>
          <a:bodyPr/>
          <a:lstStyle/>
          <a:p>
            <a:endParaRPr lang="it-IT"/>
          </a:p>
        </p:txBody>
      </p:sp>
      <p:sp>
        <p:nvSpPr>
          <p:cNvPr id="12" name="TextBox 12"/>
          <p:cNvSpPr txBox="1"/>
          <p:nvPr/>
        </p:nvSpPr>
        <p:spPr>
          <a:xfrm>
            <a:off x="881598" y="2678074"/>
            <a:ext cx="15343554" cy="5374513"/>
          </a:xfrm>
          <a:prstGeom prst="rect">
            <a:avLst/>
          </a:prstGeom>
        </p:spPr>
        <p:txBody>
          <a:bodyPr lIns="0" tIns="0" rIns="0" bIns="0" rtlCol="0" anchor="t">
            <a:spAutoFit/>
          </a:bodyPr>
          <a:lstStyle/>
          <a:p>
            <a:pPr marL="734059" lvl="1" indent="-367030" algn="just">
              <a:lnSpc>
                <a:spcPts val="6085"/>
              </a:lnSpc>
              <a:buFont typeface="Arial"/>
              <a:buChar char="•"/>
            </a:pPr>
            <a:r>
              <a:rPr lang="en-US" sz="3399">
                <a:solidFill>
                  <a:srgbClr val="6C6E70"/>
                </a:solidFill>
                <a:latin typeface="Poppins"/>
              </a:rPr>
              <a:t>Ogni anno in Italia si registrano circa </a:t>
            </a:r>
            <a:r>
              <a:rPr lang="en-US" sz="3399">
                <a:solidFill>
                  <a:srgbClr val="6C6E70"/>
                </a:solidFill>
                <a:latin typeface="Poppins Bold"/>
              </a:rPr>
              <a:t>1000 decessi</a:t>
            </a:r>
            <a:r>
              <a:rPr lang="en-US" sz="3399">
                <a:solidFill>
                  <a:srgbClr val="6C6E70"/>
                </a:solidFill>
                <a:latin typeface="Poppins"/>
              </a:rPr>
              <a:t> a seguito di infortuni sul lavoro;</a:t>
            </a:r>
          </a:p>
          <a:p>
            <a:pPr marL="734059" lvl="1" indent="-367030" algn="just">
              <a:lnSpc>
                <a:spcPts val="6085"/>
              </a:lnSpc>
              <a:buFont typeface="Arial"/>
              <a:buChar char="•"/>
            </a:pPr>
            <a:r>
              <a:rPr lang="en-US" sz="3399">
                <a:solidFill>
                  <a:srgbClr val="6C6E70"/>
                </a:solidFill>
                <a:latin typeface="Poppins"/>
              </a:rPr>
              <a:t>Complessivamente, vengono segnalati circa </a:t>
            </a:r>
            <a:r>
              <a:rPr lang="en-US" sz="3399">
                <a:solidFill>
                  <a:srgbClr val="6C6E70"/>
                </a:solidFill>
                <a:latin typeface="Poppins Bold"/>
              </a:rPr>
              <a:t>730.000 infortuni</a:t>
            </a:r>
            <a:r>
              <a:rPr lang="en-US" sz="3399">
                <a:solidFill>
                  <a:srgbClr val="6C6E70"/>
                </a:solidFill>
                <a:latin typeface="Poppins"/>
              </a:rPr>
              <a:t> sul lavoro ogni anno;</a:t>
            </a:r>
          </a:p>
          <a:p>
            <a:pPr marL="734059" lvl="1" indent="-367030" algn="just">
              <a:lnSpc>
                <a:spcPts val="6085"/>
              </a:lnSpc>
              <a:buFont typeface="Arial"/>
              <a:buChar char="•"/>
            </a:pPr>
            <a:r>
              <a:rPr lang="en-US" sz="3399">
                <a:solidFill>
                  <a:srgbClr val="6C6E70"/>
                </a:solidFill>
                <a:latin typeface="Poppins"/>
              </a:rPr>
              <a:t>Inoltre, sono denunciate circa </a:t>
            </a:r>
            <a:r>
              <a:rPr lang="en-US" sz="3399">
                <a:solidFill>
                  <a:srgbClr val="6C6E70"/>
                </a:solidFill>
                <a:latin typeface="Poppins Bold"/>
              </a:rPr>
              <a:t>46.500 malattie professionali</a:t>
            </a:r>
            <a:r>
              <a:rPr lang="en-US" sz="3399">
                <a:solidFill>
                  <a:srgbClr val="6C6E70"/>
                </a:solidFill>
                <a:latin typeface="Poppins"/>
              </a:rPr>
              <a:t>;</a:t>
            </a:r>
          </a:p>
          <a:p>
            <a:pPr marL="734059" lvl="1" indent="-367030" algn="just">
              <a:lnSpc>
                <a:spcPts val="6085"/>
              </a:lnSpc>
              <a:buFont typeface="Arial"/>
              <a:buChar char="•"/>
            </a:pPr>
            <a:r>
              <a:rPr lang="en-US" sz="3399">
                <a:solidFill>
                  <a:srgbClr val="6C6E70"/>
                </a:solidFill>
                <a:latin typeface="Poppins"/>
              </a:rPr>
              <a:t>Riguardo all'</a:t>
            </a:r>
            <a:r>
              <a:rPr lang="en-US" sz="3399">
                <a:solidFill>
                  <a:srgbClr val="6C6E70"/>
                </a:solidFill>
                <a:latin typeface="Poppins Bold"/>
              </a:rPr>
              <a:t>amianto</a:t>
            </a:r>
            <a:r>
              <a:rPr lang="en-US" sz="3399">
                <a:solidFill>
                  <a:srgbClr val="6C6E70"/>
                </a:solidFill>
                <a:latin typeface="Poppins"/>
              </a:rPr>
              <a:t>, circa </a:t>
            </a:r>
            <a:r>
              <a:rPr lang="en-US" sz="3399">
                <a:solidFill>
                  <a:srgbClr val="6C6E70"/>
                </a:solidFill>
                <a:latin typeface="Poppins Bold"/>
              </a:rPr>
              <a:t>1000</a:t>
            </a:r>
            <a:r>
              <a:rPr lang="en-US" sz="3399">
                <a:solidFill>
                  <a:srgbClr val="6C6E70"/>
                </a:solidFill>
                <a:latin typeface="Poppins"/>
              </a:rPr>
              <a:t> persone continuano ad ammalarsi in Italia ogni anno.</a:t>
            </a:r>
          </a:p>
        </p:txBody>
      </p:sp>
      <p:sp>
        <p:nvSpPr>
          <p:cNvPr id="13" name="Freeform 13"/>
          <p:cNvSpPr/>
          <p:nvPr/>
        </p:nvSpPr>
        <p:spPr>
          <a:xfrm>
            <a:off x="16225152" y="6589661"/>
            <a:ext cx="2068297" cy="2613961"/>
          </a:xfrm>
          <a:custGeom>
            <a:avLst/>
            <a:gdLst/>
            <a:ahLst/>
            <a:cxnLst/>
            <a:rect l="l" t="t" r="r" b="b"/>
            <a:pathLst>
              <a:path w="2068297" h="2613961">
                <a:moveTo>
                  <a:pt x="0" y="0"/>
                </a:moveTo>
                <a:lnTo>
                  <a:pt x="2068296" y="0"/>
                </a:lnTo>
                <a:lnTo>
                  <a:pt x="2068296" y="2613961"/>
                </a:lnTo>
                <a:lnTo>
                  <a:pt x="0" y="2613961"/>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it-IT"/>
          </a:p>
        </p:txBody>
      </p:sp>
      <p:sp>
        <p:nvSpPr>
          <p:cNvPr id="14" name="TextBox 14"/>
          <p:cNvSpPr txBox="1"/>
          <p:nvPr/>
        </p:nvSpPr>
        <p:spPr>
          <a:xfrm>
            <a:off x="473721" y="1414602"/>
            <a:ext cx="10640448" cy="464818"/>
          </a:xfrm>
          <a:prstGeom prst="rect">
            <a:avLst/>
          </a:prstGeom>
        </p:spPr>
        <p:txBody>
          <a:bodyPr lIns="0" tIns="0" rIns="0" bIns="0" rtlCol="0" anchor="t">
            <a:spAutoFit/>
          </a:bodyPr>
          <a:lstStyle/>
          <a:p>
            <a:pPr>
              <a:lnSpc>
                <a:spcPts val="3780"/>
              </a:lnSpc>
            </a:pPr>
            <a:r>
              <a:rPr lang="en-US" sz="2700">
                <a:solidFill>
                  <a:srgbClr val="6C6E70"/>
                </a:solidFill>
                <a:latin typeface="Open Sans Bold"/>
              </a:rPr>
              <a:t>Gli infortuni in Italia</a:t>
            </a:r>
          </a:p>
        </p:txBody>
      </p:sp>
      <p:sp>
        <p:nvSpPr>
          <p:cNvPr id="16" name="AutoShape 11">
            <a:extLst>
              <a:ext uri="{FF2B5EF4-FFF2-40B4-BE49-F238E27FC236}">
                <a16:creationId xmlns:a16="http://schemas.microsoft.com/office/drawing/2014/main" id="{91FAC2EB-E36C-3AE1-18D5-AFD6984103E1}"/>
              </a:ext>
            </a:extLst>
          </p:cNvPr>
          <p:cNvSpPr/>
          <p:nvPr/>
        </p:nvSpPr>
        <p:spPr>
          <a:xfrm>
            <a:off x="9412" y="9546522"/>
            <a:ext cx="18278588" cy="54678"/>
          </a:xfrm>
          <a:prstGeom prst="rect">
            <a:avLst/>
          </a:prstGeom>
          <a:solidFill>
            <a:srgbClr val="FFFFFF"/>
          </a:soli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sp>
        <p:nvSpPr>
          <p:cNvPr id="17" name="AutoShape 4">
            <a:extLst>
              <a:ext uri="{FF2B5EF4-FFF2-40B4-BE49-F238E27FC236}">
                <a16:creationId xmlns:a16="http://schemas.microsoft.com/office/drawing/2014/main" id="{F20D633D-461A-A69F-F5E8-E1DC777092AD}"/>
              </a:ext>
            </a:extLst>
          </p:cNvPr>
          <p:cNvSpPr/>
          <p:nvPr/>
        </p:nvSpPr>
        <p:spPr>
          <a:xfrm>
            <a:off x="0" y="9603505"/>
            <a:ext cx="18288000" cy="721595"/>
          </a:xfrm>
          <a:prstGeom prst="rect">
            <a:avLst/>
          </a:prstGeom>
          <a:gradFill rotWithShape="1">
            <a:gsLst>
              <a:gs pos="0">
                <a:srgbClr val="9F142A">
                  <a:alpha val="100000"/>
                </a:srgbClr>
              </a:gs>
              <a:gs pos="50000">
                <a:srgbClr val="0064A3">
                  <a:alpha val="100000"/>
                </a:srgbClr>
              </a:gs>
              <a:gs pos="100000">
                <a:srgbClr val="009F5A">
                  <a:alpha val="100000"/>
                </a:srgbClr>
              </a:gs>
            </a:gsLst>
            <a:lin ang="0"/>
          </a:gra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nvGrpSpPr>
          <p:cNvPr id="7" name="Gruppo 6">
            <a:extLst>
              <a:ext uri="{FF2B5EF4-FFF2-40B4-BE49-F238E27FC236}">
                <a16:creationId xmlns:a16="http://schemas.microsoft.com/office/drawing/2014/main" id="{A7520402-5159-727D-19C6-C6DCE5029BEA}"/>
              </a:ext>
            </a:extLst>
          </p:cNvPr>
          <p:cNvGrpSpPr/>
          <p:nvPr/>
        </p:nvGrpSpPr>
        <p:grpSpPr>
          <a:xfrm>
            <a:off x="12289545" y="9651212"/>
            <a:ext cx="5846055" cy="559588"/>
            <a:chOff x="12313171" y="9570343"/>
            <a:chExt cx="5846055" cy="559588"/>
          </a:xfrm>
        </p:grpSpPr>
        <p:sp>
          <p:nvSpPr>
            <p:cNvPr id="15" name="TextBox 6">
              <a:extLst>
                <a:ext uri="{FF2B5EF4-FFF2-40B4-BE49-F238E27FC236}">
                  <a16:creationId xmlns:a16="http://schemas.microsoft.com/office/drawing/2014/main" id="{54ABF6B9-5D03-91C7-6793-FFBC73ECCFE7}"/>
                </a:ext>
              </a:extLst>
            </p:cNvPr>
            <p:cNvSpPr txBox="1"/>
            <p:nvPr/>
          </p:nvSpPr>
          <p:spPr>
            <a:xfrm>
              <a:off x="12313171" y="9570343"/>
              <a:ext cx="5846055" cy="559588"/>
            </a:xfrm>
            <a:prstGeom prst="rect">
              <a:avLst/>
            </a:prstGeom>
          </p:spPr>
          <p:txBody>
            <a:bodyPr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ts val="4565"/>
                </a:lnSpc>
              </a:pPr>
              <a:r>
                <a:rPr lang="en-US" sz="3261" dirty="0">
                  <a:solidFill>
                    <a:srgbClr val="FFFFFF"/>
                  </a:solidFill>
                  <a:latin typeface="Poppins"/>
                </a:rPr>
                <a:t>Copyright     </a:t>
              </a:r>
              <a:r>
                <a:rPr lang="en-US" sz="3261" dirty="0" err="1">
                  <a:solidFill>
                    <a:srgbClr val="FFFFFF"/>
                  </a:solidFill>
                  <a:latin typeface="Poppins"/>
                </a:rPr>
                <a:t>Meleam</a:t>
              </a:r>
              <a:r>
                <a:rPr lang="en-US" sz="3261" dirty="0">
                  <a:solidFill>
                    <a:srgbClr val="FFFFFF"/>
                  </a:solidFill>
                  <a:latin typeface="Poppins"/>
                </a:rPr>
                <a:t> spa</a:t>
              </a:r>
            </a:p>
          </p:txBody>
        </p:sp>
        <p:sp>
          <p:nvSpPr>
            <p:cNvPr id="23" name="Freeform 8">
              <a:extLst>
                <a:ext uri="{FF2B5EF4-FFF2-40B4-BE49-F238E27FC236}">
                  <a16:creationId xmlns:a16="http://schemas.microsoft.com/office/drawing/2014/main" id="{CBC4C4EB-B931-F8A2-DC41-0B887469430E}"/>
                </a:ext>
              </a:extLst>
            </p:cNvPr>
            <p:cNvSpPr/>
            <p:nvPr/>
          </p:nvSpPr>
          <p:spPr>
            <a:xfrm>
              <a:off x="15075634" y="9711212"/>
              <a:ext cx="321127" cy="351439"/>
            </a:xfrm>
            <a:custGeom>
              <a:avLst/>
              <a:gdLst/>
              <a:ahLst/>
              <a:cxnLst/>
              <a:rect l="l" t="t" r="r" b="b"/>
              <a:pathLst>
                <a:path w="428170" h="468585">
                  <a:moveTo>
                    <a:pt x="0" y="0"/>
                  </a:moveTo>
                  <a:lnTo>
                    <a:pt x="428169" y="0"/>
                  </a:lnTo>
                  <a:lnTo>
                    <a:pt x="428169" y="468585"/>
                  </a:lnTo>
                  <a:lnTo>
                    <a:pt x="0" y="468585"/>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Click="0" advTm="158000"/>
    </mc:Choice>
    <mc:Fallback xmlns="">
      <p:transition spd="slow" advClick="0" advTm="158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AF5"/>
        </a:solidFill>
        <a:effectLst/>
      </p:bgPr>
    </p:bg>
    <p:spTree>
      <p:nvGrpSpPr>
        <p:cNvPr id="1" name=""/>
        <p:cNvGrpSpPr/>
        <p:nvPr/>
      </p:nvGrpSpPr>
      <p:grpSpPr>
        <a:xfrm>
          <a:off x="0" y="0"/>
          <a:ext cx="0" cy="0"/>
          <a:chOff x="0" y="0"/>
          <a:chExt cx="0" cy="0"/>
        </a:xfrm>
      </p:grpSpPr>
      <p:sp>
        <p:nvSpPr>
          <p:cNvPr id="5" name="AutoShape 5"/>
          <p:cNvSpPr/>
          <p:nvPr/>
        </p:nvSpPr>
        <p:spPr>
          <a:xfrm flipH="1" flipV="1">
            <a:off x="435621" y="2429645"/>
            <a:ext cx="19050" cy="6254212"/>
          </a:xfrm>
          <a:prstGeom prst="line">
            <a:avLst/>
          </a:prstGeom>
          <a:ln w="38100" cap="flat">
            <a:solidFill>
              <a:srgbClr val="0064A3"/>
            </a:solidFill>
            <a:prstDash val="solid"/>
            <a:headEnd type="none" w="sm" len="sm"/>
            <a:tailEnd type="none" w="sm" len="sm"/>
          </a:ln>
        </p:spPr>
        <p:txBody>
          <a:bodyPr/>
          <a:lstStyle/>
          <a:p>
            <a:endParaRPr lang="it-IT"/>
          </a:p>
        </p:txBody>
      </p:sp>
      <p:sp>
        <p:nvSpPr>
          <p:cNvPr id="6" name="TextBox 6"/>
          <p:cNvSpPr txBox="1"/>
          <p:nvPr/>
        </p:nvSpPr>
        <p:spPr>
          <a:xfrm>
            <a:off x="473721" y="248744"/>
            <a:ext cx="14856633" cy="1223009"/>
          </a:xfrm>
          <a:prstGeom prst="rect">
            <a:avLst/>
          </a:prstGeom>
        </p:spPr>
        <p:txBody>
          <a:bodyPr lIns="0" tIns="0" rIns="0" bIns="0" rtlCol="0" anchor="t">
            <a:spAutoFit/>
          </a:bodyPr>
          <a:lstStyle/>
          <a:p>
            <a:pPr>
              <a:lnSpc>
                <a:spcPts val="9360"/>
              </a:lnSpc>
            </a:pPr>
            <a:r>
              <a:rPr lang="en-US" sz="7200">
                <a:solidFill>
                  <a:srgbClr val="9F142A"/>
                </a:solidFill>
                <a:latin typeface="Poppins Bold"/>
              </a:rPr>
              <a:t>Analisi degli infortuni</a:t>
            </a:r>
          </a:p>
        </p:txBody>
      </p:sp>
      <p:grpSp>
        <p:nvGrpSpPr>
          <p:cNvPr id="8" name="Group 8"/>
          <p:cNvGrpSpPr/>
          <p:nvPr/>
        </p:nvGrpSpPr>
        <p:grpSpPr>
          <a:xfrm>
            <a:off x="14551446" y="288097"/>
            <a:ext cx="4864479" cy="1277651"/>
            <a:chOff x="0" y="0"/>
            <a:chExt cx="1818991" cy="477756"/>
          </a:xfrm>
        </p:grpSpPr>
        <p:sp>
          <p:nvSpPr>
            <p:cNvPr id="9" name="Freeform 9"/>
            <p:cNvSpPr/>
            <p:nvPr/>
          </p:nvSpPr>
          <p:spPr>
            <a:xfrm>
              <a:off x="0" y="0"/>
              <a:ext cx="1818991" cy="477756"/>
            </a:xfrm>
            <a:custGeom>
              <a:avLst/>
              <a:gdLst/>
              <a:ahLst/>
              <a:cxnLst/>
              <a:rect l="l" t="t" r="r" b="b"/>
              <a:pathLst>
                <a:path w="1818991" h="477756">
                  <a:moveTo>
                    <a:pt x="81168" y="0"/>
                  </a:moveTo>
                  <a:lnTo>
                    <a:pt x="1737824" y="0"/>
                  </a:lnTo>
                  <a:cubicBezTo>
                    <a:pt x="1782651" y="0"/>
                    <a:pt x="1818991" y="36340"/>
                    <a:pt x="1818991" y="81168"/>
                  </a:cubicBezTo>
                  <a:lnTo>
                    <a:pt x="1818991" y="396589"/>
                  </a:lnTo>
                  <a:cubicBezTo>
                    <a:pt x="1818991" y="441416"/>
                    <a:pt x="1782651" y="477756"/>
                    <a:pt x="1737824" y="477756"/>
                  </a:cubicBezTo>
                  <a:lnTo>
                    <a:pt x="81168" y="477756"/>
                  </a:lnTo>
                  <a:cubicBezTo>
                    <a:pt x="36340" y="477756"/>
                    <a:pt x="0" y="441416"/>
                    <a:pt x="0" y="396589"/>
                  </a:cubicBezTo>
                  <a:lnTo>
                    <a:pt x="0" y="81168"/>
                  </a:lnTo>
                  <a:cubicBezTo>
                    <a:pt x="0" y="36340"/>
                    <a:pt x="36340" y="0"/>
                    <a:pt x="81168" y="0"/>
                  </a:cubicBezTo>
                  <a:close/>
                </a:path>
              </a:pathLst>
            </a:custGeom>
            <a:solidFill>
              <a:srgbClr val="000000">
                <a:alpha val="0"/>
              </a:srgbClr>
            </a:solidFill>
            <a:ln w="38100" cap="rnd">
              <a:solidFill>
                <a:srgbClr val="0064A3"/>
              </a:solidFill>
              <a:round/>
            </a:ln>
          </p:spPr>
          <p:txBody>
            <a:bodyPr/>
            <a:lstStyle/>
            <a:p>
              <a:endParaRPr lang="it-IT"/>
            </a:p>
          </p:txBody>
        </p:sp>
        <p:sp>
          <p:nvSpPr>
            <p:cNvPr id="10" name="TextBox 10"/>
            <p:cNvSpPr txBox="1"/>
            <p:nvPr/>
          </p:nvSpPr>
          <p:spPr>
            <a:xfrm>
              <a:off x="0" y="-38100"/>
              <a:ext cx="812800" cy="850900"/>
            </a:xfrm>
            <a:prstGeom prst="rect">
              <a:avLst/>
            </a:prstGeom>
          </p:spPr>
          <p:txBody>
            <a:bodyPr lIns="50800" tIns="50800" rIns="50800" bIns="50800" rtlCol="0" anchor="ctr"/>
            <a:lstStyle/>
            <a:p>
              <a:pPr algn="ctr">
                <a:lnSpc>
                  <a:spcPts val="2659"/>
                </a:lnSpc>
              </a:pPr>
              <a:endParaRPr/>
            </a:p>
          </p:txBody>
        </p:sp>
      </p:grpSp>
      <p:sp>
        <p:nvSpPr>
          <p:cNvPr id="11" name="Freeform 11"/>
          <p:cNvSpPr/>
          <p:nvPr/>
        </p:nvSpPr>
        <p:spPr>
          <a:xfrm>
            <a:off x="14799849" y="452205"/>
            <a:ext cx="3342411" cy="895766"/>
          </a:xfrm>
          <a:custGeom>
            <a:avLst/>
            <a:gdLst/>
            <a:ahLst/>
            <a:cxnLst/>
            <a:rect l="l" t="t" r="r" b="b"/>
            <a:pathLst>
              <a:path w="3342411" h="895766">
                <a:moveTo>
                  <a:pt x="0" y="0"/>
                </a:moveTo>
                <a:lnTo>
                  <a:pt x="3342411" y="0"/>
                </a:lnTo>
                <a:lnTo>
                  <a:pt x="3342411" y="895766"/>
                </a:lnTo>
                <a:lnTo>
                  <a:pt x="0" y="895766"/>
                </a:lnTo>
                <a:lnTo>
                  <a:pt x="0" y="0"/>
                </a:lnTo>
                <a:close/>
              </a:path>
            </a:pathLst>
          </a:custGeom>
          <a:blipFill>
            <a:blip r:embed="rId4"/>
            <a:stretch>
              <a:fillRect/>
            </a:stretch>
          </a:blipFill>
        </p:spPr>
        <p:txBody>
          <a:bodyPr/>
          <a:lstStyle/>
          <a:p>
            <a:endParaRPr lang="it-IT"/>
          </a:p>
        </p:txBody>
      </p:sp>
      <p:sp>
        <p:nvSpPr>
          <p:cNvPr id="12" name="TextBox 12"/>
          <p:cNvSpPr txBox="1"/>
          <p:nvPr/>
        </p:nvSpPr>
        <p:spPr>
          <a:xfrm>
            <a:off x="881598" y="2292312"/>
            <a:ext cx="15343554" cy="6146038"/>
          </a:xfrm>
          <a:prstGeom prst="rect">
            <a:avLst/>
          </a:prstGeom>
        </p:spPr>
        <p:txBody>
          <a:bodyPr lIns="0" tIns="0" rIns="0" bIns="0" rtlCol="0" anchor="t">
            <a:spAutoFit/>
          </a:bodyPr>
          <a:lstStyle/>
          <a:p>
            <a:pPr marL="734059" lvl="1" indent="-367030" algn="just">
              <a:lnSpc>
                <a:spcPts val="6085"/>
              </a:lnSpc>
              <a:buFont typeface="Arial"/>
              <a:buChar char="•"/>
            </a:pPr>
            <a:r>
              <a:rPr lang="en-US" sz="3399">
                <a:solidFill>
                  <a:srgbClr val="6C6E70"/>
                </a:solidFill>
                <a:latin typeface="Poppins"/>
              </a:rPr>
              <a:t>Gli infortuni sul lavoro rappresentano un costo sociale enorme;</a:t>
            </a:r>
          </a:p>
          <a:p>
            <a:pPr marL="734059" lvl="1" indent="-367030" algn="just">
              <a:lnSpc>
                <a:spcPts val="6085"/>
              </a:lnSpc>
              <a:buFont typeface="Arial"/>
              <a:buChar char="•"/>
            </a:pPr>
            <a:r>
              <a:rPr lang="en-US" sz="3399">
                <a:solidFill>
                  <a:srgbClr val="6C6E70"/>
                </a:solidFill>
                <a:latin typeface="Poppins"/>
              </a:rPr>
              <a:t>Sebbene sia impossibile quantificare il dolore e la perdita umana causati da tali incidenti, è possibile stimare i costi diretti e indiretti che il paese affronta a causa di questa problematica;</a:t>
            </a:r>
          </a:p>
          <a:p>
            <a:pPr marL="734059" lvl="1" indent="-367030" algn="just">
              <a:lnSpc>
                <a:spcPts val="6085"/>
              </a:lnSpc>
              <a:buFont typeface="Arial"/>
              <a:buChar char="•"/>
            </a:pPr>
            <a:r>
              <a:rPr lang="en-US" sz="3399">
                <a:solidFill>
                  <a:srgbClr val="6C6E70"/>
                </a:solidFill>
                <a:latin typeface="Poppins"/>
              </a:rPr>
              <a:t>Si calcola che in Italia il fenomeno generi un costo di circa 25 miliardi di euro all'anno, corrispondente al 3% del prodotto interno lordo;</a:t>
            </a:r>
          </a:p>
          <a:p>
            <a:pPr algn="just">
              <a:lnSpc>
                <a:spcPts val="6085"/>
              </a:lnSpc>
            </a:pPr>
            <a:r>
              <a:rPr lang="en-US" sz="3399">
                <a:solidFill>
                  <a:srgbClr val="6C6E70"/>
                </a:solidFill>
                <a:latin typeface="Poppins"/>
              </a:rPr>
              <a:t>(Si stima che almeno il 60% di tali costi ricada sulla collettività)</a:t>
            </a:r>
          </a:p>
        </p:txBody>
      </p:sp>
      <p:sp>
        <p:nvSpPr>
          <p:cNvPr id="13" name="Freeform 13"/>
          <p:cNvSpPr/>
          <p:nvPr/>
        </p:nvSpPr>
        <p:spPr>
          <a:xfrm>
            <a:off x="16225152" y="6589661"/>
            <a:ext cx="2068297" cy="2613961"/>
          </a:xfrm>
          <a:custGeom>
            <a:avLst/>
            <a:gdLst/>
            <a:ahLst/>
            <a:cxnLst/>
            <a:rect l="l" t="t" r="r" b="b"/>
            <a:pathLst>
              <a:path w="2068297" h="2613961">
                <a:moveTo>
                  <a:pt x="0" y="0"/>
                </a:moveTo>
                <a:lnTo>
                  <a:pt x="2068296" y="0"/>
                </a:lnTo>
                <a:lnTo>
                  <a:pt x="2068296" y="2613961"/>
                </a:lnTo>
                <a:lnTo>
                  <a:pt x="0" y="2613961"/>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it-IT"/>
          </a:p>
        </p:txBody>
      </p:sp>
      <p:sp>
        <p:nvSpPr>
          <p:cNvPr id="14" name="TextBox 14"/>
          <p:cNvSpPr txBox="1"/>
          <p:nvPr/>
        </p:nvSpPr>
        <p:spPr>
          <a:xfrm>
            <a:off x="473721" y="1414602"/>
            <a:ext cx="10640448" cy="464818"/>
          </a:xfrm>
          <a:prstGeom prst="rect">
            <a:avLst/>
          </a:prstGeom>
        </p:spPr>
        <p:txBody>
          <a:bodyPr lIns="0" tIns="0" rIns="0" bIns="0" rtlCol="0" anchor="t">
            <a:spAutoFit/>
          </a:bodyPr>
          <a:lstStyle/>
          <a:p>
            <a:pPr>
              <a:lnSpc>
                <a:spcPts val="3780"/>
              </a:lnSpc>
            </a:pPr>
            <a:r>
              <a:rPr lang="en-US" sz="2700">
                <a:solidFill>
                  <a:srgbClr val="6C6E70"/>
                </a:solidFill>
                <a:latin typeface="Open Sans Bold"/>
              </a:rPr>
              <a:t>Gli infortuni in Italia</a:t>
            </a:r>
          </a:p>
        </p:txBody>
      </p:sp>
      <p:sp>
        <p:nvSpPr>
          <p:cNvPr id="16" name="AutoShape 11">
            <a:extLst>
              <a:ext uri="{FF2B5EF4-FFF2-40B4-BE49-F238E27FC236}">
                <a16:creationId xmlns:a16="http://schemas.microsoft.com/office/drawing/2014/main" id="{6079D771-B632-8693-4192-E189BEB1B23F}"/>
              </a:ext>
            </a:extLst>
          </p:cNvPr>
          <p:cNvSpPr/>
          <p:nvPr/>
        </p:nvSpPr>
        <p:spPr>
          <a:xfrm>
            <a:off x="9412" y="9546522"/>
            <a:ext cx="18278588" cy="54678"/>
          </a:xfrm>
          <a:prstGeom prst="rect">
            <a:avLst/>
          </a:prstGeom>
          <a:solidFill>
            <a:srgbClr val="FFFFFF"/>
          </a:soli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sp>
        <p:nvSpPr>
          <p:cNvPr id="17" name="AutoShape 4">
            <a:extLst>
              <a:ext uri="{FF2B5EF4-FFF2-40B4-BE49-F238E27FC236}">
                <a16:creationId xmlns:a16="http://schemas.microsoft.com/office/drawing/2014/main" id="{303F175B-5287-1874-B604-B67872130D15}"/>
              </a:ext>
            </a:extLst>
          </p:cNvPr>
          <p:cNvSpPr/>
          <p:nvPr/>
        </p:nvSpPr>
        <p:spPr>
          <a:xfrm>
            <a:off x="0" y="9603505"/>
            <a:ext cx="18288000" cy="721595"/>
          </a:xfrm>
          <a:prstGeom prst="rect">
            <a:avLst/>
          </a:prstGeom>
          <a:gradFill rotWithShape="1">
            <a:gsLst>
              <a:gs pos="0">
                <a:srgbClr val="9F142A">
                  <a:alpha val="100000"/>
                </a:srgbClr>
              </a:gs>
              <a:gs pos="50000">
                <a:srgbClr val="0064A3">
                  <a:alpha val="100000"/>
                </a:srgbClr>
              </a:gs>
              <a:gs pos="100000">
                <a:srgbClr val="009F5A">
                  <a:alpha val="100000"/>
                </a:srgbClr>
              </a:gs>
            </a:gsLst>
            <a:lin ang="0"/>
          </a:gra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nvGrpSpPr>
          <p:cNvPr id="4" name="Gruppo 3">
            <a:extLst>
              <a:ext uri="{FF2B5EF4-FFF2-40B4-BE49-F238E27FC236}">
                <a16:creationId xmlns:a16="http://schemas.microsoft.com/office/drawing/2014/main" id="{A048FD9B-F611-65C1-75FB-13760C93D5E9}"/>
              </a:ext>
            </a:extLst>
          </p:cNvPr>
          <p:cNvGrpSpPr/>
          <p:nvPr/>
        </p:nvGrpSpPr>
        <p:grpSpPr>
          <a:xfrm>
            <a:off x="12289545" y="9651212"/>
            <a:ext cx="5846055" cy="559588"/>
            <a:chOff x="12313171" y="9570343"/>
            <a:chExt cx="5846055" cy="559588"/>
          </a:xfrm>
        </p:grpSpPr>
        <p:sp>
          <p:nvSpPr>
            <p:cNvPr id="7" name="TextBox 6">
              <a:extLst>
                <a:ext uri="{FF2B5EF4-FFF2-40B4-BE49-F238E27FC236}">
                  <a16:creationId xmlns:a16="http://schemas.microsoft.com/office/drawing/2014/main" id="{AFAAF0D9-F2D5-74A5-E1B0-CC4629CB4883}"/>
                </a:ext>
              </a:extLst>
            </p:cNvPr>
            <p:cNvSpPr txBox="1"/>
            <p:nvPr/>
          </p:nvSpPr>
          <p:spPr>
            <a:xfrm>
              <a:off x="12313171" y="9570343"/>
              <a:ext cx="5846055" cy="559588"/>
            </a:xfrm>
            <a:prstGeom prst="rect">
              <a:avLst/>
            </a:prstGeom>
          </p:spPr>
          <p:txBody>
            <a:bodyPr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ts val="4565"/>
                </a:lnSpc>
              </a:pPr>
              <a:r>
                <a:rPr lang="en-US" sz="3261" dirty="0">
                  <a:solidFill>
                    <a:srgbClr val="FFFFFF"/>
                  </a:solidFill>
                  <a:latin typeface="Poppins"/>
                </a:rPr>
                <a:t>Copyright     </a:t>
              </a:r>
              <a:r>
                <a:rPr lang="en-US" sz="3261" dirty="0" err="1">
                  <a:solidFill>
                    <a:srgbClr val="FFFFFF"/>
                  </a:solidFill>
                  <a:latin typeface="Poppins"/>
                </a:rPr>
                <a:t>Meleam</a:t>
              </a:r>
              <a:r>
                <a:rPr lang="en-US" sz="3261" dirty="0">
                  <a:solidFill>
                    <a:srgbClr val="FFFFFF"/>
                  </a:solidFill>
                  <a:latin typeface="Poppins"/>
                </a:rPr>
                <a:t> spa</a:t>
              </a:r>
            </a:p>
          </p:txBody>
        </p:sp>
        <p:sp>
          <p:nvSpPr>
            <p:cNvPr id="15" name="Freeform 8">
              <a:extLst>
                <a:ext uri="{FF2B5EF4-FFF2-40B4-BE49-F238E27FC236}">
                  <a16:creationId xmlns:a16="http://schemas.microsoft.com/office/drawing/2014/main" id="{7244451C-7CE8-C11D-7803-899A349B68BF}"/>
                </a:ext>
              </a:extLst>
            </p:cNvPr>
            <p:cNvSpPr/>
            <p:nvPr/>
          </p:nvSpPr>
          <p:spPr>
            <a:xfrm>
              <a:off x="15075634" y="9711212"/>
              <a:ext cx="321127" cy="351439"/>
            </a:xfrm>
            <a:custGeom>
              <a:avLst/>
              <a:gdLst/>
              <a:ahLst/>
              <a:cxnLst/>
              <a:rect l="l" t="t" r="r" b="b"/>
              <a:pathLst>
                <a:path w="428170" h="468585">
                  <a:moveTo>
                    <a:pt x="0" y="0"/>
                  </a:moveTo>
                  <a:lnTo>
                    <a:pt x="428169" y="0"/>
                  </a:lnTo>
                  <a:lnTo>
                    <a:pt x="428169" y="468585"/>
                  </a:lnTo>
                  <a:lnTo>
                    <a:pt x="0" y="468585"/>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Click="0" advTm="155000"/>
    </mc:Choice>
    <mc:Fallback xmlns="">
      <p:transition spd="slow" advClick="0" advTm="155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FAF5"/>
        </a:solidFill>
        <a:effectLst/>
      </p:bgPr>
    </p:bg>
    <p:spTree>
      <p:nvGrpSpPr>
        <p:cNvPr id="1" name=""/>
        <p:cNvGrpSpPr/>
        <p:nvPr/>
      </p:nvGrpSpPr>
      <p:grpSpPr>
        <a:xfrm>
          <a:off x="0" y="0"/>
          <a:ext cx="0" cy="0"/>
          <a:chOff x="0" y="0"/>
          <a:chExt cx="0" cy="0"/>
        </a:xfrm>
      </p:grpSpPr>
      <p:sp>
        <p:nvSpPr>
          <p:cNvPr id="5" name="AutoShape 5"/>
          <p:cNvSpPr/>
          <p:nvPr/>
        </p:nvSpPr>
        <p:spPr>
          <a:xfrm flipH="1" flipV="1">
            <a:off x="435621" y="2429645"/>
            <a:ext cx="19050" cy="6254212"/>
          </a:xfrm>
          <a:prstGeom prst="line">
            <a:avLst/>
          </a:prstGeom>
          <a:ln w="38100" cap="flat">
            <a:solidFill>
              <a:srgbClr val="0064A3"/>
            </a:solidFill>
            <a:prstDash val="solid"/>
            <a:headEnd type="none" w="sm" len="sm"/>
            <a:tailEnd type="none" w="sm" len="sm"/>
          </a:ln>
        </p:spPr>
        <p:txBody>
          <a:bodyPr/>
          <a:lstStyle/>
          <a:p>
            <a:endParaRPr lang="it-IT"/>
          </a:p>
        </p:txBody>
      </p:sp>
      <p:sp>
        <p:nvSpPr>
          <p:cNvPr id="6" name="TextBox 6"/>
          <p:cNvSpPr txBox="1"/>
          <p:nvPr/>
        </p:nvSpPr>
        <p:spPr>
          <a:xfrm>
            <a:off x="473721" y="248744"/>
            <a:ext cx="14856633" cy="1223009"/>
          </a:xfrm>
          <a:prstGeom prst="rect">
            <a:avLst/>
          </a:prstGeom>
        </p:spPr>
        <p:txBody>
          <a:bodyPr lIns="0" tIns="0" rIns="0" bIns="0" rtlCol="0" anchor="t">
            <a:spAutoFit/>
          </a:bodyPr>
          <a:lstStyle/>
          <a:p>
            <a:pPr>
              <a:lnSpc>
                <a:spcPts val="9360"/>
              </a:lnSpc>
            </a:pPr>
            <a:r>
              <a:rPr lang="en-US" sz="7200">
                <a:solidFill>
                  <a:srgbClr val="9F142A"/>
                </a:solidFill>
                <a:latin typeface="Poppins Bold"/>
              </a:rPr>
              <a:t>Analisi degli infortuni</a:t>
            </a:r>
          </a:p>
        </p:txBody>
      </p:sp>
      <p:grpSp>
        <p:nvGrpSpPr>
          <p:cNvPr id="8" name="Group 8"/>
          <p:cNvGrpSpPr/>
          <p:nvPr/>
        </p:nvGrpSpPr>
        <p:grpSpPr>
          <a:xfrm>
            <a:off x="14551446" y="288097"/>
            <a:ext cx="4864479" cy="1277651"/>
            <a:chOff x="0" y="0"/>
            <a:chExt cx="1818991" cy="477756"/>
          </a:xfrm>
        </p:grpSpPr>
        <p:sp>
          <p:nvSpPr>
            <p:cNvPr id="9" name="Freeform 9"/>
            <p:cNvSpPr/>
            <p:nvPr/>
          </p:nvSpPr>
          <p:spPr>
            <a:xfrm>
              <a:off x="0" y="0"/>
              <a:ext cx="1818991" cy="477756"/>
            </a:xfrm>
            <a:custGeom>
              <a:avLst/>
              <a:gdLst/>
              <a:ahLst/>
              <a:cxnLst/>
              <a:rect l="l" t="t" r="r" b="b"/>
              <a:pathLst>
                <a:path w="1818991" h="477756">
                  <a:moveTo>
                    <a:pt x="81168" y="0"/>
                  </a:moveTo>
                  <a:lnTo>
                    <a:pt x="1737824" y="0"/>
                  </a:lnTo>
                  <a:cubicBezTo>
                    <a:pt x="1782651" y="0"/>
                    <a:pt x="1818991" y="36340"/>
                    <a:pt x="1818991" y="81168"/>
                  </a:cubicBezTo>
                  <a:lnTo>
                    <a:pt x="1818991" y="396589"/>
                  </a:lnTo>
                  <a:cubicBezTo>
                    <a:pt x="1818991" y="441416"/>
                    <a:pt x="1782651" y="477756"/>
                    <a:pt x="1737824" y="477756"/>
                  </a:cubicBezTo>
                  <a:lnTo>
                    <a:pt x="81168" y="477756"/>
                  </a:lnTo>
                  <a:cubicBezTo>
                    <a:pt x="36340" y="477756"/>
                    <a:pt x="0" y="441416"/>
                    <a:pt x="0" y="396589"/>
                  </a:cubicBezTo>
                  <a:lnTo>
                    <a:pt x="0" y="81168"/>
                  </a:lnTo>
                  <a:cubicBezTo>
                    <a:pt x="0" y="36340"/>
                    <a:pt x="36340" y="0"/>
                    <a:pt x="81168" y="0"/>
                  </a:cubicBezTo>
                  <a:close/>
                </a:path>
              </a:pathLst>
            </a:custGeom>
            <a:solidFill>
              <a:srgbClr val="000000">
                <a:alpha val="0"/>
              </a:srgbClr>
            </a:solidFill>
            <a:ln w="38100" cap="rnd">
              <a:solidFill>
                <a:srgbClr val="0064A3"/>
              </a:solidFill>
              <a:round/>
            </a:ln>
          </p:spPr>
          <p:txBody>
            <a:bodyPr/>
            <a:lstStyle/>
            <a:p>
              <a:endParaRPr lang="it-IT"/>
            </a:p>
          </p:txBody>
        </p:sp>
        <p:sp>
          <p:nvSpPr>
            <p:cNvPr id="10" name="TextBox 10"/>
            <p:cNvSpPr txBox="1"/>
            <p:nvPr/>
          </p:nvSpPr>
          <p:spPr>
            <a:xfrm>
              <a:off x="0" y="-38100"/>
              <a:ext cx="812800" cy="850900"/>
            </a:xfrm>
            <a:prstGeom prst="rect">
              <a:avLst/>
            </a:prstGeom>
          </p:spPr>
          <p:txBody>
            <a:bodyPr lIns="50800" tIns="50800" rIns="50800" bIns="50800" rtlCol="0" anchor="ctr"/>
            <a:lstStyle/>
            <a:p>
              <a:pPr algn="ctr">
                <a:lnSpc>
                  <a:spcPts val="2659"/>
                </a:lnSpc>
              </a:pPr>
              <a:endParaRPr/>
            </a:p>
          </p:txBody>
        </p:sp>
      </p:grpSp>
      <p:sp>
        <p:nvSpPr>
          <p:cNvPr id="11" name="Freeform 11"/>
          <p:cNvSpPr/>
          <p:nvPr/>
        </p:nvSpPr>
        <p:spPr>
          <a:xfrm>
            <a:off x="14799849" y="452205"/>
            <a:ext cx="3342411" cy="895766"/>
          </a:xfrm>
          <a:custGeom>
            <a:avLst/>
            <a:gdLst/>
            <a:ahLst/>
            <a:cxnLst/>
            <a:rect l="l" t="t" r="r" b="b"/>
            <a:pathLst>
              <a:path w="3342411" h="895766">
                <a:moveTo>
                  <a:pt x="0" y="0"/>
                </a:moveTo>
                <a:lnTo>
                  <a:pt x="3342411" y="0"/>
                </a:lnTo>
                <a:lnTo>
                  <a:pt x="3342411" y="895766"/>
                </a:lnTo>
                <a:lnTo>
                  <a:pt x="0" y="895766"/>
                </a:lnTo>
                <a:lnTo>
                  <a:pt x="0" y="0"/>
                </a:lnTo>
                <a:close/>
              </a:path>
            </a:pathLst>
          </a:custGeom>
          <a:blipFill>
            <a:blip r:embed="rId4"/>
            <a:stretch>
              <a:fillRect/>
            </a:stretch>
          </a:blipFill>
        </p:spPr>
        <p:txBody>
          <a:bodyPr/>
          <a:lstStyle/>
          <a:p>
            <a:endParaRPr lang="it-IT"/>
          </a:p>
        </p:txBody>
      </p:sp>
      <p:sp>
        <p:nvSpPr>
          <p:cNvPr id="12" name="TextBox 12"/>
          <p:cNvSpPr txBox="1"/>
          <p:nvPr/>
        </p:nvSpPr>
        <p:spPr>
          <a:xfrm>
            <a:off x="795328" y="1892276"/>
            <a:ext cx="15675727" cy="7012785"/>
          </a:xfrm>
          <a:prstGeom prst="rect">
            <a:avLst/>
          </a:prstGeom>
        </p:spPr>
        <p:txBody>
          <a:bodyPr lIns="0" tIns="0" rIns="0" bIns="0" rtlCol="0" anchor="t">
            <a:spAutoFit/>
          </a:bodyPr>
          <a:lstStyle/>
          <a:p>
            <a:pPr algn="just">
              <a:lnSpc>
                <a:spcPts val="5046"/>
              </a:lnSpc>
            </a:pPr>
            <a:endParaRPr/>
          </a:p>
          <a:p>
            <a:pPr algn="just">
              <a:lnSpc>
                <a:spcPts val="5046"/>
              </a:lnSpc>
            </a:pPr>
            <a:r>
              <a:rPr lang="en-US" sz="3095">
                <a:solidFill>
                  <a:srgbClr val="6C6E70"/>
                </a:solidFill>
                <a:latin typeface="Poppins"/>
              </a:rPr>
              <a:t>• Le malattie professionali sono causate da esposizioni prolungate a determinati agenti presenti nell'ambiente lavorativo, come polveri, solventi, rumori, vibrazioni, ecc. Non derivano da cause violente come nel caso degli infortuni.</a:t>
            </a:r>
          </a:p>
          <a:p>
            <a:pPr algn="just">
              <a:lnSpc>
                <a:spcPts val="5046"/>
              </a:lnSpc>
            </a:pPr>
            <a:r>
              <a:rPr lang="en-US" sz="3095">
                <a:solidFill>
                  <a:srgbClr val="6C6E70"/>
                </a:solidFill>
                <a:latin typeface="Poppins Bold"/>
              </a:rPr>
              <a:t>• </a:t>
            </a:r>
            <a:r>
              <a:rPr lang="en-US" sz="3095">
                <a:solidFill>
                  <a:srgbClr val="6C6E70"/>
                </a:solidFill>
                <a:latin typeface="Poppins"/>
              </a:rPr>
              <a:t>A differenza degli infortuni, le malattie professionali si sviluppano nel tempo a causa dell'esposizione continuata agli agenti nocivi, e quindi possono insorgere anche a distanza di anni dall'esposizione iniziale.</a:t>
            </a:r>
          </a:p>
          <a:p>
            <a:pPr algn="just">
              <a:lnSpc>
                <a:spcPts val="5046"/>
              </a:lnSpc>
            </a:pPr>
            <a:r>
              <a:rPr lang="en-US" sz="3095">
                <a:solidFill>
                  <a:srgbClr val="6C6E70"/>
                </a:solidFill>
                <a:latin typeface="Poppins"/>
              </a:rPr>
              <a:t>• Alcune delle malattie professionali più note includono l'ipoacusia (perdita dell'udito), le malattie osteo-muscolari, la silicosi (inalazione polveri silice) e il mesotelioma (esposizione all'amianto).</a:t>
            </a:r>
          </a:p>
        </p:txBody>
      </p:sp>
      <p:sp>
        <p:nvSpPr>
          <p:cNvPr id="13" name="Freeform 13"/>
          <p:cNvSpPr/>
          <p:nvPr/>
        </p:nvSpPr>
        <p:spPr>
          <a:xfrm>
            <a:off x="16225152" y="6589661"/>
            <a:ext cx="2068297" cy="2613961"/>
          </a:xfrm>
          <a:custGeom>
            <a:avLst/>
            <a:gdLst/>
            <a:ahLst/>
            <a:cxnLst/>
            <a:rect l="l" t="t" r="r" b="b"/>
            <a:pathLst>
              <a:path w="2068297" h="2613961">
                <a:moveTo>
                  <a:pt x="0" y="0"/>
                </a:moveTo>
                <a:lnTo>
                  <a:pt x="2068296" y="0"/>
                </a:lnTo>
                <a:lnTo>
                  <a:pt x="2068296" y="2613961"/>
                </a:lnTo>
                <a:lnTo>
                  <a:pt x="0" y="2613961"/>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it-IT"/>
          </a:p>
        </p:txBody>
      </p:sp>
      <p:sp>
        <p:nvSpPr>
          <p:cNvPr id="14" name="TextBox 14"/>
          <p:cNvSpPr txBox="1"/>
          <p:nvPr/>
        </p:nvSpPr>
        <p:spPr>
          <a:xfrm>
            <a:off x="-328519" y="1414602"/>
            <a:ext cx="5953697" cy="464818"/>
          </a:xfrm>
          <a:prstGeom prst="rect">
            <a:avLst/>
          </a:prstGeom>
        </p:spPr>
        <p:txBody>
          <a:bodyPr lIns="0" tIns="0" rIns="0" bIns="0" rtlCol="0" anchor="t">
            <a:spAutoFit/>
          </a:bodyPr>
          <a:lstStyle/>
          <a:p>
            <a:pPr algn="ctr">
              <a:lnSpc>
                <a:spcPts val="3780"/>
              </a:lnSpc>
            </a:pPr>
            <a:r>
              <a:rPr lang="en-US" sz="2700">
                <a:solidFill>
                  <a:srgbClr val="6C6E70"/>
                </a:solidFill>
                <a:latin typeface="Open Sans Bold"/>
              </a:rPr>
              <a:t>Le Malattie Professionali</a:t>
            </a:r>
          </a:p>
        </p:txBody>
      </p:sp>
      <p:sp>
        <p:nvSpPr>
          <p:cNvPr id="16" name="AutoShape 11">
            <a:extLst>
              <a:ext uri="{FF2B5EF4-FFF2-40B4-BE49-F238E27FC236}">
                <a16:creationId xmlns:a16="http://schemas.microsoft.com/office/drawing/2014/main" id="{9F62E37C-C9CB-18A9-A9AC-244BFE9C317D}"/>
              </a:ext>
            </a:extLst>
          </p:cNvPr>
          <p:cNvSpPr/>
          <p:nvPr/>
        </p:nvSpPr>
        <p:spPr>
          <a:xfrm>
            <a:off x="9412" y="9546522"/>
            <a:ext cx="18278588" cy="54678"/>
          </a:xfrm>
          <a:prstGeom prst="rect">
            <a:avLst/>
          </a:prstGeom>
          <a:solidFill>
            <a:srgbClr val="FFFFFF"/>
          </a:soli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sp>
        <p:nvSpPr>
          <p:cNvPr id="17" name="AutoShape 4">
            <a:extLst>
              <a:ext uri="{FF2B5EF4-FFF2-40B4-BE49-F238E27FC236}">
                <a16:creationId xmlns:a16="http://schemas.microsoft.com/office/drawing/2014/main" id="{D6A341A5-C1EF-C638-5EBE-B80CCF3E22EA}"/>
              </a:ext>
            </a:extLst>
          </p:cNvPr>
          <p:cNvSpPr/>
          <p:nvPr/>
        </p:nvSpPr>
        <p:spPr>
          <a:xfrm>
            <a:off x="0" y="9603505"/>
            <a:ext cx="18288000" cy="721595"/>
          </a:xfrm>
          <a:prstGeom prst="rect">
            <a:avLst/>
          </a:prstGeom>
          <a:gradFill rotWithShape="1">
            <a:gsLst>
              <a:gs pos="0">
                <a:srgbClr val="9F142A">
                  <a:alpha val="100000"/>
                </a:srgbClr>
              </a:gs>
              <a:gs pos="50000">
                <a:srgbClr val="0064A3">
                  <a:alpha val="100000"/>
                </a:srgbClr>
              </a:gs>
              <a:gs pos="100000">
                <a:srgbClr val="009F5A">
                  <a:alpha val="100000"/>
                </a:srgbClr>
              </a:gs>
            </a:gsLst>
            <a:lin ang="0"/>
          </a:gra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nvGrpSpPr>
          <p:cNvPr id="4" name="Gruppo 3">
            <a:extLst>
              <a:ext uri="{FF2B5EF4-FFF2-40B4-BE49-F238E27FC236}">
                <a16:creationId xmlns:a16="http://schemas.microsoft.com/office/drawing/2014/main" id="{A1C30DB4-ED63-EEB8-87A3-809688C33F5C}"/>
              </a:ext>
            </a:extLst>
          </p:cNvPr>
          <p:cNvGrpSpPr/>
          <p:nvPr/>
        </p:nvGrpSpPr>
        <p:grpSpPr>
          <a:xfrm>
            <a:off x="12289545" y="9651212"/>
            <a:ext cx="5846055" cy="559588"/>
            <a:chOff x="12313171" y="9570343"/>
            <a:chExt cx="5846055" cy="559588"/>
          </a:xfrm>
        </p:grpSpPr>
        <p:sp>
          <p:nvSpPr>
            <p:cNvPr id="7" name="TextBox 6">
              <a:extLst>
                <a:ext uri="{FF2B5EF4-FFF2-40B4-BE49-F238E27FC236}">
                  <a16:creationId xmlns:a16="http://schemas.microsoft.com/office/drawing/2014/main" id="{5D0EB7D2-EC5F-EDD0-8243-1983DB3207BC}"/>
                </a:ext>
              </a:extLst>
            </p:cNvPr>
            <p:cNvSpPr txBox="1"/>
            <p:nvPr/>
          </p:nvSpPr>
          <p:spPr>
            <a:xfrm>
              <a:off x="12313171" y="9570343"/>
              <a:ext cx="5846055" cy="559588"/>
            </a:xfrm>
            <a:prstGeom prst="rect">
              <a:avLst/>
            </a:prstGeom>
          </p:spPr>
          <p:txBody>
            <a:bodyPr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ts val="4565"/>
                </a:lnSpc>
              </a:pPr>
              <a:r>
                <a:rPr lang="en-US" sz="3261" dirty="0">
                  <a:solidFill>
                    <a:srgbClr val="FFFFFF"/>
                  </a:solidFill>
                  <a:latin typeface="Poppins"/>
                </a:rPr>
                <a:t>Copyright     </a:t>
              </a:r>
              <a:r>
                <a:rPr lang="en-US" sz="3261" dirty="0" err="1">
                  <a:solidFill>
                    <a:srgbClr val="FFFFFF"/>
                  </a:solidFill>
                  <a:latin typeface="Poppins"/>
                </a:rPr>
                <a:t>Meleam</a:t>
              </a:r>
              <a:r>
                <a:rPr lang="en-US" sz="3261" dirty="0">
                  <a:solidFill>
                    <a:srgbClr val="FFFFFF"/>
                  </a:solidFill>
                  <a:latin typeface="Poppins"/>
                </a:rPr>
                <a:t> spa</a:t>
              </a:r>
            </a:p>
          </p:txBody>
        </p:sp>
        <p:sp>
          <p:nvSpPr>
            <p:cNvPr id="15" name="Freeform 8">
              <a:extLst>
                <a:ext uri="{FF2B5EF4-FFF2-40B4-BE49-F238E27FC236}">
                  <a16:creationId xmlns:a16="http://schemas.microsoft.com/office/drawing/2014/main" id="{5258439B-F16F-7328-1581-95BA7C7B21DB}"/>
                </a:ext>
              </a:extLst>
            </p:cNvPr>
            <p:cNvSpPr/>
            <p:nvPr/>
          </p:nvSpPr>
          <p:spPr>
            <a:xfrm>
              <a:off x="15075634" y="9711212"/>
              <a:ext cx="321127" cy="351439"/>
            </a:xfrm>
            <a:custGeom>
              <a:avLst/>
              <a:gdLst/>
              <a:ahLst/>
              <a:cxnLst/>
              <a:rect l="l" t="t" r="r" b="b"/>
              <a:pathLst>
                <a:path w="428170" h="468585">
                  <a:moveTo>
                    <a:pt x="0" y="0"/>
                  </a:moveTo>
                  <a:lnTo>
                    <a:pt x="428169" y="0"/>
                  </a:lnTo>
                  <a:lnTo>
                    <a:pt x="428169" y="468585"/>
                  </a:lnTo>
                  <a:lnTo>
                    <a:pt x="0" y="468585"/>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Click="0" advTm="100000"/>
    </mc:Choice>
    <mc:Fallback xmlns="">
      <p:transition spd="slow" advClick="0" advTm="10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8FAF5"/>
        </a:solidFill>
        <a:effectLst/>
      </p:bgPr>
    </p:bg>
    <p:spTree>
      <p:nvGrpSpPr>
        <p:cNvPr id="1" name=""/>
        <p:cNvGrpSpPr/>
        <p:nvPr/>
      </p:nvGrpSpPr>
      <p:grpSpPr>
        <a:xfrm>
          <a:off x="0" y="0"/>
          <a:ext cx="0" cy="0"/>
          <a:chOff x="0" y="0"/>
          <a:chExt cx="0" cy="0"/>
        </a:xfrm>
      </p:grpSpPr>
      <p:sp>
        <p:nvSpPr>
          <p:cNvPr id="5" name="AutoShape 5"/>
          <p:cNvSpPr/>
          <p:nvPr/>
        </p:nvSpPr>
        <p:spPr>
          <a:xfrm flipH="1" flipV="1">
            <a:off x="435621" y="2429645"/>
            <a:ext cx="19050" cy="6254212"/>
          </a:xfrm>
          <a:prstGeom prst="line">
            <a:avLst/>
          </a:prstGeom>
          <a:ln w="38100" cap="flat">
            <a:solidFill>
              <a:srgbClr val="0064A3"/>
            </a:solidFill>
            <a:prstDash val="solid"/>
            <a:headEnd type="none" w="sm" len="sm"/>
            <a:tailEnd type="none" w="sm" len="sm"/>
          </a:ln>
        </p:spPr>
        <p:txBody>
          <a:bodyPr/>
          <a:lstStyle/>
          <a:p>
            <a:endParaRPr lang="it-IT"/>
          </a:p>
        </p:txBody>
      </p:sp>
      <p:sp>
        <p:nvSpPr>
          <p:cNvPr id="6" name="TextBox 6"/>
          <p:cNvSpPr txBox="1"/>
          <p:nvPr/>
        </p:nvSpPr>
        <p:spPr>
          <a:xfrm>
            <a:off x="473721" y="248744"/>
            <a:ext cx="14856633" cy="1223009"/>
          </a:xfrm>
          <a:prstGeom prst="rect">
            <a:avLst/>
          </a:prstGeom>
        </p:spPr>
        <p:txBody>
          <a:bodyPr lIns="0" tIns="0" rIns="0" bIns="0" rtlCol="0" anchor="t">
            <a:spAutoFit/>
          </a:bodyPr>
          <a:lstStyle/>
          <a:p>
            <a:pPr>
              <a:lnSpc>
                <a:spcPts val="9360"/>
              </a:lnSpc>
            </a:pPr>
            <a:r>
              <a:rPr lang="en-US" sz="7200">
                <a:solidFill>
                  <a:srgbClr val="9F142A"/>
                </a:solidFill>
                <a:latin typeface="Poppins Bold"/>
              </a:rPr>
              <a:t>Analisi degli infortuni</a:t>
            </a:r>
          </a:p>
        </p:txBody>
      </p:sp>
      <p:grpSp>
        <p:nvGrpSpPr>
          <p:cNvPr id="8" name="Group 8"/>
          <p:cNvGrpSpPr/>
          <p:nvPr/>
        </p:nvGrpSpPr>
        <p:grpSpPr>
          <a:xfrm>
            <a:off x="14551446" y="288097"/>
            <a:ext cx="4864479" cy="1277651"/>
            <a:chOff x="0" y="0"/>
            <a:chExt cx="1818991" cy="477756"/>
          </a:xfrm>
        </p:grpSpPr>
        <p:sp>
          <p:nvSpPr>
            <p:cNvPr id="9" name="Freeform 9"/>
            <p:cNvSpPr/>
            <p:nvPr/>
          </p:nvSpPr>
          <p:spPr>
            <a:xfrm>
              <a:off x="0" y="0"/>
              <a:ext cx="1818991" cy="477756"/>
            </a:xfrm>
            <a:custGeom>
              <a:avLst/>
              <a:gdLst/>
              <a:ahLst/>
              <a:cxnLst/>
              <a:rect l="l" t="t" r="r" b="b"/>
              <a:pathLst>
                <a:path w="1818991" h="477756">
                  <a:moveTo>
                    <a:pt x="81168" y="0"/>
                  </a:moveTo>
                  <a:lnTo>
                    <a:pt x="1737824" y="0"/>
                  </a:lnTo>
                  <a:cubicBezTo>
                    <a:pt x="1782651" y="0"/>
                    <a:pt x="1818991" y="36340"/>
                    <a:pt x="1818991" y="81168"/>
                  </a:cubicBezTo>
                  <a:lnTo>
                    <a:pt x="1818991" y="396589"/>
                  </a:lnTo>
                  <a:cubicBezTo>
                    <a:pt x="1818991" y="441416"/>
                    <a:pt x="1782651" y="477756"/>
                    <a:pt x="1737824" y="477756"/>
                  </a:cubicBezTo>
                  <a:lnTo>
                    <a:pt x="81168" y="477756"/>
                  </a:lnTo>
                  <a:cubicBezTo>
                    <a:pt x="36340" y="477756"/>
                    <a:pt x="0" y="441416"/>
                    <a:pt x="0" y="396589"/>
                  </a:cubicBezTo>
                  <a:lnTo>
                    <a:pt x="0" y="81168"/>
                  </a:lnTo>
                  <a:cubicBezTo>
                    <a:pt x="0" y="36340"/>
                    <a:pt x="36340" y="0"/>
                    <a:pt x="81168" y="0"/>
                  </a:cubicBezTo>
                  <a:close/>
                </a:path>
              </a:pathLst>
            </a:custGeom>
            <a:solidFill>
              <a:srgbClr val="000000">
                <a:alpha val="0"/>
              </a:srgbClr>
            </a:solidFill>
            <a:ln w="38100" cap="rnd">
              <a:solidFill>
                <a:srgbClr val="0064A3"/>
              </a:solidFill>
              <a:round/>
            </a:ln>
          </p:spPr>
          <p:txBody>
            <a:bodyPr/>
            <a:lstStyle/>
            <a:p>
              <a:endParaRPr lang="it-IT"/>
            </a:p>
          </p:txBody>
        </p:sp>
        <p:sp>
          <p:nvSpPr>
            <p:cNvPr id="10" name="TextBox 10"/>
            <p:cNvSpPr txBox="1"/>
            <p:nvPr/>
          </p:nvSpPr>
          <p:spPr>
            <a:xfrm>
              <a:off x="0" y="-38100"/>
              <a:ext cx="812800" cy="850900"/>
            </a:xfrm>
            <a:prstGeom prst="rect">
              <a:avLst/>
            </a:prstGeom>
          </p:spPr>
          <p:txBody>
            <a:bodyPr lIns="50800" tIns="50800" rIns="50800" bIns="50800" rtlCol="0" anchor="ctr"/>
            <a:lstStyle/>
            <a:p>
              <a:pPr algn="ctr">
                <a:lnSpc>
                  <a:spcPts val="2659"/>
                </a:lnSpc>
              </a:pPr>
              <a:endParaRPr/>
            </a:p>
          </p:txBody>
        </p:sp>
      </p:grpSp>
      <p:sp>
        <p:nvSpPr>
          <p:cNvPr id="11" name="Freeform 11"/>
          <p:cNvSpPr/>
          <p:nvPr/>
        </p:nvSpPr>
        <p:spPr>
          <a:xfrm>
            <a:off x="14799849" y="452205"/>
            <a:ext cx="3342411" cy="895766"/>
          </a:xfrm>
          <a:custGeom>
            <a:avLst/>
            <a:gdLst/>
            <a:ahLst/>
            <a:cxnLst/>
            <a:rect l="l" t="t" r="r" b="b"/>
            <a:pathLst>
              <a:path w="3342411" h="895766">
                <a:moveTo>
                  <a:pt x="0" y="0"/>
                </a:moveTo>
                <a:lnTo>
                  <a:pt x="3342411" y="0"/>
                </a:lnTo>
                <a:lnTo>
                  <a:pt x="3342411" y="895766"/>
                </a:lnTo>
                <a:lnTo>
                  <a:pt x="0" y="895766"/>
                </a:lnTo>
                <a:lnTo>
                  <a:pt x="0" y="0"/>
                </a:lnTo>
                <a:close/>
              </a:path>
            </a:pathLst>
          </a:custGeom>
          <a:blipFill>
            <a:blip r:embed="rId4"/>
            <a:stretch>
              <a:fillRect/>
            </a:stretch>
          </a:blipFill>
        </p:spPr>
        <p:txBody>
          <a:bodyPr/>
          <a:lstStyle/>
          <a:p>
            <a:endParaRPr lang="it-IT"/>
          </a:p>
        </p:txBody>
      </p:sp>
      <p:sp>
        <p:nvSpPr>
          <p:cNvPr id="12" name="TextBox 12"/>
          <p:cNvSpPr txBox="1"/>
          <p:nvPr/>
        </p:nvSpPr>
        <p:spPr>
          <a:xfrm>
            <a:off x="795328" y="2381272"/>
            <a:ext cx="15429824" cy="4862802"/>
          </a:xfrm>
          <a:prstGeom prst="rect">
            <a:avLst/>
          </a:prstGeom>
        </p:spPr>
        <p:txBody>
          <a:bodyPr lIns="0" tIns="0" rIns="0" bIns="0" rtlCol="0" anchor="t">
            <a:spAutoFit/>
          </a:bodyPr>
          <a:lstStyle/>
          <a:p>
            <a:pPr algn="just">
              <a:lnSpc>
                <a:spcPts val="5535"/>
              </a:lnSpc>
            </a:pPr>
            <a:r>
              <a:rPr lang="en-US" sz="3395">
                <a:solidFill>
                  <a:srgbClr val="6C6E70"/>
                </a:solidFill>
                <a:latin typeface="Poppins Bold"/>
              </a:rPr>
              <a:t>Perché studiare gli Infortuni?</a:t>
            </a:r>
          </a:p>
          <a:p>
            <a:pPr algn="just">
              <a:lnSpc>
                <a:spcPts val="5535"/>
              </a:lnSpc>
            </a:pPr>
            <a:endParaRPr lang="en-US" sz="3395">
              <a:solidFill>
                <a:srgbClr val="6C6E70"/>
              </a:solidFill>
              <a:latin typeface="Poppins Bold"/>
            </a:endParaRPr>
          </a:p>
          <a:p>
            <a:pPr algn="just">
              <a:lnSpc>
                <a:spcPts val="5535"/>
              </a:lnSpc>
            </a:pPr>
            <a:r>
              <a:rPr lang="en-US" sz="3395">
                <a:solidFill>
                  <a:srgbClr val="6C6E70"/>
                </a:solidFill>
                <a:latin typeface="Poppins"/>
              </a:rPr>
              <a:t>•Definizione delle politiche di prevenzione;</a:t>
            </a:r>
          </a:p>
          <a:p>
            <a:pPr algn="just">
              <a:lnSpc>
                <a:spcPts val="5535"/>
              </a:lnSpc>
            </a:pPr>
            <a:r>
              <a:rPr lang="en-US" sz="3395">
                <a:solidFill>
                  <a:srgbClr val="6C6E70"/>
                </a:solidFill>
                <a:latin typeface="Poppins"/>
              </a:rPr>
              <a:t>•Studio delle cause per l'introduzione di accorgimenti tecnologici;</a:t>
            </a:r>
          </a:p>
          <a:p>
            <a:pPr algn="just">
              <a:lnSpc>
                <a:spcPts val="5535"/>
              </a:lnSpc>
            </a:pPr>
            <a:r>
              <a:rPr lang="en-US" sz="3395">
                <a:solidFill>
                  <a:srgbClr val="6C6E70"/>
                </a:solidFill>
                <a:latin typeface="Poppins"/>
              </a:rPr>
              <a:t>•Motivazioni assicurative – INAIL (Tassi di premio);</a:t>
            </a:r>
          </a:p>
          <a:p>
            <a:pPr algn="just">
              <a:lnSpc>
                <a:spcPts val="5535"/>
              </a:lnSpc>
            </a:pPr>
            <a:r>
              <a:rPr lang="en-US" sz="3395">
                <a:solidFill>
                  <a:srgbClr val="6C6E70"/>
                </a:solidFill>
                <a:latin typeface="Poppins"/>
              </a:rPr>
              <a:t>•Motivazioni assicurative – stipula polizze private (contractor ecc.);</a:t>
            </a:r>
          </a:p>
          <a:p>
            <a:pPr algn="just">
              <a:lnSpc>
                <a:spcPts val="5535"/>
              </a:lnSpc>
            </a:pPr>
            <a:r>
              <a:rPr lang="en-US" sz="3395">
                <a:solidFill>
                  <a:srgbClr val="6C6E70"/>
                </a:solidFill>
                <a:latin typeface="Poppins"/>
              </a:rPr>
              <a:t>• Pianificazione dei controlli da parte degli organi ispettivi.</a:t>
            </a:r>
          </a:p>
        </p:txBody>
      </p:sp>
      <p:sp>
        <p:nvSpPr>
          <p:cNvPr id="13" name="Freeform 13"/>
          <p:cNvSpPr/>
          <p:nvPr/>
        </p:nvSpPr>
        <p:spPr>
          <a:xfrm>
            <a:off x="16225152" y="6589661"/>
            <a:ext cx="2068297" cy="2613961"/>
          </a:xfrm>
          <a:custGeom>
            <a:avLst/>
            <a:gdLst/>
            <a:ahLst/>
            <a:cxnLst/>
            <a:rect l="l" t="t" r="r" b="b"/>
            <a:pathLst>
              <a:path w="2068297" h="2613961">
                <a:moveTo>
                  <a:pt x="0" y="0"/>
                </a:moveTo>
                <a:lnTo>
                  <a:pt x="2068296" y="0"/>
                </a:lnTo>
                <a:lnTo>
                  <a:pt x="2068296" y="2613961"/>
                </a:lnTo>
                <a:lnTo>
                  <a:pt x="0" y="2613961"/>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it-IT"/>
          </a:p>
        </p:txBody>
      </p:sp>
      <p:sp>
        <p:nvSpPr>
          <p:cNvPr id="14" name="TextBox 14"/>
          <p:cNvSpPr txBox="1"/>
          <p:nvPr/>
        </p:nvSpPr>
        <p:spPr>
          <a:xfrm>
            <a:off x="-368275" y="1414602"/>
            <a:ext cx="5277836" cy="464818"/>
          </a:xfrm>
          <a:prstGeom prst="rect">
            <a:avLst/>
          </a:prstGeom>
        </p:spPr>
        <p:txBody>
          <a:bodyPr lIns="0" tIns="0" rIns="0" bIns="0" rtlCol="0" anchor="t">
            <a:spAutoFit/>
          </a:bodyPr>
          <a:lstStyle/>
          <a:p>
            <a:pPr algn="ctr">
              <a:lnSpc>
                <a:spcPts val="3780"/>
              </a:lnSpc>
            </a:pPr>
            <a:r>
              <a:rPr lang="en-US" sz="2700">
                <a:solidFill>
                  <a:srgbClr val="6C6E70"/>
                </a:solidFill>
                <a:latin typeface="Open Sans Bold"/>
              </a:rPr>
              <a:t>Studio degli infortuni</a:t>
            </a:r>
          </a:p>
        </p:txBody>
      </p:sp>
      <p:sp>
        <p:nvSpPr>
          <p:cNvPr id="16" name="AutoShape 11">
            <a:extLst>
              <a:ext uri="{FF2B5EF4-FFF2-40B4-BE49-F238E27FC236}">
                <a16:creationId xmlns:a16="http://schemas.microsoft.com/office/drawing/2014/main" id="{955B4CFC-23CD-B55A-481E-C7D784C891E4}"/>
              </a:ext>
            </a:extLst>
          </p:cNvPr>
          <p:cNvSpPr/>
          <p:nvPr/>
        </p:nvSpPr>
        <p:spPr>
          <a:xfrm>
            <a:off x="9412" y="9546522"/>
            <a:ext cx="18278588" cy="54678"/>
          </a:xfrm>
          <a:prstGeom prst="rect">
            <a:avLst/>
          </a:prstGeom>
          <a:solidFill>
            <a:srgbClr val="FFFFFF"/>
          </a:soli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sp>
        <p:nvSpPr>
          <p:cNvPr id="17" name="AutoShape 4">
            <a:extLst>
              <a:ext uri="{FF2B5EF4-FFF2-40B4-BE49-F238E27FC236}">
                <a16:creationId xmlns:a16="http://schemas.microsoft.com/office/drawing/2014/main" id="{404B0BC8-CE98-A388-0321-7439E6161FE5}"/>
              </a:ext>
            </a:extLst>
          </p:cNvPr>
          <p:cNvSpPr/>
          <p:nvPr/>
        </p:nvSpPr>
        <p:spPr>
          <a:xfrm>
            <a:off x="0" y="9603505"/>
            <a:ext cx="18288000" cy="721595"/>
          </a:xfrm>
          <a:prstGeom prst="rect">
            <a:avLst/>
          </a:prstGeom>
          <a:gradFill rotWithShape="1">
            <a:gsLst>
              <a:gs pos="0">
                <a:srgbClr val="9F142A">
                  <a:alpha val="100000"/>
                </a:srgbClr>
              </a:gs>
              <a:gs pos="50000">
                <a:srgbClr val="0064A3">
                  <a:alpha val="100000"/>
                </a:srgbClr>
              </a:gs>
              <a:gs pos="100000">
                <a:srgbClr val="009F5A">
                  <a:alpha val="100000"/>
                </a:srgbClr>
              </a:gs>
            </a:gsLst>
            <a:lin ang="0"/>
          </a:gra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nvGrpSpPr>
          <p:cNvPr id="4" name="Gruppo 3">
            <a:extLst>
              <a:ext uri="{FF2B5EF4-FFF2-40B4-BE49-F238E27FC236}">
                <a16:creationId xmlns:a16="http://schemas.microsoft.com/office/drawing/2014/main" id="{83CE2FE7-1F29-6F0C-2134-1956FD5DFF5B}"/>
              </a:ext>
            </a:extLst>
          </p:cNvPr>
          <p:cNvGrpSpPr/>
          <p:nvPr/>
        </p:nvGrpSpPr>
        <p:grpSpPr>
          <a:xfrm>
            <a:off x="12289545" y="9651212"/>
            <a:ext cx="5846055" cy="559588"/>
            <a:chOff x="12313171" y="9570343"/>
            <a:chExt cx="5846055" cy="559588"/>
          </a:xfrm>
        </p:grpSpPr>
        <p:sp>
          <p:nvSpPr>
            <p:cNvPr id="7" name="TextBox 6">
              <a:extLst>
                <a:ext uri="{FF2B5EF4-FFF2-40B4-BE49-F238E27FC236}">
                  <a16:creationId xmlns:a16="http://schemas.microsoft.com/office/drawing/2014/main" id="{39551835-AF90-7BD4-E775-CB9778A3EBBB}"/>
                </a:ext>
              </a:extLst>
            </p:cNvPr>
            <p:cNvSpPr txBox="1"/>
            <p:nvPr/>
          </p:nvSpPr>
          <p:spPr>
            <a:xfrm>
              <a:off x="12313171" y="9570343"/>
              <a:ext cx="5846055" cy="559588"/>
            </a:xfrm>
            <a:prstGeom prst="rect">
              <a:avLst/>
            </a:prstGeom>
          </p:spPr>
          <p:txBody>
            <a:bodyPr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ts val="4565"/>
                </a:lnSpc>
              </a:pPr>
              <a:r>
                <a:rPr lang="en-US" sz="3261" dirty="0">
                  <a:solidFill>
                    <a:srgbClr val="FFFFFF"/>
                  </a:solidFill>
                  <a:latin typeface="Poppins"/>
                </a:rPr>
                <a:t>Copyright     </a:t>
              </a:r>
              <a:r>
                <a:rPr lang="en-US" sz="3261" dirty="0" err="1">
                  <a:solidFill>
                    <a:srgbClr val="FFFFFF"/>
                  </a:solidFill>
                  <a:latin typeface="Poppins"/>
                </a:rPr>
                <a:t>Meleam</a:t>
              </a:r>
              <a:r>
                <a:rPr lang="en-US" sz="3261" dirty="0">
                  <a:solidFill>
                    <a:srgbClr val="FFFFFF"/>
                  </a:solidFill>
                  <a:latin typeface="Poppins"/>
                </a:rPr>
                <a:t> spa</a:t>
              </a:r>
            </a:p>
          </p:txBody>
        </p:sp>
        <p:sp>
          <p:nvSpPr>
            <p:cNvPr id="15" name="Freeform 8">
              <a:extLst>
                <a:ext uri="{FF2B5EF4-FFF2-40B4-BE49-F238E27FC236}">
                  <a16:creationId xmlns:a16="http://schemas.microsoft.com/office/drawing/2014/main" id="{DD96CA57-E98C-6CBE-EBCC-81E52EC9ECC6}"/>
                </a:ext>
              </a:extLst>
            </p:cNvPr>
            <p:cNvSpPr/>
            <p:nvPr/>
          </p:nvSpPr>
          <p:spPr>
            <a:xfrm>
              <a:off x="15075634" y="9711212"/>
              <a:ext cx="321127" cy="351439"/>
            </a:xfrm>
            <a:custGeom>
              <a:avLst/>
              <a:gdLst/>
              <a:ahLst/>
              <a:cxnLst/>
              <a:rect l="l" t="t" r="r" b="b"/>
              <a:pathLst>
                <a:path w="428170" h="468585">
                  <a:moveTo>
                    <a:pt x="0" y="0"/>
                  </a:moveTo>
                  <a:lnTo>
                    <a:pt x="428169" y="0"/>
                  </a:lnTo>
                  <a:lnTo>
                    <a:pt x="428169" y="468585"/>
                  </a:lnTo>
                  <a:lnTo>
                    <a:pt x="0" y="468585"/>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Click="0" advTm="180000"/>
    </mc:Choice>
    <mc:Fallback xmlns="">
      <p:transition spd="slow" advClick="0" advTm="18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FAF5"/>
        </a:solidFill>
        <a:effectLst/>
      </p:bgPr>
    </p:bg>
    <p:spTree>
      <p:nvGrpSpPr>
        <p:cNvPr id="1" name=""/>
        <p:cNvGrpSpPr/>
        <p:nvPr/>
      </p:nvGrpSpPr>
      <p:grpSpPr>
        <a:xfrm>
          <a:off x="0" y="0"/>
          <a:ext cx="0" cy="0"/>
          <a:chOff x="0" y="0"/>
          <a:chExt cx="0" cy="0"/>
        </a:xfrm>
      </p:grpSpPr>
      <p:sp>
        <p:nvSpPr>
          <p:cNvPr id="5" name="AutoShape 5"/>
          <p:cNvSpPr/>
          <p:nvPr/>
        </p:nvSpPr>
        <p:spPr>
          <a:xfrm flipH="1" flipV="1">
            <a:off x="492771" y="2352525"/>
            <a:ext cx="19050" cy="6254212"/>
          </a:xfrm>
          <a:prstGeom prst="line">
            <a:avLst/>
          </a:prstGeom>
          <a:ln w="38100" cap="flat">
            <a:solidFill>
              <a:srgbClr val="0064A3"/>
            </a:solidFill>
            <a:prstDash val="solid"/>
            <a:headEnd type="none" w="sm" len="sm"/>
            <a:tailEnd type="none" w="sm" len="sm"/>
          </a:ln>
        </p:spPr>
        <p:txBody>
          <a:bodyPr/>
          <a:lstStyle/>
          <a:p>
            <a:endParaRPr lang="it-IT"/>
          </a:p>
        </p:txBody>
      </p:sp>
      <p:sp>
        <p:nvSpPr>
          <p:cNvPr id="6" name="TextBox 6"/>
          <p:cNvSpPr txBox="1"/>
          <p:nvPr/>
        </p:nvSpPr>
        <p:spPr>
          <a:xfrm>
            <a:off x="473721" y="248744"/>
            <a:ext cx="14856633" cy="1223009"/>
          </a:xfrm>
          <a:prstGeom prst="rect">
            <a:avLst/>
          </a:prstGeom>
        </p:spPr>
        <p:txBody>
          <a:bodyPr lIns="0" tIns="0" rIns="0" bIns="0" rtlCol="0" anchor="t">
            <a:spAutoFit/>
          </a:bodyPr>
          <a:lstStyle/>
          <a:p>
            <a:pPr>
              <a:lnSpc>
                <a:spcPts val="9360"/>
              </a:lnSpc>
            </a:pPr>
            <a:r>
              <a:rPr lang="en-US" sz="7200">
                <a:solidFill>
                  <a:srgbClr val="9F142A"/>
                </a:solidFill>
                <a:latin typeface="Poppins Bold"/>
              </a:rPr>
              <a:t>Analisi degli infortuni</a:t>
            </a:r>
          </a:p>
        </p:txBody>
      </p:sp>
      <p:grpSp>
        <p:nvGrpSpPr>
          <p:cNvPr id="8" name="Group 8"/>
          <p:cNvGrpSpPr/>
          <p:nvPr/>
        </p:nvGrpSpPr>
        <p:grpSpPr>
          <a:xfrm>
            <a:off x="14551446" y="288097"/>
            <a:ext cx="4864479" cy="1277651"/>
            <a:chOff x="0" y="0"/>
            <a:chExt cx="1818991" cy="477756"/>
          </a:xfrm>
        </p:grpSpPr>
        <p:sp>
          <p:nvSpPr>
            <p:cNvPr id="9" name="Freeform 9"/>
            <p:cNvSpPr/>
            <p:nvPr/>
          </p:nvSpPr>
          <p:spPr>
            <a:xfrm>
              <a:off x="0" y="0"/>
              <a:ext cx="1818991" cy="477756"/>
            </a:xfrm>
            <a:custGeom>
              <a:avLst/>
              <a:gdLst/>
              <a:ahLst/>
              <a:cxnLst/>
              <a:rect l="l" t="t" r="r" b="b"/>
              <a:pathLst>
                <a:path w="1818991" h="477756">
                  <a:moveTo>
                    <a:pt x="81168" y="0"/>
                  </a:moveTo>
                  <a:lnTo>
                    <a:pt x="1737824" y="0"/>
                  </a:lnTo>
                  <a:cubicBezTo>
                    <a:pt x="1782651" y="0"/>
                    <a:pt x="1818991" y="36340"/>
                    <a:pt x="1818991" y="81168"/>
                  </a:cubicBezTo>
                  <a:lnTo>
                    <a:pt x="1818991" y="396589"/>
                  </a:lnTo>
                  <a:cubicBezTo>
                    <a:pt x="1818991" y="441416"/>
                    <a:pt x="1782651" y="477756"/>
                    <a:pt x="1737824" y="477756"/>
                  </a:cubicBezTo>
                  <a:lnTo>
                    <a:pt x="81168" y="477756"/>
                  </a:lnTo>
                  <a:cubicBezTo>
                    <a:pt x="36340" y="477756"/>
                    <a:pt x="0" y="441416"/>
                    <a:pt x="0" y="396589"/>
                  </a:cubicBezTo>
                  <a:lnTo>
                    <a:pt x="0" y="81168"/>
                  </a:lnTo>
                  <a:cubicBezTo>
                    <a:pt x="0" y="36340"/>
                    <a:pt x="36340" y="0"/>
                    <a:pt x="81168" y="0"/>
                  </a:cubicBezTo>
                  <a:close/>
                </a:path>
              </a:pathLst>
            </a:custGeom>
            <a:solidFill>
              <a:srgbClr val="000000">
                <a:alpha val="0"/>
              </a:srgbClr>
            </a:solidFill>
            <a:ln w="38100" cap="rnd">
              <a:solidFill>
                <a:srgbClr val="0064A3"/>
              </a:solidFill>
              <a:round/>
            </a:ln>
          </p:spPr>
          <p:txBody>
            <a:bodyPr/>
            <a:lstStyle/>
            <a:p>
              <a:endParaRPr lang="it-IT"/>
            </a:p>
          </p:txBody>
        </p:sp>
        <p:sp>
          <p:nvSpPr>
            <p:cNvPr id="10" name="TextBox 10"/>
            <p:cNvSpPr txBox="1"/>
            <p:nvPr/>
          </p:nvSpPr>
          <p:spPr>
            <a:xfrm>
              <a:off x="0" y="-38100"/>
              <a:ext cx="812800" cy="850900"/>
            </a:xfrm>
            <a:prstGeom prst="rect">
              <a:avLst/>
            </a:prstGeom>
          </p:spPr>
          <p:txBody>
            <a:bodyPr lIns="50800" tIns="50800" rIns="50800" bIns="50800" rtlCol="0" anchor="ctr"/>
            <a:lstStyle/>
            <a:p>
              <a:pPr algn="ctr">
                <a:lnSpc>
                  <a:spcPts val="2659"/>
                </a:lnSpc>
              </a:pPr>
              <a:endParaRPr/>
            </a:p>
          </p:txBody>
        </p:sp>
      </p:grpSp>
      <p:sp>
        <p:nvSpPr>
          <p:cNvPr id="11" name="Freeform 11"/>
          <p:cNvSpPr/>
          <p:nvPr/>
        </p:nvSpPr>
        <p:spPr>
          <a:xfrm>
            <a:off x="14799849" y="452205"/>
            <a:ext cx="3342411" cy="895766"/>
          </a:xfrm>
          <a:custGeom>
            <a:avLst/>
            <a:gdLst/>
            <a:ahLst/>
            <a:cxnLst/>
            <a:rect l="l" t="t" r="r" b="b"/>
            <a:pathLst>
              <a:path w="3342411" h="895766">
                <a:moveTo>
                  <a:pt x="0" y="0"/>
                </a:moveTo>
                <a:lnTo>
                  <a:pt x="3342411" y="0"/>
                </a:lnTo>
                <a:lnTo>
                  <a:pt x="3342411" y="895766"/>
                </a:lnTo>
                <a:lnTo>
                  <a:pt x="0" y="895766"/>
                </a:lnTo>
                <a:lnTo>
                  <a:pt x="0" y="0"/>
                </a:lnTo>
                <a:close/>
              </a:path>
            </a:pathLst>
          </a:custGeom>
          <a:blipFill>
            <a:blip r:embed="rId4"/>
            <a:stretch>
              <a:fillRect/>
            </a:stretch>
          </a:blipFill>
        </p:spPr>
        <p:txBody>
          <a:bodyPr/>
          <a:lstStyle/>
          <a:p>
            <a:endParaRPr lang="it-IT"/>
          </a:p>
        </p:txBody>
      </p:sp>
      <p:sp>
        <p:nvSpPr>
          <p:cNvPr id="12" name="TextBox 12"/>
          <p:cNvSpPr txBox="1"/>
          <p:nvPr/>
        </p:nvSpPr>
        <p:spPr>
          <a:xfrm>
            <a:off x="795328" y="1914755"/>
            <a:ext cx="15429824" cy="6948777"/>
          </a:xfrm>
          <a:prstGeom prst="rect">
            <a:avLst/>
          </a:prstGeom>
        </p:spPr>
        <p:txBody>
          <a:bodyPr lIns="0" tIns="0" rIns="0" bIns="0" rtlCol="0" anchor="t">
            <a:spAutoFit/>
          </a:bodyPr>
          <a:lstStyle/>
          <a:p>
            <a:pPr algn="just">
              <a:lnSpc>
                <a:spcPts val="5535"/>
              </a:lnSpc>
            </a:pPr>
            <a:r>
              <a:rPr lang="en-US" sz="3395" dirty="0">
                <a:solidFill>
                  <a:srgbClr val="6C6E70"/>
                </a:solidFill>
                <a:latin typeface="Poppins Bold"/>
              </a:rPr>
              <a:t>PARAMETRI PER CONTEGGIARE GLI INFORTUNI</a:t>
            </a:r>
          </a:p>
          <a:p>
            <a:pPr algn="just">
              <a:lnSpc>
                <a:spcPts val="5535"/>
              </a:lnSpc>
            </a:pPr>
            <a:r>
              <a:rPr lang="en-US" sz="3395" dirty="0">
                <a:solidFill>
                  <a:srgbClr val="6C6E70"/>
                </a:solidFill>
                <a:latin typeface="Poppins"/>
              </a:rPr>
              <a:t>UNI 7249-Statistiche </a:t>
            </a:r>
            <a:r>
              <a:rPr lang="en-US" sz="3395" dirty="0" err="1">
                <a:solidFill>
                  <a:srgbClr val="6C6E70"/>
                </a:solidFill>
                <a:latin typeface="Poppins"/>
              </a:rPr>
              <a:t>degli</a:t>
            </a:r>
            <a:r>
              <a:rPr lang="en-US" sz="3395" dirty="0">
                <a:solidFill>
                  <a:srgbClr val="6C6E70"/>
                </a:solidFill>
                <a:latin typeface="Poppins"/>
              </a:rPr>
              <a:t> </a:t>
            </a:r>
            <a:r>
              <a:rPr lang="en-US" sz="3395" dirty="0" err="1">
                <a:solidFill>
                  <a:srgbClr val="6C6E70"/>
                </a:solidFill>
                <a:latin typeface="Poppins"/>
              </a:rPr>
              <a:t>infortuni</a:t>
            </a:r>
            <a:r>
              <a:rPr lang="en-US" sz="3395" dirty="0">
                <a:solidFill>
                  <a:srgbClr val="6C6E70"/>
                </a:solidFill>
                <a:latin typeface="Poppins"/>
              </a:rPr>
              <a:t> </a:t>
            </a:r>
            <a:r>
              <a:rPr lang="en-US" sz="3395" dirty="0" err="1">
                <a:solidFill>
                  <a:srgbClr val="6C6E70"/>
                </a:solidFill>
                <a:latin typeface="Poppins"/>
              </a:rPr>
              <a:t>sul</a:t>
            </a:r>
            <a:r>
              <a:rPr lang="en-US" sz="3395" dirty="0">
                <a:solidFill>
                  <a:srgbClr val="6C6E70"/>
                </a:solidFill>
                <a:latin typeface="Poppins"/>
              </a:rPr>
              <a:t> </a:t>
            </a:r>
            <a:r>
              <a:rPr lang="en-US" sz="3395" dirty="0" err="1">
                <a:solidFill>
                  <a:srgbClr val="6C6E70"/>
                </a:solidFill>
                <a:latin typeface="Poppins"/>
              </a:rPr>
              <a:t>lavoro</a:t>
            </a:r>
            <a:endParaRPr lang="en-US" sz="3395" dirty="0">
              <a:solidFill>
                <a:srgbClr val="6C6E70"/>
              </a:solidFill>
              <a:latin typeface="Poppins"/>
            </a:endParaRPr>
          </a:p>
          <a:p>
            <a:pPr algn="just">
              <a:lnSpc>
                <a:spcPts val="5535"/>
              </a:lnSpc>
            </a:pPr>
            <a:r>
              <a:rPr lang="en-US" sz="3395" dirty="0" err="1">
                <a:solidFill>
                  <a:srgbClr val="6C6E70"/>
                </a:solidFill>
                <a:latin typeface="Poppins"/>
              </a:rPr>
              <a:t>Indice</a:t>
            </a:r>
            <a:r>
              <a:rPr lang="en-US" sz="3395" dirty="0">
                <a:solidFill>
                  <a:srgbClr val="6C6E70"/>
                </a:solidFill>
                <a:latin typeface="Poppins"/>
              </a:rPr>
              <a:t> di </a:t>
            </a:r>
            <a:r>
              <a:rPr lang="en-US" sz="3395" dirty="0" err="1">
                <a:solidFill>
                  <a:srgbClr val="6C6E70"/>
                </a:solidFill>
                <a:latin typeface="Poppins Bold"/>
              </a:rPr>
              <a:t>Incidenza</a:t>
            </a:r>
            <a:r>
              <a:rPr lang="en-US" sz="3395" dirty="0">
                <a:solidFill>
                  <a:srgbClr val="6C6E70"/>
                </a:solidFill>
                <a:latin typeface="Poppins"/>
              </a:rPr>
              <a:t> (</a:t>
            </a:r>
            <a:r>
              <a:rPr lang="en-US" sz="3395" dirty="0" err="1">
                <a:solidFill>
                  <a:srgbClr val="6C6E70"/>
                </a:solidFill>
                <a:latin typeface="Poppins"/>
              </a:rPr>
              <a:t>quanti</a:t>
            </a:r>
            <a:r>
              <a:rPr lang="en-US" sz="3395" dirty="0">
                <a:solidFill>
                  <a:srgbClr val="6C6E70"/>
                </a:solidFill>
                <a:latin typeface="Poppins"/>
              </a:rPr>
              <a:t> </a:t>
            </a:r>
            <a:r>
              <a:rPr lang="en-US" sz="3395" dirty="0" err="1">
                <a:solidFill>
                  <a:srgbClr val="6C6E70"/>
                </a:solidFill>
                <a:latin typeface="Poppins"/>
              </a:rPr>
              <a:t>ogni</a:t>
            </a:r>
            <a:r>
              <a:rPr lang="en-US" sz="3395" dirty="0">
                <a:solidFill>
                  <a:srgbClr val="6C6E70"/>
                </a:solidFill>
                <a:latin typeface="Poppins"/>
              </a:rPr>
              <a:t> 100 </a:t>
            </a:r>
            <a:r>
              <a:rPr lang="en-US" sz="3395" dirty="0" err="1">
                <a:solidFill>
                  <a:srgbClr val="6C6E70"/>
                </a:solidFill>
                <a:latin typeface="Poppins"/>
              </a:rPr>
              <a:t>lavoratori</a:t>
            </a:r>
            <a:r>
              <a:rPr lang="en-US" sz="3395" dirty="0">
                <a:solidFill>
                  <a:srgbClr val="6C6E70"/>
                </a:solidFill>
                <a:latin typeface="Poppins"/>
              </a:rPr>
              <a:t>?)</a:t>
            </a:r>
          </a:p>
          <a:p>
            <a:pPr marL="1466331" lvl="2" indent="-488777" algn="just">
              <a:lnSpc>
                <a:spcPts val="5535"/>
              </a:lnSpc>
              <a:buFont typeface="Arial"/>
              <a:buChar char="⚬"/>
            </a:pPr>
            <a:r>
              <a:rPr lang="en-US" sz="3395" dirty="0">
                <a:solidFill>
                  <a:srgbClr val="6C6E70"/>
                </a:solidFill>
                <a:latin typeface="Poppins Bold"/>
              </a:rPr>
              <a:t>I.I.</a:t>
            </a:r>
            <a:r>
              <a:rPr lang="en-US" sz="3395" dirty="0">
                <a:solidFill>
                  <a:srgbClr val="6C6E70"/>
                </a:solidFill>
                <a:latin typeface="Poppins"/>
              </a:rPr>
              <a:t> = (</a:t>
            </a:r>
            <a:r>
              <a:rPr lang="en-US" sz="3395" dirty="0" err="1">
                <a:solidFill>
                  <a:srgbClr val="6C6E70"/>
                </a:solidFill>
                <a:latin typeface="Poppins"/>
              </a:rPr>
              <a:t>n.infortuni</a:t>
            </a:r>
            <a:r>
              <a:rPr lang="en-US" sz="3395" dirty="0">
                <a:solidFill>
                  <a:srgbClr val="6C6E70"/>
                </a:solidFill>
                <a:latin typeface="Poppins"/>
              </a:rPr>
              <a:t>/</a:t>
            </a:r>
            <a:r>
              <a:rPr lang="en-US" sz="3395" dirty="0" err="1">
                <a:solidFill>
                  <a:srgbClr val="6C6E70"/>
                </a:solidFill>
                <a:latin typeface="Poppins"/>
              </a:rPr>
              <a:t>n.lavoratori</a:t>
            </a:r>
            <a:r>
              <a:rPr lang="en-US" sz="3395" dirty="0">
                <a:solidFill>
                  <a:srgbClr val="6C6E70"/>
                </a:solidFill>
                <a:latin typeface="Poppins"/>
              </a:rPr>
              <a:t>) x 100</a:t>
            </a:r>
          </a:p>
          <a:p>
            <a:pPr algn="just">
              <a:lnSpc>
                <a:spcPts val="5535"/>
              </a:lnSpc>
            </a:pPr>
            <a:r>
              <a:rPr lang="en-US" sz="3395" dirty="0" err="1">
                <a:solidFill>
                  <a:srgbClr val="6C6E70"/>
                </a:solidFill>
                <a:latin typeface="Poppins"/>
              </a:rPr>
              <a:t>Indice</a:t>
            </a:r>
            <a:r>
              <a:rPr lang="en-US" sz="3395" dirty="0">
                <a:solidFill>
                  <a:srgbClr val="6C6E70"/>
                </a:solidFill>
                <a:latin typeface="Poppins"/>
              </a:rPr>
              <a:t> di </a:t>
            </a:r>
            <a:r>
              <a:rPr lang="en-US" sz="3395" dirty="0" err="1">
                <a:solidFill>
                  <a:srgbClr val="6C6E70"/>
                </a:solidFill>
                <a:latin typeface="Poppins Bold"/>
              </a:rPr>
              <a:t>Frequenza</a:t>
            </a:r>
            <a:r>
              <a:rPr lang="en-US" sz="3395" dirty="0">
                <a:solidFill>
                  <a:srgbClr val="6C6E70"/>
                </a:solidFill>
                <a:latin typeface="Poppins"/>
              </a:rPr>
              <a:t> (</a:t>
            </a:r>
            <a:r>
              <a:rPr lang="en-US" sz="3395" dirty="0" err="1">
                <a:solidFill>
                  <a:srgbClr val="6C6E70"/>
                </a:solidFill>
                <a:latin typeface="Poppins"/>
              </a:rPr>
              <a:t>quanti</a:t>
            </a:r>
            <a:r>
              <a:rPr lang="en-US" sz="3395" dirty="0">
                <a:solidFill>
                  <a:srgbClr val="6C6E70"/>
                </a:solidFill>
                <a:latin typeface="Poppins"/>
              </a:rPr>
              <a:t> </a:t>
            </a:r>
            <a:r>
              <a:rPr lang="en-US" sz="3395" dirty="0" err="1">
                <a:solidFill>
                  <a:srgbClr val="6C6E70"/>
                </a:solidFill>
                <a:latin typeface="Poppins"/>
              </a:rPr>
              <a:t>ogni</a:t>
            </a:r>
            <a:r>
              <a:rPr lang="en-US" sz="3395" dirty="0">
                <a:solidFill>
                  <a:srgbClr val="6C6E70"/>
                </a:solidFill>
                <a:latin typeface="Poppins"/>
              </a:rPr>
              <a:t> </a:t>
            </a:r>
            <a:r>
              <a:rPr lang="en-US" sz="3395" dirty="0" err="1">
                <a:solidFill>
                  <a:srgbClr val="6C6E70"/>
                </a:solidFill>
                <a:latin typeface="Poppins"/>
              </a:rPr>
              <a:t>milione</a:t>
            </a:r>
            <a:r>
              <a:rPr lang="en-US" sz="3395" dirty="0">
                <a:solidFill>
                  <a:srgbClr val="6C6E70"/>
                </a:solidFill>
                <a:latin typeface="Poppins"/>
              </a:rPr>
              <a:t> di h di </a:t>
            </a:r>
            <a:r>
              <a:rPr lang="en-US" sz="3395" dirty="0" err="1">
                <a:solidFill>
                  <a:srgbClr val="6C6E70"/>
                </a:solidFill>
                <a:latin typeface="Poppins"/>
              </a:rPr>
              <a:t>lavoro</a:t>
            </a:r>
            <a:r>
              <a:rPr lang="en-US" sz="3395" dirty="0">
                <a:solidFill>
                  <a:srgbClr val="6C6E70"/>
                </a:solidFill>
                <a:latin typeface="Poppins"/>
              </a:rPr>
              <a:t>?)</a:t>
            </a:r>
          </a:p>
          <a:p>
            <a:pPr marL="1466331" lvl="2" indent="-488777" algn="just">
              <a:lnSpc>
                <a:spcPts val="5535"/>
              </a:lnSpc>
              <a:buFont typeface="Arial"/>
              <a:buChar char="⚬"/>
            </a:pPr>
            <a:r>
              <a:rPr lang="en-US" sz="3395" dirty="0">
                <a:solidFill>
                  <a:srgbClr val="6C6E70"/>
                </a:solidFill>
                <a:latin typeface="Poppins Bold"/>
              </a:rPr>
              <a:t>I.F.</a:t>
            </a:r>
            <a:r>
              <a:rPr lang="en-US" sz="3395" dirty="0">
                <a:solidFill>
                  <a:srgbClr val="6C6E70"/>
                </a:solidFill>
                <a:latin typeface="Poppins"/>
              </a:rPr>
              <a:t>= (.</a:t>
            </a:r>
            <a:r>
              <a:rPr lang="en-US" sz="3395" dirty="0" err="1">
                <a:solidFill>
                  <a:srgbClr val="6C6E70"/>
                </a:solidFill>
                <a:latin typeface="Poppins"/>
              </a:rPr>
              <a:t>infortuni</a:t>
            </a:r>
            <a:r>
              <a:rPr lang="en-US" sz="3395" dirty="0">
                <a:solidFill>
                  <a:srgbClr val="6C6E70"/>
                </a:solidFill>
                <a:latin typeface="Poppins"/>
              </a:rPr>
              <a:t>/</a:t>
            </a:r>
            <a:r>
              <a:rPr lang="en-US" sz="3395" dirty="0" err="1">
                <a:solidFill>
                  <a:srgbClr val="6C6E70"/>
                </a:solidFill>
                <a:latin typeface="Poppins"/>
              </a:rPr>
              <a:t>n.ore</a:t>
            </a:r>
            <a:r>
              <a:rPr lang="en-US" sz="3395" dirty="0">
                <a:solidFill>
                  <a:srgbClr val="6C6E70"/>
                </a:solidFill>
                <a:latin typeface="Poppins"/>
              </a:rPr>
              <a:t> </a:t>
            </a:r>
            <a:r>
              <a:rPr lang="en-US" sz="3395" dirty="0" err="1">
                <a:solidFill>
                  <a:srgbClr val="6C6E70"/>
                </a:solidFill>
                <a:latin typeface="Poppins"/>
              </a:rPr>
              <a:t>lavorate</a:t>
            </a:r>
            <a:r>
              <a:rPr lang="en-US" sz="3395" dirty="0">
                <a:solidFill>
                  <a:srgbClr val="6C6E70"/>
                </a:solidFill>
                <a:latin typeface="Poppins"/>
              </a:rPr>
              <a:t>) x 1.000.000</a:t>
            </a:r>
          </a:p>
          <a:p>
            <a:pPr algn="just">
              <a:lnSpc>
                <a:spcPts val="5535"/>
              </a:lnSpc>
            </a:pPr>
            <a:r>
              <a:rPr lang="en-US" sz="3395" dirty="0" err="1">
                <a:solidFill>
                  <a:srgbClr val="6C6E70"/>
                </a:solidFill>
                <a:latin typeface="Poppins"/>
              </a:rPr>
              <a:t>Indice</a:t>
            </a:r>
            <a:r>
              <a:rPr lang="en-US" sz="3395" dirty="0">
                <a:solidFill>
                  <a:srgbClr val="6C6E70"/>
                </a:solidFill>
                <a:latin typeface="Poppins"/>
              </a:rPr>
              <a:t> di </a:t>
            </a:r>
            <a:r>
              <a:rPr lang="en-US" sz="3395" dirty="0" err="1">
                <a:solidFill>
                  <a:srgbClr val="6C6E70"/>
                </a:solidFill>
                <a:latin typeface="Poppins Bold"/>
              </a:rPr>
              <a:t>Gravità</a:t>
            </a:r>
            <a:r>
              <a:rPr lang="en-US" sz="3395" dirty="0">
                <a:solidFill>
                  <a:srgbClr val="6C6E70"/>
                </a:solidFill>
                <a:latin typeface="Poppins"/>
              </a:rPr>
              <a:t> (</a:t>
            </a:r>
            <a:r>
              <a:rPr lang="en-US" sz="3395" dirty="0" err="1">
                <a:solidFill>
                  <a:srgbClr val="6C6E70"/>
                </a:solidFill>
                <a:latin typeface="Poppins"/>
              </a:rPr>
              <a:t>quanto</a:t>
            </a:r>
            <a:r>
              <a:rPr lang="en-US" sz="3395" dirty="0">
                <a:solidFill>
                  <a:srgbClr val="6C6E70"/>
                </a:solidFill>
                <a:latin typeface="Poppins"/>
              </a:rPr>
              <a:t> </a:t>
            </a:r>
            <a:r>
              <a:rPr lang="en-US" sz="3395" dirty="0" err="1">
                <a:solidFill>
                  <a:srgbClr val="6C6E70"/>
                </a:solidFill>
                <a:latin typeface="Poppins"/>
              </a:rPr>
              <a:t>sono</a:t>
            </a:r>
            <a:r>
              <a:rPr lang="en-US" sz="3395" dirty="0">
                <a:solidFill>
                  <a:srgbClr val="6C6E70"/>
                </a:solidFill>
                <a:latin typeface="Poppins"/>
              </a:rPr>
              <a:t> </a:t>
            </a:r>
            <a:r>
              <a:rPr lang="en-US" sz="3395" dirty="0" err="1">
                <a:solidFill>
                  <a:srgbClr val="6C6E70"/>
                </a:solidFill>
                <a:latin typeface="Poppins"/>
              </a:rPr>
              <a:t>Gravi</a:t>
            </a:r>
            <a:r>
              <a:rPr lang="en-US" sz="3395" dirty="0">
                <a:solidFill>
                  <a:srgbClr val="6C6E70"/>
                </a:solidFill>
                <a:latin typeface="Poppins"/>
              </a:rPr>
              <a:t>?)</a:t>
            </a:r>
          </a:p>
          <a:p>
            <a:pPr marL="1466331" lvl="2" indent="-488777" algn="just">
              <a:lnSpc>
                <a:spcPts val="5535"/>
              </a:lnSpc>
              <a:buFont typeface="Arial"/>
              <a:buChar char="⚬"/>
            </a:pPr>
            <a:r>
              <a:rPr lang="en-US" sz="3395" dirty="0">
                <a:solidFill>
                  <a:srgbClr val="6C6E70"/>
                </a:solidFill>
                <a:latin typeface="Poppins Bold"/>
              </a:rPr>
              <a:t>I.G.</a:t>
            </a:r>
            <a:r>
              <a:rPr lang="en-US" sz="3395" dirty="0">
                <a:solidFill>
                  <a:srgbClr val="6C6E70"/>
                </a:solidFill>
                <a:latin typeface="Poppins"/>
              </a:rPr>
              <a:t> = (</a:t>
            </a:r>
            <a:r>
              <a:rPr lang="en-US" sz="3395" dirty="0" err="1">
                <a:solidFill>
                  <a:srgbClr val="6C6E70"/>
                </a:solidFill>
                <a:latin typeface="Poppins"/>
              </a:rPr>
              <a:t>N.gioirnate</a:t>
            </a:r>
            <a:r>
              <a:rPr lang="en-US" sz="3395" dirty="0">
                <a:solidFill>
                  <a:srgbClr val="6C6E70"/>
                </a:solidFill>
                <a:latin typeface="Poppins"/>
              </a:rPr>
              <a:t> perse/ore </a:t>
            </a:r>
            <a:r>
              <a:rPr lang="en-US" sz="3395" dirty="0" err="1">
                <a:solidFill>
                  <a:srgbClr val="6C6E70"/>
                </a:solidFill>
                <a:latin typeface="Poppins"/>
              </a:rPr>
              <a:t>lavorate</a:t>
            </a:r>
            <a:r>
              <a:rPr lang="en-US" sz="3395" dirty="0">
                <a:solidFill>
                  <a:srgbClr val="6C6E70"/>
                </a:solidFill>
                <a:latin typeface="Poppins"/>
              </a:rPr>
              <a:t>) x 1000</a:t>
            </a:r>
          </a:p>
          <a:p>
            <a:pPr algn="just">
              <a:lnSpc>
                <a:spcPts val="5535"/>
              </a:lnSpc>
            </a:pPr>
            <a:r>
              <a:rPr lang="en-US" sz="3395" dirty="0" err="1">
                <a:solidFill>
                  <a:srgbClr val="6C6E70"/>
                </a:solidFill>
                <a:latin typeface="Poppins"/>
              </a:rPr>
              <a:t>Indice</a:t>
            </a:r>
            <a:r>
              <a:rPr lang="en-US" sz="3395" dirty="0">
                <a:solidFill>
                  <a:srgbClr val="6C6E70"/>
                </a:solidFill>
                <a:latin typeface="Poppins"/>
              </a:rPr>
              <a:t> di </a:t>
            </a:r>
            <a:r>
              <a:rPr lang="en-US" sz="3395" dirty="0" err="1">
                <a:solidFill>
                  <a:srgbClr val="6C6E70"/>
                </a:solidFill>
                <a:latin typeface="Poppins Bold"/>
              </a:rPr>
              <a:t>Durata</a:t>
            </a:r>
            <a:r>
              <a:rPr lang="en-US" sz="3395" dirty="0">
                <a:solidFill>
                  <a:srgbClr val="6C6E70"/>
                </a:solidFill>
                <a:latin typeface="Poppins"/>
              </a:rPr>
              <a:t> (</a:t>
            </a:r>
            <a:r>
              <a:rPr lang="en-US" sz="3395" dirty="0" err="1">
                <a:solidFill>
                  <a:srgbClr val="6C6E70"/>
                </a:solidFill>
                <a:latin typeface="Poppins"/>
              </a:rPr>
              <a:t>quanti</a:t>
            </a:r>
            <a:r>
              <a:rPr lang="en-US" sz="3395" dirty="0">
                <a:solidFill>
                  <a:srgbClr val="6C6E70"/>
                </a:solidFill>
                <a:latin typeface="Poppins"/>
              </a:rPr>
              <a:t> gg di </a:t>
            </a:r>
            <a:r>
              <a:rPr lang="en-US" sz="3395" dirty="0" err="1">
                <a:solidFill>
                  <a:srgbClr val="6C6E70"/>
                </a:solidFill>
                <a:latin typeface="Poppins"/>
              </a:rPr>
              <a:t>assenza</a:t>
            </a:r>
            <a:r>
              <a:rPr lang="en-US" sz="3395" dirty="0">
                <a:solidFill>
                  <a:srgbClr val="6C6E70"/>
                </a:solidFill>
                <a:latin typeface="Poppins"/>
              </a:rPr>
              <a:t> per </a:t>
            </a:r>
            <a:r>
              <a:rPr lang="en-US" sz="3395" dirty="0" err="1">
                <a:solidFill>
                  <a:srgbClr val="6C6E70"/>
                </a:solidFill>
                <a:latin typeface="Poppins"/>
              </a:rPr>
              <a:t>infortunio</a:t>
            </a:r>
            <a:r>
              <a:rPr lang="en-US" sz="3395" dirty="0">
                <a:solidFill>
                  <a:srgbClr val="6C6E70"/>
                </a:solidFill>
                <a:latin typeface="Poppins"/>
              </a:rPr>
              <a:t>?)</a:t>
            </a:r>
          </a:p>
          <a:p>
            <a:pPr marL="1466331" lvl="2" indent="-488777" algn="just">
              <a:lnSpc>
                <a:spcPts val="5535"/>
              </a:lnSpc>
              <a:buFont typeface="Arial"/>
              <a:buChar char="⚬"/>
            </a:pPr>
            <a:r>
              <a:rPr lang="en-US" sz="3395" dirty="0">
                <a:solidFill>
                  <a:srgbClr val="6C6E70"/>
                </a:solidFill>
                <a:latin typeface="Poppins Bold"/>
              </a:rPr>
              <a:t>I.D.</a:t>
            </a:r>
            <a:r>
              <a:rPr lang="en-US" sz="3395" dirty="0">
                <a:solidFill>
                  <a:srgbClr val="6C6E70"/>
                </a:solidFill>
                <a:latin typeface="Poppins"/>
              </a:rPr>
              <a:t>= (</a:t>
            </a:r>
            <a:r>
              <a:rPr lang="en-US" sz="3395" dirty="0" err="1">
                <a:solidFill>
                  <a:srgbClr val="6C6E70"/>
                </a:solidFill>
                <a:latin typeface="Poppins"/>
              </a:rPr>
              <a:t>Giornate</a:t>
            </a:r>
            <a:r>
              <a:rPr lang="en-US" sz="3395" dirty="0">
                <a:solidFill>
                  <a:srgbClr val="6C6E70"/>
                </a:solidFill>
                <a:latin typeface="Poppins"/>
              </a:rPr>
              <a:t> perse(</a:t>
            </a:r>
            <a:r>
              <a:rPr lang="en-US" sz="3395" dirty="0" err="1">
                <a:solidFill>
                  <a:srgbClr val="6C6E70"/>
                </a:solidFill>
                <a:latin typeface="Poppins"/>
              </a:rPr>
              <a:t>n.infortuni</a:t>
            </a:r>
            <a:r>
              <a:rPr lang="en-US" sz="3395" dirty="0">
                <a:solidFill>
                  <a:srgbClr val="6C6E70"/>
                </a:solidFill>
                <a:latin typeface="Poppins"/>
              </a:rPr>
              <a:t>) </a:t>
            </a:r>
          </a:p>
        </p:txBody>
      </p:sp>
      <p:sp>
        <p:nvSpPr>
          <p:cNvPr id="13" name="Freeform 13"/>
          <p:cNvSpPr/>
          <p:nvPr/>
        </p:nvSpPr>
        <p:spPr>
          <a:xfrm>
            <a:off x="16225152" y="6589661"/>
            <a:ext cx="2068297" cy="2613961"/>
          </a:xfrm>
          <a:custGeom>
            <a:avLst/>
            <a:gdLst/>
            <a:ahLst/>
            <a:cxnLst/>
            <a:rect l="l" t="t" r="r" b="b"/>
            <a:pathLst>
              <a:path w="2068297" h="2613961">
                <a:moveTo>
                  <a:pt x="0" y="0"/>
                </a:moveTo>
                <a:lnTo>
                  <a:pt x="2068296" y="0"/>
                </a:lnTo>
                <a:lnTo>
                  <a:pt x="2068296" y="2613961"/>
                </a:lnTo>
                <a:lnTo>
                  <a:pt x="0" y="2613961"/>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it-IT"/>
          </a:p>
        </p:txBody>
      </p:sp>
      <p:sp>
        <p:nvSpPr>
          <p:cNvPr id="14" name="TextBox 14"/>
          <p:cNvSpPr txBox="1"/>
          <p:nvPr/>
        </p:nvSpPr>
        <p:spPr>
          <a:xfrm>
            <a:off x="473721" y="1290821"/>
            <a:ext cx="3602979" cy="464818"/>
          </a:xfrm>
          <a:prstGeom prst="rect">
            <a:avLst/>
          </a:prstGeom>
        </p:spPr>
        <p:txBody>
          <a:bodyPr wrap="square" lIns="0" tIns="0" rIns="0" bIns="0" rtlCol="0" anchor="t">
            <a:spAutoFit/>
          </a:bodyPr>
          <a:lstStyle/>
          <a:p>
            <a:pPr algn="ctr">
              <a:lnSpc>
                <a:spcPts val="3780"/>
              </a:lnSpc>
            </a:pPr>
            <a:r>
              <a:rPr lang="en-US" sz="2700" dirty="0" err="1">
                <a:solidFill>
                  <a:srgbClr val="6C6E70"/>
                </a:solidFill>
                <a:latin typeface="Open Sans Bold"/>
              </a:rPr>
              <a:t>Infortuni</a:t>
            </a:r>
            <a:r>
              <a:rPr lang="en-US" sz="2700" dirty="0">
                <a:solidFill>
                  <a:srgbClr val="6C6E70"/>
                </a:solidFill>
                <a:latin typeface="Open Sans Bold"/>
              </a:rPr>
              <a:t> e </a:t>
            </a:r>
            <a:r>
              <a:rPr lang="en-US" sz="2700" dirty="0" err="1">
                <a:solidFill>
                  <a:srgbClr val="6C6E70"/>
                </a:solidFill>
                <a:latin typeface="Open Sans Bold"/>
              </a:rPr>
              <a:t>Analisi</a:t>
            </a:r>
            <a:endParaRPr lang="en-US" sz="2700" dirty="0">
              <a:solidFill>
                <a:srgbClr val="6C6E70"/>
              </a:solidFill>
              <a:latin typeface="Open Sans Bold"/>
            </a:endParaRPr>
          </a:p>
        </p:txBody>
      </p:sp>
      <p:sp>
        <p:nvSpPr>
          <p:cNvPr id="16" name="AutoShape 11">
            <a:extLst>
              <a:ext uri="{FF2B5EF4-FFF2-40B4-BE49-F238E27FC236}">
                <a16:creationId xmlns:a16="http://schemas.microsoft.com/office/drawing/2014/main" id="{B19432A1-2249-3AE8-8F69-07475DE17388}"/>
              </a:ext>
            </a:extLst>
          </p:cNvPr>
          <p:cNvSpPr/>
          <p:nvPr/>
        </p:nvSpPr>
        <p:spPr>
          <a:xfrm>
            <a:off x="9412" y="9546522"/>
            <a:ext cx="18278588" cy="54678"/>
          </a:xfrm>
          <a:prstGeom prst="rect">
            <a:avLst/>
          </a:prstGeom>
          <a:solidFill>
            <a:srgbClr val="FFFFFF"/>
          </a:soli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sp>
        <p:nvSpPr>
          <p:cNvPr id="17" name="AutoShape 4">
            <a:extLst>
              <a:ext uri="{FF2B5EF4-FFF2-40B4-BE49-F238E27FC236}">
                <a16:creationId xmlns:a16="http://schemas.microsoft.com/office/drawing/2014/main" id="{517EA02E-4782-C043-D8DE-7AD5886EDF02}"/>
              </a:ext>
            </a:extLst>
          </p:cNvPr>
          <p:cNvSpPr/>
          <p:nvPr/>
        </p:nvSpPr>
        <p:spPr>
          <a:xfrm>
            <a:off x="0" y="9603505"/>
            <a:ext cx="18288000" cy="721595"/>
          </a:xfrm>
          <a:prstGeom prst="rect">
            <a:avLst/>
          </a:prstGeom>
          <a:gradFill rotWithShape="1">
            <a:gsLst>
              <a:gs pos="0">
                <a:srgbClr val="9F142A">
                  <a:alpha val="100000"/>
                </a:srgbClr>
              </a:gs>
              <a:gs pos="50000">
                <a:srgbClr val="0064A3">
                  <a:alpha val="100000"/>
                </a:srgbClr>
              </a:gs>
              <a:gs pos="100000">
                <a:srgbClr val="009F5A">
                  <a:alpha val="100000"/>
                </a:srgbClr>
              </a:gs>
            </a:gsLst>
            <a:lin ang="0"/>
          </a:grad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nvGrpSpPr>
          <p:cNvPr id="4" name="Gruppo 3">
            <a:extLst>
              <a:ext uri="{FF2B5EF4-FFF2-40B4-BE49-F238E27FC236}">
                <a16:creationId xmlns:a16="http://schemas.microsoft.com/office/drawing/2014/main" id="{F73EDDD7-B2BB-F5F2-A3EF-4FEEBBC7DCA1}"/>
              </a:ext>
            </a:extLst>
          </p:cNvPr>
          <p:cNvGrpSpPr/>
          <p:nvPr/>
        </p:nvGrpSpPr>
        <p:grpSpPr>
          <a:xfrm>
            <a:off x="12289545" y="9651212"/>
            <a:ext cx="5846055" cy="559588"/>
            <a:chOff x="12313171" y="9570343"/>
            <a:chExt cx="5846055" cy="559588"/>
          </a:xfrm>
        </p:grpSpPr>
        <p:sp>
          <p:nvSpPr>
            <p:cNvPr id="7" name="TextBox 6">
              <a:extLst>
                <a:ext uri="{FF2B5EF4-FFF2-40B4-BE49-F238E27FC236}">
                  <a16:creationId xmlns:a16="http://schemas.microsoft.com/office/drawing/2014/main" id="{B0598BB0-83C8-A143-4ADE-62571AF7942C}"/>
                </a:ext>
              </a:extLst>
            </p:cNvPr>
            <p:cNvSpPr txBox="1"/>
            <p:nvPr/>
          </p:nvSpPr>
          <p:spPr>
            <a:xfrm>
              <a:off x="12313171" y="9570343"/>
              <a:ext cx="5846055" cy="559588"/>
            </a:xfrm>
            <a:prstGeom prst="rect">
              <a:avLst/>
            </a:prstGeom>
          </p:spPr>
          <p:txBody>
            <a:bodyPr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ts val="4565"/>
                </a:lnSpc>
              </a:pPr>
              <a:r>
                <a:rPr lang="en-US" sz="3261" dirty="0">
                  <a:solidFill>
                    <a:srgbClr val="FFFFFF"/>
                  </a:solidFill>
                  <a:latin typeface="Poppins"/>
                </a:rPr>
                <a:t>Copyright     </a:t>
              </a:r>
              <a:r>
                <a:rPr lang="en-US" sz="3261" dirty="0" err="1">
                  <a:solidFill>
                    <a:srgbClr val="FFFFFF"/>
                  </a:solidFill>
                  <a:latin typeface="Poppins"/>
                </a:rPr>
                <a:t>Meleam</a:t>
              </a:r>
              <a:r>
                <a:rPr lang="en-US" sz="3261" dirty="0">
                  <a:solidFill>
                    <a:srgbClr val="FFFFFF"/>
                  </a:solidFill>
                  <a:latin typeface="Poppins"/>
                </a:rPr>
                <a:t> spa</a:t>
              </a:r>
            </a:p>
          </p:txBody>
        </p:sp>
        <p:sp>
          <p:nvSpPr>
            <p:cNvPr id="15" name="Freeform 8">
              <a:extLst>
                <a:ext uri="{FF2B5EF4-FFF2-40B4-BE49-F238E27FC236}">
                  <a16:creationId xmlns:a16="http://schemas.microsoft.com/office/drawing/2014/main" id="{8639C2AE-9AC0-E005-B23B-1BC29C5AACD3}"/>
                </a:ext>
              </a:extLst>
            </p:cNvPr>
            <p:cNvSpPr/>
            <p:nvPr/>
          </p:nvSpPr>
          <p:spPr>
            <a:xfrm>
              <a:off x="15075634" y="9711212"/>
              <a:ext cx="321127" cy="351439"/>
            </a:xfrm>
            <a:custGeom>
              <a:avLst/>
              <a:gdLst/>
              <a:ahLst/>
              <a:cxnLst/>
              <a:rect l="l" t="t" r="r" b="b"/>
              <a:pathLst>
                <a:path w="428170" h="468585">
                  <a:moveTo>
                    <a:pt x="0" y="0"/>
                  </a:moveTo>
                  <a:lnTo>
                    <a:pt x="428169" y="0"/>
                  </a:lnTo>
                  <a:lnTo>
                    <a:pt x="428169" y="468585"/>
                  </a:lnTo>
                  <a:lnTo>
                    <a:pt x="0" y="468585"/>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t-IT"/>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Click="0" advTm="130000"/>
    </mc:Choice>
    <mc:Fallback xmlns="">
      <p:transition spd="slow" advClick="0" advTm="13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FOLDER" val="\\192.168.1.185\Ufficio Marketing\Giuseppe R\meleam\CORSI SICUREZZA\ART 37 SPECIFICO\02-analisi degli infortuni Art.37 Parte SPECIFICA\"/>
  <p:tag name="ISPRING_PRESENTATION_PATH" val="\\192.168.1.185\Ufficio Marketing\Giuseppe R\meleam\CORSI SICUREZZA\ART 37 SPECIFICO\02-analisi degli infortuni Art.37 Parte SPECIFICA.pptx"/>
  <p:tag name="ISPRING_PROJECT_VERSION" val="9.3"/>
  <p:tag name="ISPRING_PROJECT_FOLDER_UPDATED" val="1"/>
  <p:tag name="ISPRING_SCREEN_RECS_UPDATED" val="\\192.168.1.185\Ufficio Marketing\Giuseppe R\meleam\CORSI SICUREZZA\ART 37 SPECIFICO\02-analisi degli infortuni Art.37 Parte SPECIFICA\"/>
  <p:tag name="ISPRING_UUID" val="{8D2892B8-50BE-44A6-ADE4-062B31011068}"/>
  <p:tag name="ISPRING-SUITE_ISPRING_CURRENT_PLAYER_ID" val="universal"/>
  <p:tag name="ISPRING_PRESENTATION_COURSE_TITLE" val="02-analisi degli infortuni Art.37 Parte SPECIFICA"/>
  <p:tag name="FLASHSPRING_ZOOM_TAG" val="54"/>
  <p:tag name="ISPRING_PRESENTATION_INFO_2" val="&lt;?xml version=&quot;1.0&quot; encoding=&quot;UTF-8&quot; standalone=&quot;no&quot; ?&gt;&#10;&lt;presentation2&gt;&#10;&#10;  &lt;slides&gt;&#10;    &lt;slide id=&quot;{D4EA2BFC-F0F0-4EBD-9FCE-BD8B4EF6506C}&quot; pptId=&quot;256&quot;/&gt;&#10;    &lt;slide id=&quot;{E82CBA53-C62B-4B79-A653-E48F815B02A5}&quot; pptId=&quot;257&quot;/&gt;&#10;    &lt;slide id=&quot;{B24118B0-C710-47B4-9C91-2C55F97FA872}&quot; pptId=&quot;258&quot;/&gt;&#10;    &lt;slide id=&quot;{FB4B72F1-43EE-4A66-9322-4D197E1AFF72}&quot; pptId=&quot;259&quot;/&gt;&#10;    &lt;slide id=&quot;{7FAEE349-A319-4910-853E-31EE7B0EDDEB}&quot; pptId=&quot;260&quot;/&gt;&#10;    &lt;slide id=&quot;{B3551312-2C04-4FA5-81C8-0ACE151B9DDA}&quot; pptId=&quot;261&quot;/&gt;&#10;  &lt;/slides&gt;&#10;&#10;  &lt;narration&gt;&#10;    &lt;audioTracks&gt;&#10;      &lt;audioTrack muted=&quot;false&quot; name=&quot;Text-to-speech — Audio  1&quot; resource=&quot;35aea27b&quot; slideId=&quot;{E82CBA53-C62B-4B79-A653-E48F815B02A5}&quot; startTime=&quot;0&quot; stepIndex=&quot;0&quot; volume=&quot;1&quot;&gt;&#10;        &lt;audio channels=&quot;1&quot; format=&quot;fltp&quot; sampleRate=&quot;24000&quot;/&gt;&#10;      &lt;/audioTrack&gt;&#10;      &lt;audioTrack muted=&quot;false&quot; name=&quot;Text-to-speech — Audio  2&quot; resource=&quot;93278eb9&quot; slideId=&quot;{B24118B0-C710-47B4-9C91-2C55F97FA872}&quot; startTime=&quot;0&quot; stepIndex=&quot;0&quot; volume=&quot;1&quot;&gt;&#10;        &lt;audio channels=&quot;1&quot; format=&quot;fltp&quot; sampleRate=&quot;24000&quot;/&gt;&#10;      &lt;/audioTrack&gt;&#10;      &lt;audioTrack muted=&quot;false&quot; name=&quot;Text-to-speech — Audio  3&quot; resource=&quot;70c1d1d7&quot; slideId=&quot;{FB4B72F1-43EE-4A66-9322-4D197E1AFF72}&quot; startTime=&quot;0&quot; stepIndex=&quot;0&quot; volume=&quot;1&quot;&gt;&#10;        &lt;audio channels=&quot;1&quot; format=&quot;fltp&quot; sampleRate=&quot;24000&quot;/&gt;&#10;      &lt;/audioTrack&gt;&#10;      &lt;audioTrack muted=&quot;false&quot; name=&quot;Text-to-speech — Audio  4&quot; resource=&quot;3de15fc2&quot; slideId=&quot;{7FAEE349-A319-4910-853E-31EE7B0EDDEB}&quot; startTime=&quot;0&quot; stepIndex=&quot;0&quot; volume=&quot;1&quot;&gt;&#10;        &lt;audio channels=&quot;1&quot; format=&quot;fltp&quot; sampleRate=&quot;24000&quot;/&gt;&#10;      &lt;/audioTrack&gt;&#10;      &lt;audioTrack muted=&quot;false&quot; name=&quot;Text-to-speech — Audio  5&quot; resource=&quot;bc827f71&quot; slideId=&quot;{B3551312-2C04-4FA5-81C8-0ACE151B9DDA}&quot; startTime=&quot;0&quot; stepIndex=&quot;0&quot; volume=&quot;1&quot;&gt;&#10;        &lt;audio channels=&quot;1&quot; format=&quot;fltp&quot; sampleRate=&quot;24000&quot;/&gt;&#10;      &lt;/audioTrack&gt;&#10;    &lt;/audioTracks&gt;&#10;    &lt;videoTracks/&gt;&#10;  &lt;/narration&gt;&#10;&#10;&lt;/presentation2&gt;&#10;"/>
  <p:tag name="ISPRING_LMS_API_VERSION" val="SCORM 1.2"/>
  <p:tag name="ISPRING_ULTRA_SCORM_COURSE_ID" val="B248E711-6B90-4B90-A533-79101B3DFD1C"/>
  <p:tag name="ISPRING_CMI5_LAUNCH_METHOD" val="any window"/>
  <p:tag name="ISPRINGCLOUDFOLDERID" val="1"/>
  <p:tag name="ISPRINGONLINEFOLDERID" val="1"/>
  <p:tag name="ISPRING_OUTPUT_FOLDER" val="[[&quot; \uFFFD\u0000\uFFFD{00201DD4-2F64-4DE0-9681-059950AA7CFF}&quot;,&quot;\\\\192.168.1.185\\Ufficio Marketing\\Giuseppe R\\meleam\\CORSI SICUREZZA\\ART 37 SPECIFICO&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publishDestination&quot;:&quot;LMS&quot;,&quot;wordSettings&quot;:{&quot;printCopies&quot;:1},&quot;studioSettings&quot;:{&quot;onlineDestinationFolderId&quot;:&quot;0&quot;,&quot;uploadSources&quot;:true}}"/>
  <p:tag name="ISPRING_SCORM_RATE_SLIDES" val="0"/>
  <p:tag name="ISPRING_SCORM_PASSING_SCORE" val="0.000000"/>
  <p:tag name="ISPRING_PRESENTATION_TITLE" val="02-analisi degli infortuni Art.37 Parte SPECIFICA"/>
  <p:tag name="ISPRING_FIRST_PUBLISH" val="1"/>
  <p:tag name="ISPRING-SUITE_ISPRING_PLAYERS_CUSTOMIZATION_2" val="{&quot;universal&quot;:{&quot;skinSettings&quot;:{&quot;borderRadius&quot;:10,&quot;colors&quot;:{&quot;asideBackground&quot;:{&quot;color&quot;:&quot;#EFF1F2&quot;,&quot;opacity&quot;:1,&quot;type&quot;:&quot;SOLID&quot;},&quot;asideElementBackgroundActive&quot;:{&quot;color&quot;:&quot;#D5D9DB&quot;,&quot;opacity&quot;:1,&quot;type&quot;:&quot;SOLID&quot;},&quot;asideElementBackgroundHover&quot;:{&quot;color&quot;:&quot;#DDE2E5&quot;,&quot;opacity&quot;:1,&quot;type&quot;:&quot;SOLID&quot;},&quot;asideElementText&quot;:{&quot;color&quot;:&quot;#34383D&quot;,&quot;opacity&quot;:1,&quot;type&quot;:&quot;SOLID&quot;},&quot;asideElementTextActive&quot;:{&quot;color&quot;:&quot;#42484E&quot;,&quot;opacity&quot;:1,&quot;type&quot;:&quot;SOLID&quot;},&quot;asideElementTextHover&quot;:{&quot;color&quot;:&quot;#42484E&quot;,&quot;opacity&quot;:1,&quot;type&quot;:&quot;SOLID&quot;},&quot;asideLogoBackground&quot;:{&quot;color&quot;:&quot;#EFF1F2&quot;,&quot;opacity&quot;:1,&quot;type&quot;:&quot;SOLID&quot;},&quot;pageBackground&quot;:{&quot;color&quot;:&quot;#DCDEE0&quot;,&quot;opacity&quot;:1,&quot;type&quot;:&quot;SOLID&quot;},&quot;playerBackground&quot;:{&quot;color&quot;:&quot;#FFFFFF&quot;,&quot;opacity&quot;:1,&quot;type&quot;:&quot;SOLID&quot;},&quot;playerText&quot;:{&quot;color&quot;:&quot;#616870&quot;,&quot;opacity&quot;:1,&quot;type&quot;:&quot;SOLID&quot;},&quot;primaryButtonBackground&quot;:{&quot;color&quot;:&quot;#5F8BD9&quot;,&quot;opacity&quot;:1,&quot;type&quot;:&quot;SOLID&quot;},&quot;primaryButtonBackgroundHover&quot;:{&quot;color&quot;:&quot;#5077BB&quot;,&quot;opacity&quot;:1,&quot;type&quot;:&quot;SOLID&quot;},&quot;primaryButtonBorder&quot;:{&quot;color&quot;:&quot;#5F8BD9&quot;,&quot;opacity&quot;:1,&quot;type&quot;:&quot;SOLID&quot;},&quot;primaryButtonBorderHover&quot;:{&quot;color&quot;:&quot;#5077BB&quot;,&quot;opacity&quot;:1,&quot;type&quot;:&quot;SOLID&quot;},&quot;primaryButtonText&quot;:{&quot;color&quot;:&quot;#FFFFFF&quot;,&quot;opacity&quot;:1,&quot;type&quot;:&quot;SOLID&quot;},&quot;primaryButtonTextHover&quot;:{&quot;color&quot;:&quot;#FFFFFF&quot;,&quot;opacity&quot;:1,&quot;type&quot;:&quot;SOLID&quot;},&quot;secondaryButtonBackground&quot;:{&quot;color&quot;:&quot;#F1F2F4&quot;,&quot;opacity&quot;:1,&quot;type&quot;:&quot;SOLID&quot;},&quot;secondaryButtonBackgroundHover&quot;:{&quot;color&quot;:&quot;#E5E5E5&quot;,&quot;opacity&quot;:1,&quot;type&quot;:&quot;SOLID&quot;},&quot;secondaryButtonBorder&quot;:{&quot;color&quot;:&quot;#F1F2F4&quot;,&quot;opacity&quot;:1,&quot;type&quot;:&quot;SOLID&quot;},&quot;secondaryButtonBorderHover&quot;:{&quot;color&quot;:&quot;#E5E5E5&quot;,&quot;opacity&quot;:1,&quot;type&quot;:&quot;SOLID&quot;},&quot;secondaryButtonText&quot;:{&quot;color&quot;:&quot;#616870&quot;,&quot;opacity&quot;:1,&quot;type&quot;:&quot;SOLID&quot;},&quot;secondaryButtonTextHover&quot;:{&quot;color&quot;:&quot;#616870&quot;,&quot;opacity&quot;:1,&quot;type&quot;:&quot;SOLID&quot;}},&quot;controlPanel&quot;:{&quot;navigationMode&quot;:&quot;bySlides&quot;,&quot;progressBar&quot;:{&quot;enabled&quot;:true,&quot;mode&quot;:&quot;presentationTimeline&quot;,&quot;showLabels&quot;:true,&quot;visible&quot;:true},&quot;showCCButton&quot;:false,&quot;showNextButton&quot;:true,&quot;showOutline&quot;:false,&quot;showPlayPause&quot;:false,&quot;showPlaybackRateButton&quot;:false,&quot;showPrevButton&quot;:true,&quot;showRewind&quot;:false,&quot;showSlideNumbers&quot;:true,&quot;showSlideOnlyButton&quot;:false,&quot;showVolumeControl&quot;:false,&quot;visible&quot;:true},&quot;fontFamily&quot;:&quot;Arial&quot;,&quot;miniskinCustomizationEnabled&quot;:true,&quot;outlinePanel&quot;:{&quot;highlightViewedEntries&quot;:false,&quot;multilevel&quot;:true,&quot;numberEntries&quot;:true,&quot;search&quot;:true,&quot;thumbnails&quot;:true},&quot;sidePanel&quot;:{&quot;showAtLeft&quot;:false,&quot;showLogo&quot;:false,&quot;showNotes&quot;:false,&quot;showOutline&quot;:false,&quot;showPresenterInfo&quot;:false,&quot;showPresenterVideo&quot;:false,&quot;visible&quot;:false},&quot;titlePanel&quot;:{&quot;buttons&quot;:[&quot;attachments&quot;,&quot;markerTools&quot;,&quot;presenterInfo&quot;,&quot;outline&quot;],&quot;buttonsAtLeft&quot;:true,&quot;courseTitleVisible&quot;:true,&quot;showLogo&quot;:false,&quot;visible&quot;:false},&quot;version&quot;:&quot;1.0&quot;},&quot;skinMessages&quot;:{&quot;PB_ACCESSIBLE_ARIA_LABEL_BACK_TO_BEGIN&quot;:&quot;Vai all’inizio della diapositiva&quot;,&quot;PB_ACCESSIBLE_ARIA_LABEL_BOTTOM_PANEL&quot;:&quot;Barra inferiore&quot;,&quot;PB_ACCESSIBLE_ARIA_LABEL_NAVIGATION_BUTTONS&quot;:&quot;Pulsanti di navigazione&quot;,&quot;PB_ACCESSIBLE_ARIA_LABEL_SETTINGS&quot;:&quot;Impostazioni di accessibilità&quot;,&quot;PB_ACCESSIBLE_ARIA_LABEL_SLIDE&quot;:&quot;Diapositiva&quot;,&quot;PB_ACCESSIBLE_ARIA_LABEL_TOP_PANEL&quot;:&quot;Barra superiore&quot;,&quot;PB_ACCESSIBLE_AUDIO_NARRATION_LABEL&quot;:&quot;Narrazione Audio&quot;,&quot;PB_ACCESSIBLE_NAVIGATION_NEXT_BUTTON&quot;:&quot;Prossimo&quot;,&quot;PB_ACCESSIBLE_NAVIGATION_PREV_BUTTON&quot;:&quot;Precedente&quot;,&quot;PB_ACCESSIBLE_SKIN_ENABLE_ACCESSIBILITY_MODE&quot;:&quot;Attiva la modalità Accessibilità&quot;,&quot;PB_ACCESSIBLE_SKIN_ENABLE_NORMAL_MODE&quot;:&quot;Disattiva la modalità Accessibilità&quot;,&quot;PB_ACCESSIBLE_SKIN_PRESENTER_PHOTO&quot;:&quot;Foto del presentatore&quot;,&quot;PB_ACCESSIBLE_SLIDE_N_OF_COUNT&quot;:&quot;Slide %SLIDE_NUMBER% di %TOTAL_SLIDES%&quot;,&quot;PB_ACCESSIBLE_VIDEO_NARRATION_LABEL&quot;:&quot;Narrazione Video&quot;,&quot;PB_ACCESSIBLE_WATERMARK_SKIN_CREATED_WITH&quot;:&quot;Creato con la versione di prova di iSpring&quot;,&quot;PB_ATTACHMENT_DOCUMENT_SUBTITLE&quot;:&quot;Documento&quot;,&quot;PB_ATTACHMENT_FILE_SUBTITLE&quot;:&quot;File&quot;,&quot;PB_ATTACHMENT_IMAGE_SUBTITLE&quot;:&quot;Immagine&quot;,&quot;PB_ATTACHMENT_LINK_SUBTITLE&quot;:&quot;Collega&quot;,&quot;PB_ATTACHMENT_VIDEO_SUBTITLE&quot;:&quot;Video&quot;,&quot;PB_BACK_TO_APP_BUTTON_LABEL&quot;:&quot;Indietro&quot;,&quot;PB_CC_MENU_OFF&quot;:&quot;Off&quot;,&quot;PB_CC_MENU_ON&quot;:&quot;On&quot;,&quot;PB_CC_MENU_TITLE&quot;:&quot;Note&quot;,&quot;PB_CONTROL_PANEL_EXIT_FULL_SCREEN&quot;:&quot;Esci dallo schermo intero&quot;,&quot;PB_CONTROL_PANEL_FULL_SCREEN&quot;:&quot;A schermo intero&quot;,&quot;PB_CONTROL_PANEL_NEXT&quot;:&quot;Successivo&quot;,&quot;PB_CONTROL_PANEL_OUTLINE&quot;:&quot;Struttura&quot;,&quot;PB_CONTROL_PANEL_PREV&quot;:&quot;&quot;,&quot;PB_CONTROL_PANEL_REPLAY&quot;:&quot;Ripeti&quot;,&quot;PB_CONTROL_PANEL_SLIDE_COUNTER&quot;:&quot;%SLIDE_NUMBER% di %TOTAL_SLIDES%&quot;,&quot;PB_CONTROL_PANEL_VOLUME_CONTROL&quot;:&quot;Volume&quot;,&quot;PB_CURRENT_SLIDE_IS_NOT_COMPLETED&quot;:&quot;Devi vedere l'intera slide per continuare&quot;,&quot;PB_DOMAIN_RESTRICTION&quot;:&quot;Spiacenti, l'autore ha disabilitato la visualizzazione della presentazione su questo dominio.&quot;,&quot;PB_DRAWING_TOOLS_END_DRAWING&quot;:&quot;Esci dalla modalità di disegno&quot;,&quot;PB_DRAWING_TOOLS_ERASER&quot;:&quot;Gomma&quot;,&quot;PB_DRAWING_TOOLS_ERASE_ALL&quot;:&quot;Cancella tutto&quot;,&quot;PB_DRAWING_TOOLS_HIGHLIGHTER&quot;:&quot;Evidenziatore&quot;,&quot;PB_DRAWING_TOOLS_PEN&quot;:&quot;Penna&quot;,&quot;PB_ENTER_PASSWORD&quot;:&quot;Inserisci una password per visualizzare la presentazione&quot;,&quot;PB_INCORRECT_PASSWORD&quot;:&quot;La password non è corretta&quot;,&quot;PB_INTERACTION_SLIDE_WINDOW_TEXT&quot;:&quot;È necessario completare l'interazione prima di lasciare questa slide.&quot;,&quot;PB_MESSAGE_BOX_NO&quot;:&quot;No&quot;,&quot;PB_MESSAGE_BOX_OK&quot;:&quot;OK&quot;,&quot;PB_MESSAGE_BOX_YES&quot;:&quot;Sì&quot;,&quot;PB_NAVIGATION_IS_RESTRICTED&quot;:&quot;È possibile accedere solo alle slide visualizzate in precedenza.&quot;,&quot;PB_NAVIGATION_IS_SEQUENTIAL&quot;:&quot;Devi visualizzare le diapositive nell'ordine indicato.&quot;,&quot;PB_PLAYBACK_RATE_MENU_CAPTION&quot;:&quot;Velocità&quot;,&quot;PB_PRECEDING_QUIZ_FAILED_WINDOW_TEXT&quot;:&quot;Non puoi avanzare perché non hai superato il quiz alla slide %SLIDE_INDEX%.&quot;,&quot;PB_PRECEDING_QUIZ_NOT_COMPLETED_WINDOW_TEXT&quot;:&quot;È necessario fare il quiz alla slide %SLIDE_INDEX% per avanzare.&quot;,&quot;PB_PRECEDING_QUIZ_NOT_PASSED_WINDOW_TEXT&quot;:&quot;Devi passare il quiz alla slide %SLIDE_INDEX%  per avanzare.&quot;,&quot;PB_PRECEDING_SCENARIO_FAILED_WINDOW_TEXT&quot;:&quot;Non puoi avanzare perché non hai superato la simulazione alla slide %SLIDE_INDEX%.&quot;,&quot;PB_PRECEDING_SCENARIO_NOT_COMPLETED_WINDOW_TEXT&quot;:&quot;È necessario tentare la simulazione alla slide %SLIDE_INDEX% per avanzare.&quot;,&quot;PB_PRECEDING_SCENARIO_NOT_PASSED_WINDOW_TEXT&quot;:&quot;È necessario passare la simulazione alla slide %SLIDE_INDEX% per avanzare.&quot;,&quot;PB_PRESENTER_COLLAPSE_BIO&quot;:&quot;Mostra meno&quot;,&quot;PB_PRESENTER_EMAIL&quot;:&quot;E-mail&quot;,&quot;PB_PRESENTER_EXPAND_BIO&quot;:&quot;Mostra altro&quot;,&quot;PB_PRESENTER_NO_INFO&quot;:&quot;Nessuna info presentatore&quot;,&quot;PB_PRESENTER_WEBSITE&quot;:&quot;Sito Web&quot;,&quot;PB_QUIZ_SLIDE_WINDOW_TEXT&quot;:&quot;Devi completare il quiz prima di lasciare questa slide&quot;,&quot;PB_RATE_MENU_CAPTION&quot;:&quot;Velocità&quot;,&quot;PB_RATE_MENU_DEFAULT_RATE&quot;:&quot;Neutro&quot;,&quot;PB_RESUME_PRESENTATION_WINDOW_TEXT&quot;:&quot;Vorresti riprendere la presentazione dall'ultima slide visualizzata?&quot;,&quot;PB_SCENARIO_SLIDE_WINDOW_TEXT&quot;:&quot;È necessario completare la simulazione prima di lasciare questa slide.&quot;,&quot;PB_SEARCH_CANCEL&quot;:&quot;Annulla&quot;,&quot;PB_SEARCH_NO_RESULTS_LABEL&quot;:&quot;Nessuna corrispondenza trovata.&quot;,&quot;PB_SEARCH_PANEL_DEFAULT_TEXT&quot;:&quot;Cerca…&quot;,&quot;PB_SEARCH_RESULTS_LABEL&quot;:&quot;Risultati della ricerca&quot;,&quot;PB_SEARCH_RESULT_IN_NOTES&quot;:&quot;nelle note&quot;,&quot;PB_SEARCH_RESULT_IN_TEXT_LABEL&quot;:&quot;nella diapositiva&quot;,&quot;PB_SUBTITLES_MENU_CAPTION&quot;:&quot;Sottotitoli&quot;,&quot;PB_SUBTITLES_OFF&quot;:&quot;Off&quot;,&quot;PB_TAB_NOTES_LABEL&quot;:&quot;Note&quot;,&quot;PB_TAB_OUTLINE_LABEL&quot;:&quot;Diapositive&quot;,&quot;PB_TIME_RESTRICTION&quot;:&quot;Spiacenti, l'autore ha disabilitato la visione della presentazione al momento.&quot;,&quot;PB_TITLE_PANEL_ATTACHMENTS&quot;:&quot;Risorse&quot;,&quot;PB_TITLE_PANEL_MARKER_TOOLS&quot;:&quot;Disegno&quot;,&quot;PB_TITLE_PANEL_NOTES&quot;:&quot;Note&quot;,&quot;PB_TITLE_PANEL_OUTLINE&quot;:&quot;Struttura&quot;,&quot;PB_TITLE_PANEL_PRESENTER_INFO&quot;:&quot;Info del presentatore&quot;,&quot;PB_TREE_CONTROL_LOADING&quot;:&quot;Caricamento…&quot;,&quot;PB_VIDEO_WINDOW_NO_VIDEO_LABEL&quot;:&quot;Nessun video&quot;},&quot;playbackAndNavigationSettings&quot;:{&quot;autoStart&quot;:true,&quot;saveAnimationStates&quot;:true,&quot;loopPresentation&quot;:false,&quot;autoPlayAnimations&quot;:false,&quot;autoPlayAnimationsTime&quot;:1,&quot;navigationType&quot;:&quot;LIMITED&quot;,&quot;resumeMode&quot;:&quot;PROMPT&quot;,&quot;enableKeyboardNavigation&quot;:true},&quot;keyboardSettings&quot;:&quot;&quot;,&quot;skinVersion&quot;:2,&quot;skinCompatibleVersion&quot;:0,&quot;publishSettings&quot;:{&quot;backgroundColor&quot;:&quot;#DCDEE0&quot;,&quot;playerDimensions&quot;:{&quot;height&quot;:92,&quot;width&quot;:16},&quot;playerModule&quot;:&quot;UniversalHtml&quot;,&quot;presentationContent&quot;:{&quot;metadata&quot;:{&quot;references&quot;:false,&quot;texts&quot;:[&quot;DT_HYPERLINK_TOOLTIP&quot;]},&quot;resources&quot;:{&quot;attachments&quot;:false,&quot;fonts&quot;:[{&quot;charsets&quot;:{&quot;dynamicFormatted&quot;:[&quot;DCT_INTERACTIVITY_TEXT&quot;,&quot;DCT_INTERACTIVITY_SEMIBOLD_TEXT&quot;],&quot;dynamicPlain&quot;:[&quot;DCT_HYPERLINK_TOOLTIP&quot;],&quot;static&quot;:[&quot;Successivo&quot;,&quot;%SLIDE_NUMBER% di %TOTAL_SLIDES%&quot;,&quot;Sì&quot;,&quot;No&quot;,&quot;OK&quot;,&quot;Vorresti riprendere la presentazione dall'ultima slide visualizzata?&quot;,&quot;Devi vedere l'intera slide per continuare&quot;,&quot;È possibile accedere solo alle slide visualizzate in precedenza.&quot;,&quot;Devi visualizzare le diapositive nell'ordine indicato.&quot;,&quot;Devi completare il quiz prima di lasciare questa slide&quot;,&quot;Devi passare il quiz alla slide %SLIDE_INDEX%  per avanzare.&quot;,&quot;È necessario fare il quiz alla slide %SLIDE_INDEX% per avanzare.&quot;,&quot;Non puoi avanzare perché non hai superato il quiz alla slide %SLIDE_INDEX%.&quot;,&quot;È necessario completare l'interazione prima di lasciare questa slide.&quot;,&quot;È necessario completare la simulazione prima di lasciare questa slide.&quot;,&quot;È necessario passare la simulazione alla slide %SLIDE_INDEX% per avanzare.&quot;,&quot;È necessario tentare la simulazione alla slide %SLIDE_INDEX% per avanzare.&quot;,&quot;Non puoi avanzare perché non hai superato la simulazione alla slide %SLIDE_INDEX%.&quot;,&quot;Inserisci una password per visualizzare la presentazione&quot;,&quot;La password non è corretta&quot;,&quot;Spiacenti, l'autore ha disabilitato la visualizzazione della presentazione su questo dominio.&quot;,&quot;Spiacenti, l'autore ha disabilitato la visione della presentazione al momento.&quot;,&quot;Indietro&quot;]},&quot;embedName&quot;:&quot;PFn&quot;,&quot;fontFamily&quot;:&quot;Arial&quot;,&quot;isBold&quot;:false,&quot;isItalic&quot;:false,&quot;isSemibold&quot;:false,&quot;substituteFontFamily&quot;:&quot;Arial&quot;},{&quot;charsets&quot;:{&quot;dynamicFormatted&quot;:[&quot;DCT_INTERACTIVITY_TEXT&quot;,&quot;DCT_INTERACTIVITY_SEMIBOLD_TEXT&quot;],&quot;dynamicPlain&quot;:[&quot;DCT_HYPERLINK_TOOLTIP&quot;],&quot;static&quot;:[&quot;Successivo&quot;,&quot;%SLIDE_NUMBER% di %TOTAL_SLIDES%&quot;,&quot;Sì&quot;,&quot;No&quot;,&quot;OK&quot;,&quot;Vorresti riprendere la presentazione dall'ultima slide visualizzata?&quot;,&quot;Devi vedere l'intera slide per continuare&quot;,&quot;È possibile accedere solo alle slide visualizzate in precedenza.&quot;,&quot;Devi visualizzare le diapositive nell'ordine indicato.&quot;,&quot;Devi completare il quiz prima di lasciare questa slide&quot;,&quot;Devi passare il quiz alla slide %SLIDE_INDEX%  per avanzare.&quot;,&quot;È necessario fare il quiz alla slide %SLIDE_INDEX% per avanzare.&quot;,&quot;Non puoi avanzare perché non hai superato il quiz alla slide %SLIDE_INDEX%.&quot;,&quot;È necessario completare l'interazione prima di lasciare questa slide.&quot;,&quot;È necessario completare la simulazione prima di lasciare questa slide.&quot;,&quot;È necessario passare la simulazione alla slide %SLIDE_INDEX% per avanzare.&quot;,&quot;È necessario tentare la simulazione alla slide %SLIDE_INDEX% per avanzare.&quot;,&quot;Non puoi avanzare perché non hai superato la simulazione alla slide %SLIDE_INDEX%.&quot;,&quot;Inserisci una password per visualizzare la presentazione&quot;,&quot;La password non è corretta&quot;,&quot;Spiacenti, l'autore ha disabilitato la visualizzazione della presentazione su questo dominio.&quot;,&quot;Spiacenti, l'autore ha disabilitato la visione della presentazione al momento.&quot;,&quot;Indietro&quot;]},&quot;embedName&quot;:&quot;PFnb&quot;,&quot;fontFamily&quot;:&quot;Arial&quot;,&quot;isBold&quot;:true,&quot;isItalic&quot;:false,&quot;isSemibold&quot;:false,&quot;substituteFontFamily&quot;:&quot;Arial&quot;},{&quot;charsets&quot;:{&quot;dynamicFormatted&quot;:[&quot;DCT_INTERACTIVITY_TEXT&quot;,&quot;DCT_INTERACTIVITY_SEMIBOLD_TEXT&quot;],&quot;dynamicPlain&quot;:[&quot;DCT_HYPERLINK_TOOLTIP&quot;],&quot;static&quot;:[&quot;Successivo&quot;,&quot;%SLIDE_NUMBER% di %TOTAL_SLIDES%&quot;,&quot;Sì&quot;,&quot;No&quot;,&quot;OK&quot;,&quot;Vorresti riprendere la presentazione dall'ultima slide visualizzata?&quot;,&quot;Devi vedere l'intera slide per continuare&quot;,&quot;È possibile accedere solo alle slide visualizzate in precedenza.&quot;,&quot;Devi visualizzare le diapositive nell'ordine indicato.&quot;,&quot;Devi completare il quiz prima di lasciare questa slide&quot;,&quot;Devi passare il quiz alla slide %SLIDE_INDEX%  per avanzare.&quot;,&quot;È necessario fare il quiz alla slide %SLIDE_INDEX% per avanzare.&quot;,&quot;Non puoi avanzare perché non hai superato il quiz alla slide %SLIDE_INDEX%.&quot;,&quot;È necessario completare l'interazione prima di lasciare questa slide.&quot;,&quot;È necessario completare la simulazione prima di lasciare questa slide.&quot;,&quot;È necessario passare la simulazione alla slide %SLIDE_INDEX% per avanzare.&quot;,&quot;È necessario tentare la simulazione alla slide %SLIDE_INDEX% per avanzare.&quot;,&quot;Non puoi avanzare perché non hai superato la simulazione alla slide %SLIDE_INDEX%.&quot;,&quot;Inserisci una password per visualizzare la presentazione&quot;,&quot;La password non è corretta&quot;,&quot;Spiacenti, l'autore ha disabilitato la visualizzazione della presentazione su questo dominio.&quot;,&quot;Spiacenti, l'autore ha disabilitato la visione della presentazione al momento.&quot;,&quot;Indietro&quot;]},&quot;embedName&quot;:&quot;PFni&quot;,&quot;fontFamily&quot;:&quot;Arial&quot;,&quot;isBold&quot;:false,&quot;isItalic&quot;:true,&quot;isSemibold&quot;:false,&quot;substituteFontFamily&quot;:&quot;Arial&quot;},{&quot;charsets&quot;:{&quot;dynamicFormatted&quot;:[&quot;DCT_INTERACTIVITY_TEXT&quot;,&quot;DCT_INTERACTIVITY_SEMIBOLD_TEXT&quot;],&quot;dynamicPlain&quot;:[&quot;DCT_HYPERLINK_TOOLTIP&quot;],&quot;static&quot;:[&quot;Successivo&quot;,&quot;%SLIDE_NUMBER% di %TOTAL_SLIDES%&quot;,&quot;Sì&quot;,&quot;No&quot;,&quot;OK&quot;,&quot;Vorresti riprendere la presentazione dall'ultima slide visualizzata?&quot;,&quot;Devi vedere l'intera slide per continuare&quot;,&quot;È possibile accedere solo alle slide visualizzate in precedenza.&quot;,&quot;Devi visualizzare le diapositive nell'ordine indicato.&quot;,&quot;Devi completare il quiz prima di lasciare questa slide&quot;,&quot;Devi passare il quiz alla slide %SLIDE_INDEX%  per avanzare.&quot;,&quot;È necessario fare il quiz alla slide %SLIDE_INDEX% per avanzare.&quot;,&quot;Non puoi avanzare perché non hai superato il quiz alla slide %SLIDE_INDEX%.&quot;,&quot;È necessario completare l'interazione prima di lasciare questa slide.&quot;,&quot;È necessario completare la simulazione prima di lasciare questa slide.&quot;,&quot;È necessario passare la simulazione alla slide %SLIDE_INDEX% per avanzare.&quot;,&quot;È necessario tentare la simulazione alla slide %SLIDE_INDEX% per avanzare.&quot;,&quot;Non puoi avanzare perché non hai superato la simulazione alla slide %SLIDE_INDEX%.&quot;,&quot;Inserisci una password per visualizzare la presentazione&quot;,&quot;La password non è corretta&quot;,&quot;Spiacenti, l'autore ha disabilitato la visualizzazione della presentazione su questo dominio.&quot;,&quot;Spiacenti, l'autore ha disabilitato la visione della presentazione al momento.&quot;,&quot;Indietro&quot;]},&quot;embedName&quot;:&quot;PFnbi&quot;,&quot;fontFamily&quot;:&quot;Arial&quot;,&quot;isBold&quot;:true,&quot;isItalic&quot;:true,&quot;isSemibold&quot;:false,&quot;substituteFontFamily&quot;:&quot;Arial&quot;},{&quot;charsets&quot;:{&quot;dynamicFormatted&quot;:[&quot;DCT_INTERACTIVITY_TEXT&quot;,&quot;DCT_INTERACTIVITY_SEMIBOLD_TEXT&quot;],&quot;dynamicPlain&quot;:[&quot;DCT_HYPERLINK_TOOLTIP&quot;],&quot;static&quot;:[&quot;Successivo&quot;,&quot;%SLIDE_NUMBER% di %TOTAL_SLIDES%&quot;,&quot;Sì&quot;,&quot;No&quot;,&quot;OK&quot;,&quot;Vorresti riprendere la presentazione dall'ultima slide visualizzata?&quot;,&quot;Devi vedere l'intera slide per continuare&quot;,&quot;È possibile accedere solo alle slide visualizzate in precedenza.&quot;,&quot;Devi visualizzare le diapositive nell'ordine indicato.&quot;,&quot;Devi completare il quiz prima di lasciare questa slide&quot;,&quot;Devi passare il quiz alla slide %SLIDE_INDEX%  per avanzare.&quot;,&quot;È necessario fare il quiz alla slide %SLIDE_INDEX% per avanzare.&quot;,&quot;Non puoi avanzare perché non hai superato il quiz alla slide %SLIDE_INDEX%.&quot;,&quot;È necessario completare l'interazione prima di lasciare questa slide.&quot;,&quot;È necessario completare la simulazione prima di lasciare questa slide.&quot;,&quot;È necessario passare la simulazione alla slide %SLIDE_INDEX% per avanzare.&quot;,&quot;È necessario tentare la simulazione alla slide %SLIDE_INDEX% per avanzare.&quot;,&quot;Non puoi avanzare perché non hai superato la simulazione alla slide %SLIDE_INDEX%.&quot;,&quot;Inserisci una password per visualizzare la presentazione&quot;,&quot;La password non è corretta&quot;,&quot;Spiacenti, l'autore ha disabilitato la visualizzazione della presentazione su questo dominio.&quot;,&quot;Spiacenti, l'autore ha disabilitato la visione della presentazione al momento.&quot;,&quot;Indietro&quot;]},&quot;embedName&quot;:&quot;PFnsb&quot;,&quot;fontFamily&quot;:&quot;Arial&quot;,&quot;isBold&quot;:false,&quot;isItalic&quot;:false,&quot;isSemibold&quot;:true,&quot;substituteFontFamily&quot;:&quot;Arial&quot;},{&quot;charsets&quot;:{&quot;dynamicFormatted&quot;:[&quot;DCT_INTERACTIVITY_TEXT&quot;,&quot;DCT_INTERACTIVITY_SEMIBOLD_TEXT&quot;],&quot;dynamicPlain&quot;:[&quot;DCT_HYPERLINK_TOOLTIP&quot;],&quot;static&quot;:[&quot;Successivo&quot;,&quot;%SLIDE_NUMBER% di %TOTAL_SLIDES%&quot;,&quot;Sì&quot;,&quot;No&quot;,&quot;OK&quot;,&quot;Vorresti riprendere la presentazione dall'ultima slide visualizzata?&quot;,&quot;Devi vedere l'intera slide per continuare&quot;,&quot;È possibile accedere solo alle slide visualizzate in precedenza.&quot;,&quot;Devi visualizzare le diapositive nell'ordine indicato.&quot;,&quot;Devi completare il quiz prima di lasciare questa slide&quot;,&quot;Devi passare il quiz alla slide %SLIDE_INDEX%  per avanzare.&quot;,&quot;È necessario fare il quiz alla slide %SLIDE_INDEX% per avanzare.&quot;,&quot;Non puoi avanzare perché non hai superato il quiz alla slide %SLIDE_INDEX%.&quot;,&quot;È necessario completare l'interazione prima di lasciare questa slide.&quot;,&quot;È necessario completare la simulazione prima di lasciare questa slide.&quot;,&quot;È necessario passare la simulazione alla slide %SLIDE_INDEX% per avanzare.&quot;,&quot;È necessario tentare la simulazione alla slide %SLIDE_INDEX% per avanzare.&quot;,&quot;Non puoi avanzare perché non hai superato la simulazione alla slide %SLIDE_INDEX%.&quot;,&quot;Inserisci una password per visualizzare la presentazione&quot;,&quot;La password non è corretta&quot;,&quot;Spiacenti, l'autore ha disabilitato la visualizzazione della presentazione su questo dominio.&quot;,&quot;Spiacenti, l'autore ha disabilitato la visione della presentazione al momento.&quot;,&quot;Indietro&quot;]},&quot;embedName&quot;:&quot;PFnsbi&quot;,&quot;fontFamily&quot;:&quot;Arial&quot;,&quot;isBold&quot;:false,&quot;isItalic&quot;:true,&quot;isSemibold&quot;:true,&quot;substituteFontFamily&quot;:&quot;Arial&quot;}],&quot;interactivity&quot;:{&quot;fullSupport&quot;:true},&quot;slideThumbnails&quot;:{&quot;enlargeToFit&quot;:false,&quot;height&quot;:59,&quot;jpegQuality&quot;:100,&quot;keepAspectRatio&quot;:true,&quot;width&quot;:78}}}},&quot;ceipData&quot;:{&quot;enableMiniSkinCustomization&quot;:true,&quot;playerLayout&quot;:&quot;builtin.presentation&quot;,&quot;playerLayoutFooter&quot;:&quot;slideNumber,goToPrev,goToNext&quot;,&quot;playerLayoutHeader&quot;:&quot;&quot;,&quot;playerLayoutHeaderButtonsPosition&quot;:&quot;&quot;,&quot;playerLayoutOutline&quot;:&quot;enableSearch,showThumbnails,showSlideNumber,enableMultilevel&quot;,&quot;playerLayoutProgress&quot;:&quot;enabledNavigation,showLabels&quot;,&quot;playerLayoutProgressMode&quot;:&quot;presentationTimeline&quot;,&quot;playerLayoutSidebar&quot;:&quot;&quot;,&quot;playerLayoutSidebarPosition&quot;:&quot;&quot;,&quot;playerMessages&quot;:&quot;builtin.it&quot;,&quot;playerNavigationAutoStart&quot;:true,&quot;playerNavigationEnableKeyboardNavigation&quot;:true,&quot;playerNavigationMode&quot;:&quot;bySlides&quot;,&quot;playerNavigationOnRestart&quot;:&quot;prompt&quot;,&quot;playerNavigationSaveAnimationStates&quot;:true,&quot;playerNavigationType&quot;:&quot;restricted&quot;,&quot;playerTheme&quot;:&quot;custom&quot;,&quot;playerThemeBorderRadius&quot;:10,&quot;playerThemeColorScheme&quot;:&quot;builtin.lightBlue&quot;,&quot;playerThemeFont&quot;:&quot;Arial&quot;}}}"/>
  <p:tag name="ISPRING_SCORM_ENDPOINT" val="&lt;endpoint&gt;&lt;enable&gt;0&lt;/enable&gt;&lt;lrs&gt;https://&lt;/lrs&gt;&lt;auth&gt;0&lt;/auth&gt;&lt;login&gt;&lt;/login&gt;&lt;password&gt;&lt;/password&gt;&lt;key&gt;&lt;/key&gt;&lt;name&gt;&lt;/name&gt;&lt;email&gt;&lt;/email&gt;&lt;/endpoint&gt;&#10;"/>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5.000"/>
  <p:tag name="ISPRING_SLIDE_INDENT_LEVEL" val="0"/>
  <p:tag name="ISPRING_SLIDE_ID_2" val="{D4EA2BFC-F0F0-4EBD-9FCE-BD8B4EF6506C}"/>
  <p:tag name="GENSWF_SLIDE_UID" val="{05A6595A-8C3E-4B12-AF54-9C3EB01B0AF6}:256"/>
</p:tagLst>
</file>

<file path=ppt/tags/tag3.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158.000"/>
  <p:tag name="ISPRING_SLIDE_INDENT_LEVEL" val="0"/>
  <p:tag name="ISPRING_SLIDE_ID_2" val="{E82CBA53-C62B-4B79-A653-E48F815B02A5}"/>
  <p:tag name="GENSWF_SLIDE_UID" val="{CA2CD60F-733A-446F-A34C-094AD9AB0389}:257"/>
</p:tagLst>
</file>

<file path=ppt/tags/tag4.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155.000"/>
  <p:tag name="ISPRING_SLIDE_INDENT_LEVEL" val="0"/>
  <p:tag name="ISPRING_SLIDE_ID_2" val="{B24118B0-C710-47B4-9C91-2C55F97FA872}"/>
  <p:tag name="GENSWF_SLIDE_UID" val="{1CD04651-FF59-43B8-91EF-32227A83DAA0}:258"/>
</p:tagLst>
</file>

<file path=ppt/tags/tag5.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100.000"/>
  <p:tag name="ISPRING_SLIDE_INDENT_LEVEL" val="0"/>
  <p:tag name="ISPRING_SLIDE_ID_2" val="{FB4B72F1-43EE-4A66-9322-4D197E1AFF72}"/>
  <p:tag name="GENSWF_SLIDE_UID" val="{74BAEE17-59EB-4B8D-93B7-810ECA21119C}:259"/>
</p:tagLst>
</file>

<file path=ppt/tags/tag6.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180.000"/>
  <p:tag name="ISPRING_SLIDE_INDENT_LEVEL" val="0"/>
  <p:tag name="ISPRING_SLIDE_ID_2" val="{7FAEE349-A319-4910-853E-31EE7B0EDDEB}"/>
  <p:tag name="GENSWF_SLIDE_UID" val="{F745FE5C-7D6C-45CE-9621-24B1AFE0B961}:260"/>
</p:tagLst>
</file>

<file path=ppt/tags/tag7.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130.000"/>
  <p:tag name="ISPRING_SLIDE_INDENT_LEVEL" val="0"/>
  <p:tag name="ISPRING_SLIDE_ID_2" val="{B3551312-2C04-4FA5-81C8-0ACE151B9DDA}"/>
  <p:tag name="GENSWF_SLIDE_UID" val="{9A9CAD41-3E6A-46FB-B427-AC3EE2BA1517}:26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2041</Words>
  <Application>Microsoft Office PowerPoint</Application>
  <PresentationFormat>Personalizzato</PresentationFormat>
  <Paragraphs>82</Paragraphs>
  <Slides>6</Slides>
  <Notes>6</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6</vt:i4>
      </vt:variant>
    </vt:vector>
  </HeadingPairs>
  <TitlesOfParts>
    <vt:vector size="12" baseType="lpstr">
      <vt:lpstr>Poppins</vt:lpstr>
      <vt:lpstr>Calibri</vt:lpstr>
      <vt:lpstr>Open Sans Bold</vt:lpstr>
      <vt:lpstr>Poppins Bold</vt:lpstr>
      <vt:lpstr>Arial</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02-analisi degli infortuni Art.37 Parte SPECIFICA</dc:title>
  <cp:lastModifiedBy>Formazione</cp:lastModifiedBy>
  <cp:revision>15</cp:revision>
  <dcterms:created xsi:type="dcterms:W3CDTF">2006-08-16T00:00:00Z</dcterms:created>
  <dcterms:modified xsi:type="dcterms:W3CDTF">2025-04-15T10:11:23Z</dcterms:modified>
  <dc:identifier>DAFuUsZq3ds</dc:identifier>
</cp:coreProperties>
</file>