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tags/tag3.xml" ContentType="application/vnd.openxmlformats-officedocument.presentationml.tags+xml"/>
  <Override PartName="/ppt/notesSlides/notesSlide5.xml" ContentType="application/vnd.openxmlformats-officedocument.presentationml.notesSlide+xml"/>
  <Override PartName="/ppt/tags/tag4.xml" ContentType="application/vnd.openxmlformats-officedocument.presentationml.tags+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tags/tag5.xml" ContentType="application/vnd.openxmlformats-officedocument.presentationml.tags+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tags/tag6.xml" ContentType="application/vnd.openxmlformats-officedocument.presentationml.tags+xml"/>
  <Override PartName="/ppt/notesSlides/notesSlide12.xml" ContentType="application/vnd.openxmlformats-officedocument.presentationml.notesSlide+xml"/>
  <Override PartName="/ppt/tags/tag7.xml" ContentType="application/vnd.openxmlformats-officedocument.presentationml.tags+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tags/tag8.xml" ContentType="application/vnd.openxmlformats-officedocument.presentationml.tags+xml"/>
  <Override PartName="/ppt/notesSlides/notesSlide15.xml" ContentType="application/vnd.openxmlformats-officedocument.presentationml.notesSlide+xml"/>
  <Override PartName="/ppt/tags/tag9.xml" ContentType="application/vnd.openxmlformats-officedocument.presentationml.tags+xml"/>
  <Override PartName="/ppt/notesSlides/notesSlide16.xml" ContentType="application/vnd.openxmlformats-officedocument.presentationml.notesSlide+xml"/>
  <Override PartName="/ppt/tags/tag10.xml" ContentType="application/vnd.openxmlformats-officedocument.presentationml.tags+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19"/>
  </p:notesMasterIdLst>
  <p:sldIdLst>
    <p:sldId id="256" r:id="rId2"/>
    <p:sldId id="1021" r:id="rId3"/>
    <p:sldId id="1027" r:id="rId4"/>
    <p:sldId id="1028" r:id="rId5"/>
    <p:sldId id="259" r:id="rId6"/>
    <p:sldId id="260" r:id="rId7"/>
    <p:sldId id="1039" r:id="rId8"/>
    <p:sldId id="1029" r:id="rId9"/>
    <p:sldId id="261" r:id="rId10"/>
    <p:sldId id="1031" r:id="rId11"/>
    <p:sldId id="1032" r:id="rId12"/>
    <p:sldId id="262" r:id="rId13"/>
    <p:sldId id="263" r:id="rId14"/>
    <p:sldId id="1030" r:id="rId15"/>
    <p:sldId id="264" r:id="rId16"/>
    <p:sldId id="265" r:id="rId17"/>
    <p:sldId id="266" r:id="rId18"/>
  </p:sldIdLst>
  <p:sldSz cx="18288000" cy="10287000"/>
  <p:notesSz cx="6858000" cy="9144000"/>
  <p:embeddedFontLst>
    <p:embeddedFont>
      <p:font typeface="Open Sans Bold" panose="020B0604020202020204" charset="0"/>
      <p:regular r:id="rId20"/>
      <p:bold r:id="rId21"/>
    </p:embeddedFont>
    <p:embeddedFont>
      <p:font typeface="Poppins" panose="00000500000000000000" pitchFamily="2" charset="0"/>
      <p:regular r:id="rId22"/>
      <p:bold r:id="rId23"/>
      <p:italic r:id="rId24"/>
      <p:boldItalic r:id="rId25"/>
    </p:embeddedFont>
    <p:embeddedFont>
      <p:font typeface="Poppins Bold" panose="00000800000000000000" pitchFamily="2" charset="0"/>
      <p:regular r:id="rId26"/>
      <p:bold r:id="rId27"/>
    </p:embeddedFont>
  </p:embeddedFontLst>
  <p:custDataLst>
    <p:tags r:id="rId28"/>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53027" autoAdjust="0"/>
  </p:normalViewPr>
  <p:slideViewPr>
    <p:cSldViewPr>
      <p:cViewPr varScale="1">
        <p:scale>
          <a:sx n="39" d="100"/>
          <a:sy n="39" d="100"/>
        </p:scale>
        <p:origin x="2016" y="6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7.fntdata"/><Relationship Id="rId3" Type="http://schemas.openxmlformats.org/officeDocument/2006/relationships/slide" Target="slides/slide2.xml"/><Relationship Id="rId21" Type="http://schemas.openxmlformats.org/officeDocument/2006/relationships/font" Target="fonts/font2.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6.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1.fntdata"/><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5.fntdata"/><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4.fntdata"/><Relationship Id="rId28" Type="http://schemas.openxmlformats.org/officeDocument/2006/relationships/tags" Target="tags/tag1.xml"/><Relationship Id="rId10" Type="http://schemas.openxmlformats.org/officeDocument/2006/relationships/slide" Target="slides/slide9.xml"/><Relationship Id="rId19" Type="http://schemas.openxmlformats.org/officeDocument/2006/relationships/notesMaster" Target="notesMasters/notesMaster1.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3.fntdata"/><Relationship Id="rId27" Type="http://schemas.openxmlformats.org/officeDocument/2006/relationships/font" Target="fonts/font8.fntdata"/><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16.04.2025</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‹N›</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a:lnSpc>
                <a:spcPct val="107000"/>
              </a:lnSpc>
              <a:spcAft>
                <a:spcPts val="800"/>
              </a:spcAft>
            </a:pPr>
            <a:r>
              <a:rPr lang="it-IT" sz="1200" kern="100" dirty="0">
                <a:effectLst/>
                <a:latin typeface="Aptos" panose="020B0004020202020204" pitchFamily="34" charset="0"/>
                <a:ea typeface="Aptos" panose="020B0004020202020204" pitchFamily="34" charset="0"/>
                <a:cs typeface="Times New Roman" panose="02020603050405020304" pitchFamily="18" charset="0"/>
              </a:rPr>
              <a:t>Il mobbing.</a:t>
            </a:r>
          </a:p>
          <a:p>
            <a:pPr>
              <a:lnSpc>
                <a:spcPct val="107000"/>
              </a:lnSpc>
              <a:spcAft>
                <a:spcPts val="800"/>
              </a:spcAft>
            </a:pPr>
            <a:r>
              <a:rPr lang="it-IT" sz="1200" kern="100" dirty="0">
                <a:effectLst/>
                <a:latin typeface="Aptos" panose="020B0004020202020204" pitchFamily="34" charset="0"/>
                <a:ea typeface="Aptos" panose="020B0004020202020204" pitchFamily="34" charset="0"/>
                <a:cs typeface="Times New Roman" panose="02020603050405020304" pitchFamily="18" charset="0"/>
              </a:rPr>
              <a:t>Il </a:t>
            </a:r>
            <a:r>
              <a:rPr lang="it-IT" sz="1200" b="1" kern="100" dirty="0">
                <a:effectLst/>
                <a:latin typeface="Aptos" panose="020B0004020202020204" pitchFamily="34" charset="0"/>
                <a:ea typeface="Aptos" panose="020B0004020202020204" pitchFamily="34" charset="0"/>
                <a:cs typeface="Times New Roman" panose="02020603050405020304" pitchFamily="18" charset="0"/>
              </a:rPr>
              <a:t>mobbing</a:t>
            </a:r>
            <a:r>
              <a:rPr lang="it-IT" sz="1200" kern="100" dirty="0">
                <a:effectLst/>
                <a:latin typeface="Aptos" panose="020B0004020202020204" pitchFamily="34" charset="0"/>
                <a:ea typeface="Aptos" panose="020B0004020202020204" pitchFamily="34" charset="0"/>
                <a:cs typeface="Times New Roman" panose="02020603050405020304" pitchFamily="18" charset="0"/>
              </a:rPr>
              <a:t> è un fenomeno psicologico e sociale che si manifesta in ambito lavorativo attraverso comportamenti vessatori, ripetuti e sistematici, diretti a danneggiare una persona sul piano personale e professionale. Può assumere diverse forme, come isolamento, sabotaggi, calunnie o umiliazioni, con gravi conseguenze per la vittima, che spesso subisce danni psicologici, fisici, sociali ed economici. Il mobbing non colpisce solo chi ne è direttamente coinvolto, ma genera anche costi rilevanti per le organizzazioni, incidendo sulla produttività, sul clima aziendale e sulla reputazione. Comprendere le dinamiche del mobbing è essenziale per garantire ambienti di lavoro sani e rispettosi.</a:t>
            </a:r>
          </a:p>
          <a:p>
            <a:endParaRPr lang="en-US"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364FC4-88BD-D559-8BE4-48CD7BE3A4D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0E052517-2F75-B979-DC08-805A786FB024}"/>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AE7AB92F-1D54-3C30-B6B1-39FE107AEED4}"/>
              </a:ext>
            </a:extLst>
          </p:cNvPr>
          <p:cNvSpPr>
            <a:spLocks noGrp="1"/>
          </p:cNvSpPr>
          <p:nvPr>
            <p:ph type="body" idx="1"/>
          </p:nvPr>
        </p:nvSpPr>
        <p:spPr/>
        <p:txBody>
          <a:bodyPr/>
          <a:lstStyle/>
          <a:p>
            <a:pPr>
              <a:lnSpc>
                <a:spcPct val="107000"/>
              </a:lnSpc>
              <a:spcAft>
                <a:spcPts val="800"/>
              </a:spcAft>
            </a:pPr>
            <a:r>
              <a:rPr lang="it-IT" sz="1800" kern="100" dirty="0">
                <a:effectLst/>
                <a:latin typeface="Aptos" panose="020B0004020202020204" pitchFamily="34" charset="0"/>
                <a:ea typeface="Aptos" panose="020B0004020202020204" pitchFamily="34" charset="0"/>
                <a:cs typeface="Times New Roman" panose="02020603050405020304" pitchFamily="18" charset="0"/>
              </a:rPr>
              <a:t>Se prendiamo in considerazione gli autori delle azioni di mobbing, possiamo distinguere due tipologie di mobbing: mobbing verticale e mobbing orizzontale. </a:t>
            </a:r>
          </a:p>
          <a:p>
            <a:pPr>
              <a:lnSpc>
                <a:spcPct val="107000"/>
              </a:lnSpc>
              <a:spcAft>
                <a:spcPts val="800"/>
              </a:spcAft>
            </a:pPr>
            <a:r>
              <a:rPr lang="it-IT" sz="1800" kern="100" dirty="0">
                <a:effectLst/>
                <a:latin typeface="Aptos" panose="020B0004020202020204" pitchFamily="34" charset="0"/>
                <a:ea typeface="Aptos" panose="020B0004020202020204" pitchFamily="34" charset="0"/>
                <a:cs typeface="Times New Roman" panose="02020603050405020304" pitchFamily="18" charset="0"/>
              </a:rPr>
              <a:t>Quello </a:t>
            </a:r>
            <a:r>
              <a:rPr lang="it-IT" sz="1800" b="1" kern="100" dirty="0">
                <a:effectLst/>
                <a:latin typeface="Aptos" panose="020B0004020202020204" pitchFamily="34" charset="0"/>
                <a:ea typeface="Aptos" panose="020B0004020202020204" pitchFamily="34" charset="0"/>
                <a:cs typeface="Times New Roman" panose="02020603050405020304" pitchFamily="18" charset="0"/>
              </a:rPr>
              <a:t>verticale</a:t>
            </a:r>
            <a:r>
              <a:rPr lang="it-IT" sz="1800" kern="100" dirty="0">
                <a:effectLst/>
                <a:latin typeface="Aptos" panose="020B0004020202020204" pitchFamily="34" charset="0"/>
                <a:ea typeface="Aptos" panose="020B0004020202020204" pitchFamily="34" charset="0"/>
                <a:cs typeface="Times New Roman" panose="02020603050405020304" pitchFamily="18" charset="0"/>
              </a:rPr>
              <a:t>, in inglese anche chiamato </a:t>
            </a:r>
            <a:r>
              <a:rPr lang="it-IT" sz="1800" kern="100" dirty="0" err="1">
                <a:effectLst/>
                <a:latin typeface="Aptos" panose="020B0004020202020204" pitchFamily="34" charset="0"/>
                <a:ea typeface="Aptos" panose="020B0004020202020204" pitchFamily="34" charset="0"/>
                <a:cs typeface="Times New Roman" panose="02020603050405020304" pitchFamily="18" charset="0"/>
              </a:rPr>
              <a:t>bossing</a:t>
            </a:r>
            <a:r>
              <a:rPr lang="it-IT" sz="1800" kern="100" dirty="0">
                <a:effectLst/>
                <a:latin typeface="Aptos" panose="020B0004020202020204" pitchFamily="34" charset="0"/>
                <a:ea typeface="Aptos" panose="020B0004020202020204" pitchFamily="34" charset="0"/>
                <a:cs typeface="Times New Roman" panose="02020603050405020304" pitchFamily="18" charset="0"/>
              </a:rPr>
              <a:t>, consiste in un’azione di mobbing perpetrata da un superiore ai danni della vittima. Può essere diretto se i comportamenti di mobbing sono agiti dal capo o superiore personalmente; Il capo agisce personalmente contro la vittima, utilizzando comportamenti come rimproveri ingiustificati, svalutazione pubblica o assegnazione di compiti umilianti.</a:t>
            </a:r>
          </a:p>
          <a:p>
            <a:pPr>
              <a:lnSpc>
                <a:spcPct val="107000"/>
              </a:lnSpc>
              <a:spcAft>
                <a:spcPts val="800"/>
              </a:spcAft>
            </a:pPr>
            <a:r>
              <a:rPr lang="it-IT" sz="1800" kern="100" dirty="0">
                <a:effectLst/>
                <a:latin typeface="Aptos" panose="020B0004020202020204" pitchFamily="34" charset="0"/>
                <a:ea typeface="Aptos" panose="020B0004020202020204" pitchFamily="34" charset="0"/>
                <a:cs typeface="Times New Roman" panose="02020603050405020304" pitchFamily="18" charset="0"/>
              </a:rPr>
              <a:t>Oppure il mobbing può presentarsi in modo indiretto se è perseguito per il tramite di altri dipendenti; il superiore delega o manipola altri dipendenti per perpetrare le vessazioni, proteggendo così la propria immagine.</a:t>
            </a:r>
            <a:br>
              <a:rPr lang="it-IT" sz="1800" kern="100" dirty="0">
                <a:effectLst/>
                <a:latin typeface="Aptos" panose="020B0004020202020204" pitchFamily="34" charset="0"/>
                <a:ea typeface="Aptos" panose="020B0004020202020204" pitchFamily="34" charset="0"/>
                <a:cs typeface="Times New Roman" panose="02020603050405020304" pitchFamily="18" charset="0"/>
              </a:rPr>
            </a:br>
            <a:r>
              <a:rPr lang="it-IT" sz="1800" kern="100" dirty="0">
                <a:effectLst/>
                <a:latin typeface="Aptos" panose="020B0004020202020204" pitchFamily="34" charset="0"/>
                <a:ea typeface="Aptos" panose="020B0004020202020204" pitchFamily="34" charset="0"/>
                <a:cs typeface="Times New Roman" panose="02020603050405020304" pitchFamily="18" charset="0"/>
              </a:rPr>
              <a:t>Lo scopo principale del </a:t>
            </a:r>
            <a:r>
              <a:rPr lang="it-IT" sz="1800" kern="100" dirty="0" err="1">
                <a:effectLst/>
                <a:latin typeface="Aptos" panose="020B0004020202020204" pitchFamily="34" charset="0"/>
                <a:ea typeface="Aptos" panose="020B0004020202020204" pitchFamily="34" charset="0"/>
                <a:cs typeface="Times New Roman" panose="02020603050405020304" pitchFamily="18" charset="0"/>
              </a:rPr>
              <a:t>bossing</a:t>
            </a:r>
            <a:r>
              <a:rPr lang="it-IT" sz="1800" kern="100" dirty="0">
                <a:effectLst/>
                <a:latin typeface="Aptos" panose="020B0004020202020204" pitchFamily="34" charset="0"/>
                <a:ea typeface="Aptos" panose="020B0004020202020204" pitchFamily="34" charset="0"/>
                <a:cs typeface="Times New Roman" panose="02020603050405020304" pitchFamily="18" charset="0"/>
              </a:rPr>
              <a:t> è spesso quello di spingere la vittima a dimettersi, specialmente se il lavoratore è percepito come un ostacolo per l’azienda, sia per ragioni economiche (taglio del personale) che strategiche (riduzione di una figura “scomoda”). </a:t>
            </a:r>
          </a:p>
          <a:p>
            <a:pPr>
              <a:lnSpc>
                <a:spcPct val="107000"/>
              </a:lnSpc>
              <a:spcAft>
                <a:spcPts val="800"/>
              </a:spcAft>
            </a:pPr>
            <a:r>
              <a:rPr lang="it-IT" sz="1800" kern="100" dirty="0">
                <a:effectLst/>
                <a:latin typeface="Aptos" panose="020B0004020202020204" pitchFamily="34" charset="0"/>
                <a:ea typeface="Aptos" panose="020B0004020202020204" pitchFamily="34" charset="0"/>
                <a:cs typeface="Times New Roman" panose="02020603050405020304" pitchFamily="18" charset="0"/>
              </a:rPr>
              <a:t>L’obiettivo è quello di portare un lavoratore indesiderato a licenziarsi, ecco perché questa può essere anche utilizzata come una strategia aziendale per ridurre l’organico. </a:t>
            </a:r>
          </a:p>
          <a:p>
            <a:r>
              <a:rPr lang="it-IT" sz="1800" dirty="0">
                <a:effectLst/>
                <a:latin typeface="Aptos" panose="020B0004020202020204" pitchFamily="34" charset="0"/>
                <a:ea typeface="Aptos" panose="020B0004020202020204" pitchFamily="34" charset="0"/>
                <a:cs typeface="Times New Roman" panose="02020603050405020304" pitchFamily="18" charset="0"/>
              </a:rPr>
              <a:t>Il </a:t>
            </a:r>
            <a:r>
              <a:rPr lang="it-IT" sz="1800" b="1" dirty="0">
                <a:effectLst/>
                <a:latin typeface="Aptos" panose="020B0004020202020204" pitchFamily="34" charset="0"/>
                <a:ea typeface="Aptos" panose="020B0004020202020204" pitchFamily="34" charset="0"/>
                <a:cs typeface="Times New Roman" panose="02020603050405020304" pitchFamily="18" charset="0"/>
              </a:rPr>
              <a:t>mobbing orizzontale</a:t>
            </a:r>
            <a:r>
              <a:rPr lang="it-IT" sz="1800" dirty="0">
                <a:effectLst/>
                <a:latin typeface="Aptos" panose="020B0004020202020204" pitchFamily="34" charset="0"/>
                <a:ea typeface="Aptos" panose="020B0004020202020204" pitchFamily="34" charset="0"/>
                <a:cs typeface="Times New Roman" panose="02020603050405020304" pitchFamily="18" charset="0"/>
              </a:rPr>
              <a:t> si verifica quando le azioni mobbizzanti sono perpetrate da colleghi di pari grado nei confronti della vittima. Qui i motivi possono essere molteplici: l’invidia, la competizione, divergenza di opinioni, eccetera.</a:t>
            </a:r>
            <a:br>
              <a:rPr lang="it-IT" sz="1800" dirty="0">
                <a:effectLst/>
                <a:latin typeface="Aptos" panose="020B0004020202020204" pitchFamily="34" charset="0"/>
                <a:ea typeface="Aptos" panose="020B0004020202020204" pitchFamily="34" charset="0"/>
                <a:cs typeface="Times New Roman" panose="02020603050405020304" pitchFamily="18" charset="0"/>
              </a:rPr>
            </a:br>
            <a:endParaRPr lang="it-IT" dirty="0"/>
          </a:p>
        </p:txBody>
      </p:sp>
      <p:sp>
        <p:nvSpPr>
          <p:cNvPr id="4" name="Segnaposto numero diapositiva 3">
            <a:extLst>
              <a:ext uri="{FF2B5EF4-FFF2-40B4-BE49-F238E27FC236}">
                <a16:creationId xmlns:a16="http://schemas.microsoft.com/office/drawing/2014/main" id="{F78CD5B4-D3C7-D450-30EF-FECFF7A82260}"/>
              </a:ext>
            </a:extLst>
          </p:cNvPr>
          <p:cNvSpPr>
            <a:spLocks noGrp="1"/>
          </p:cNvSpPr>
          <p:nvPr>
            <p:ph type="sldNum" sz="quarter" idx="5"/>
          </p:nvPr>
        </p:nvSpPr>
        <p:spPr/>
        <p:txBody>
          <a:bodyPr/>
          <a:lstStyle/>
          <a:p>
            <a:fld id="{0DBDA731-43B6-4B9D-ADC4-0071912B2C5F}" type="slidenum">
              <a:rPr lang="it-IT" smtClean="0"/>
              <a:t>10</a:t>
            </a:fld>
            <a:endParaRPr lang="it-IT"/>
          </a:p>
        </p:txBody>
      </p:sp>
    </p:spTree>
    <p:extLst>
      <p:ext uri="{BB962C8B-B14F-4D97-AF65-F5344CB8AC3E}">
        <p14:creationId xmlns:p14="http://schemas.microsoft.com/office/powerpoint/2010/main" val="349161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BB3D10-A650-7B07-311B-7CFD38961AA6}"/>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E88A96C0-DF04-A403-3D3F-AA92F9DD5430}"/>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AA0AB123-CF02-9178-4970-545414EE3903}"/>
              </a:ext>
            </a:extLst>
          </p:cNvPr>
          <p:cNvSpPr>
            <a:spLocks noGrp="1"/>
          </p:cNvSpPr>
          <p:nvPr>
            <p:ph type="body" idx="1"/>
          </p:nvPr>
        </p:nvSpPr>
        <p:spPr/>
        <p:txBody>
          <a:bodyPr/>
          <a:lstStyle/>
          <a:p>
            <a:pPr>
              <a:lnSpc>
                <a:spcPct val="107000"/>
              </a:lnSpc>
              <a:spcAft>
                <a:spcPts val="800"/>
              </a:spcAft>
            </a:pPr>
            <a:r>
              <a:rPr lang="it-IT" sz="1800" kern="100" dirty="0">
                <a:effectLst/>
                <a:latin typeface="Aptos" panose="020B0004020202020204" pitchFamily="34" charset="0"/>
                <a:ea typeface="Aptos" panose="020B0004020202020204" pitchFamily="34" charset="0"/>
                <a:cs typeface="Times New Roman" panose="02020603050405020304" pitchFamily="18" charset="0"/>
              </a:rPr>
              <a:t>Altri particolari casi di mobbing che non rientrano nella classificazione appena riportata, ma che comunque possono presentarsi in un contesto di lavoro sono il mobbing ascendente e il mobbing del cliente.</a:t>
            </a:r>
          </a:p>
          <a:p>
            <a:pPr>
              <a:lnSpc>
                <a:spcPct val="107000"/>
              </a:lnSpc>
              <a:spcAft>
                <a:spcPts val="800"/>
              </a:spcAft>
            </a:pPr>
            <a:r>
              <a:rPr lang="it-IT" sz="1800" kern="100" dirty="0">
                <a:effectLst/>
                <a:latin typeface="Aptos" panose="020B0004020202020204" pitchFamily="34" charset="0"/>
                <a:ea typeface="Aptos" panose="020B0004020202020204" pitchFamily="34" charset="0"/>
                <a:cs typeface="Times New Roman" panose="02020603050405020304" pitchFamily="18" charset="0"/>
              </a:rPr>
              <a:t>Il </a:t>
            </a:r>
            <a:r>
              <a:rPr lang="it-IT" sz="1800" b="1" kern="100" dirty="0">
                <a:effectLst/>
                <a:latin typeface="Aptos" panose="020B0004020202020204" pitchFamily="34" charset="0"/>
                <a:ea typeface="Aptos" panose="020B0004020202020204" pitchFamily="34" charset="0"/>
                <a:cs typeface="Times New Roman" panose="02020603050405020304" pitchFamily="18" charset="0"/>
              </a:rPr>
              <a:t>mobbing ascendente </a:t>
            </a:r>
            <a:r>
              <a:rPr lang="it-IT" sz="1800" kern="100" dirty="0">
                <a:effectLst/>
                <a:latin typeface="Aptos" panose="020B0004020202020204" pitchFamily="34" charset="0"/>
                <a:ea typeface="Aptos" panose="020B0004020202020204" pitchFamily="34" charset="0"/>
                <a:cs typeface="Times New Roman" panose="02020603050405020304" pitchFamily="18" charset="0"/>
              </a:rPr>
              <a:t>è quello che si verifica quando la vittima è un lavoratore di grado superiore rispetto al mobber. In questo caso con le azioni di mobbing si vuole mettere in discussione l’autorità della vittima, e quindi privarla dei suoi poteri.</a:t>
            </a:r>
          </a:p>
          <a:p>
            <a:pPr>
              <a:lnSpc>
                <a:spcPct val="107000"/>
              </a:lnSpc>
              <a:spcAft>
                <a:spcPts val="800"/>
              </a:spcAft>
            </a:pPr>
            <a:r>
              <a:rPr lang="it-IT" sz="1800" kern="100" dirty="0">
                <a:effectLst/>
                <a:latin typeface="Aptos" panose="020B0004020202020204" pitchFamily="34" charset="0"/>
                <a:ea typeface="Aptos" panose="020B0004020202020204" pitchFamily="34" charset="0"/>
                <a:cs typeface="Times New Roman" panose="02020603050405020304" pitchFamily="18" charset="0"/>
              </a:rPr>
              <a:t>Infine, il </a:t>
            </a:r>
            <a:r>
              <a:rPr lang="it-IT" sz="1800" b="1" kern="100" dirty="0">
                <a:effectLst/>
                <a:latin typeface="Aptos" panose="020B0004020202020204" pitchFamily="34" charset="0"/>
                <a:ea typeface="Aptos" panose="020B0004020202020204" pitchFamily="34" charset="0"/>
                <a:cs typeface="Times New Roman" panose="02020603050405020304" pitchFamily="18" charset="0"/>
              </a:rPr>
              <a:t>mobbing del cliente </a:t>
            </a:r>
            <a:r>
              <a:rPr lang="it-IT" sz="1800" kern="100" dirty="0">
                <a:effectLst/>
                <a:latin typeface="Aptos" panose="020B0004020202020204" pitchFamily="34" charset="0"/>
                <a:ea typeface="Aptos" panose="020B0004020202020204" pitchFamily="34" charset="0"/>
                <a:cs typeface="Times New Roman" panose="02020603050405020304" pitchFamily="18" charset="0"/>
              </a:rPr>
              <a:t>si ha quando il lavoratore è vittima del mobbing esercitato dal proprio cliente, un fenomeno spesso trascurato, ma rilevante. Si manifesta in settori in cui il cliente ha un’interazione diretta e regolare con il personale, come nella vendita al dettaglio, nell’ospitalità o nei servizi.</a:t>
            </a:r>
          </a:p>
          <a:p>
            <a:pPr>
              <a:lnSpc>
                <a:spcPct val="107000"/>
              </a:lnSpc>
              <a:spcAft>
                <a:spcPts val="800"/>
              </a:spcAft>
            </a:pPr>
            <a:r>
              <a:rPr lang="it-IT" sz="1800" kern="100" dirty="0">
                <a:effectLst/>
                <a:latin typeface="Aptos" panose="020B0004020202020204" pitchFamily="34" charset="0"/>
                <a:ea typeface="Aptos" panose="020B0004020202020204" pitchFamily="34" charset="0"/>
                <a:cs typeface="Times New Roman" panose="02020603050405020304" pitchFamily="18" charset="0"/>
              </a:rPr>
              <a:t>Si manifesta con</a:t>
            </a:r>
            <a:r>
              <a:rPr lang="it-IT" sz="1800" b="1" kern="100" dirty="0">
                <a:effectLst/>
                <a:latin typeface="Aptos" panose="020B0004020202020204" pitchFamily="34" charset="0"/>
                <a:ea typeface="Aptos" panose="020B0004020202020204" pitchFamily="34" charset="0"/>
                <a:cs typeface="Times New Roman" panose="02020603050405020304" pitchFamily="18" charset="0"/>
              </a:rPr>
              <a:t> </a:t>
            </a:r>
            <a:r>
              <a:rPr lang="it-IT" sz="1800" kern="100" dirty="0">
                <a:effectLst/>
                <a:latin typeface="Aptos" panose="020B0004020202020204" pitchFamily="34" charset="0"/>
                <a:ea typeface="Aptos" panose="020B0004020202020204" pitchFamily="34" charset="0"/>
                <a:cs typeface="Times New Roman" panose="02020603050405020304" pitchFamily="18" charset="0"/>
              </a:rPr>
              <a:t>richieste irragionevoli, umiliazioni pubbliche o trattamenti denigratori.</a:t>
            </a:r>
            <a:br>
              <a:rPr lang="it-IT" sz="1800" kern="100" dirty="0">
                <a:effectLst/>
                <a:latin typeface="Aptos" panose="020B0004020202020204" pitchFamily="34" charset="0"/>
                <a:ea typeface="Aptos" panose="020B0004020202020204" pitchFamily="34" charset="0"/>
                <a:cs typeface="Times New Roman" panose="02020603050405020304" pitchFamily="18" charset="0"/>
              </a:rPr>
            </a:br>
            <a:r>
              <a:rPr lang="it-IT" sz="1800" kern="100" dirty="0">
                <a:effectLst/>
                <a:latin typeface="Aptos" panose="020B0004020202020204" pitchFamily="34" charset="0"/>
                <a:ea typeface="Aptos" panose="020B0004020202020204" pitchFamily="34" charset="0"/>
                <a:cs typeface="Times New Roman" panose="02020603050405020304" pitchFamily="18" charset="0"/>
              </a:rPr>
              <a:t>Questo tipo di mobbing pone sfide particolari, poiché la vittima spesso non può rispondere liberamente senza rischiare ripercussioni sul rapporto cliente azienda.</a:t>
            </a:r>
          </a:p>
        </p:txBody>
      </p:sp>
      <p:sp>
        <p:nvSpPr>
          <p:cNvPr id="4" name="Segnaposto numero diapositiva 3">
            <a:extLst>
              <a:ext uri="{FF2B5EF4-FFF2-40B4-BE49-F238E27FC236}">
                <a16:creationId xmlns:a16="http://schemas.microsoft.com/office/drawing/2014/main" id="{A0F26F6E-86B8-4C21-B384-49BC84E0F09E}"/>
              </a:ext>
            </a:extLst>
          </p:cNvPr>
          <p:cNvSpPr>
            <a:spLocks noGrp="1"/>
          </p:cNvSpPr>
          <p:nvPr>
            <p:ph type="sldNum" sz="quarter" idx="5"/>
          </p:nvPr>
        </p:nvSpPr>
        <p:spPr/>
        <p:txBody>
          <a:bodyPr/>
          <a:lstStyle/>
          <a:p>
            <a:fld id="{0DBDA731-43B6-4B9D-ADC4-0071912B2C5F}" type="slidenum">
              <a:rPr lang="it-IT" smtClean="0"/>
              <a:t>11</a:t>
            </a:fld>
            <a:endParaRPr lang="it-IT"/>
          </a:p>
        </p:txBody>
      </p:sp>
    </p:spTree>
    <p:extLst>
      <p:ext uri="{BB962C8B-B14F-4D97-AF65-F5344CB8AC3E}">
        <p14:creationId xmlns:p14="http://schemas.microsoft.com/office/powerpoint/2010/main" val="291548300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err="1"/>
              <a:t>Dunque</a:t>
            </a:r>
            <a:r>
              <a:rPr lang="en-US" dirty="0"/>
              <a:t> </a:t>
            </a:r>
            <a:r>
              <a:rPr lang="en-US" dirty="0" err="1"/>
              <a:t>esistono</a:t>
            </a:r>
            <a:r>
              <a:rPr lang="en-US" dirty="0"/>
              <a:t> </a:t>
            </a:r>
            <a:r>
              <a:rPr lang="en-US" dirty="0" err="1"/>
              <a:t>varie</a:t>
            </a:r>
            <a:r>
              <a:rPr lang="en-US" dirty="0"/>
              <a:t> </a:t>
            </a:r>
            <a:r>
              <a:rPr lang="en-US" dirty="0" err="1"/>
              <a:t>forme</a:t>
            </a:r>
            <a:r>
              <a:rPr lang="en-US" dirty="0"/>
              <a:t> di mobbing </a:t>
            </a:r>
            <a:r>
              <a:rPr lang="en-US" dirty="0" err="1"/>
              <a:t>che</a:t>
            </a:r>
            <a:r>
              <a:rPr lang="en-US" dirty="0"/>
              <a:t> </a:t>
            </a:r>
            <a:r>
              <a:rPr lang="en-US" dirty="0" err="1"/>
              <a:t>si</a:t>
            </a:r>
            <a:r>
              <a:rPr lang="en-US" dirty="0"/>
              <a:t> </a:t>
            </a:r>
            <a:r>
              <a:rPr lang="en-US" dirty="0" err="1"/>
              <a:t>manifestano</a:t>
            </a:r>
            <a:r>
              <a:rPr lang="en-US" dirty="0"/>
              <a:t> in </a:t>
            </a:r>
            <a:r>
              <a:rPr lang="en-US" dirty="0" err="1"/>
              <a:t>diversi</a:t>
            </a:r>
            <a:r>
              <a:rPr lang="en-US" dirty="0"/>
              <a:t> </a:t>
            </a:r>
            <a:r>
              <a:rPr lang="en-US" dirty="0" err="1"/>
              <a:t>contesti</a:t>
            </a:r>
            <a:r>
              <a:rPr lang="en-US" dirty="0"/>
              <a:t> </a:t>
            </a:r>
            <a:r>
              <a:rPr lang="en-US" dirty="0" err="1"/>
              <a:t>lavorativi</a:t>
            </a:r>
            <a:r>
              <a:rPr lang="en-US" dirty="0"/>
              <a:t>: </a:t>
            </a:r>
          </a:p>
          <a:p>
            <a:r>
              <a:rPr lang="en-US" dirty="0"/>
              <a:t>Bossing o Mobbing </a:t>
            </a:r>
            <a:r>
              <a:rPr lang="en-US" dirty="0" err="1"/>
              <a:t>Verticale</a:t>
            </a:r>
            <a:r>
              <a:rPr lang="en-US" dirty="0"/>
              <a:t>: </a:t>
            </a:r>
            <a:r>
              <a:rPr lang="en-US" dirty="0" err="1"/>
              <a:t>Questo</a:t>
            </a:r>
            <a:r>
              <a:rPr lang="en-US" dirty="0"/>
              <a:t> </a:t>
            </a:r>
            <a:r>
              <a:rPr lang="en-US" dirty="0" err="1"/>
              <a:t>tipo</a:t>
            </a:r>
            <a:r>
              <a:rPr lang="en-US" dirty="0"/>
              <a:t>, </a:t>
            </a:r>
            <a:r>
              <a:rPr lang="en-US" dirty="0" err="1"/>
              <a:t>che</a:t>
            </a:r>
            <a:r>
              <a:rPr lang="en-US" dirty="0"/>
              <a:t> </a:t>
            </a:r>
            <a:r>
              <a:rPr lang="en-US" dirty="0" err="1"/>
              <a:t>rappresenta</a:t>
            </a:r>
            <a:r>
              <a:rPr lang="en-US" dirty="0"/>
              <a:t> il 55% dei </a:t>
            </a:r>
            <a:r>
              <a:rPr lang="en-US" dirty="0" err="1"/>
              <a:t>casi</a:t>
            </a:r>
            <a:r>
              <a:rPr lang="en-US" dirty="0"/>
              <a:t>, </a:t>
            </a:r>
            <a:r>
              <a:rPr lang="en-US" dirty="0" err="1"/>
              <a:t>vede</a:t>
            </a:r>
            <a:r>
              <a:rPr lang="en-US" dirty="0"/>
              <a:t> un </a:t>
            </a:r>
            <a:r>
              <a:rPr lang="en-US" dirty="0" err="1"/>
              <a:t>superiore</a:t>
            </a:r>
            <a:r>
              <a:rPr lang="en-US" dirty="0"/>
              <a:t> o il </a:t>
            </a:r>
            <a:r>
              <a:rPr lang="en-US" dirty="0" err="1"/>
              <a:t>datore</a:t>
            </a:r>
            <a:r>
              <a:rPr lang="en-US" dirty="0"/>
              <a:t> di </a:t>
            </a:r>
            <a:r>
              <a:rPr lang="en-US" dirty="0" err="1"/>
              <a:t>lavoro</a:t>
            </a:r>
            <a:r>
              <a:rPr lang="en-US" dirty="0"/>
              <a:t> come </a:t>
            </a:r>
            <a:r>
              <a:rPr lang="en-US" dirty="0" err="1"/>
              <a:t>l'aggressore</a:t>
            </a:r>
            <a:r>
              <a:rPr lang="en-US" dirty="0"/>
              <a:t>. Lo </a:t>
            </a:r>
            <a:r>
              <a:rPr lang="en-US" dirty="0" err="1"/>
              <a:t>scopo</a:t>
            </a:r>
            <a:r>
              <a:rPr lang="en-US" dirty="0"/>
              <a:t> </a:t>
            </a:r>
            <a:r>
              <a:rPr lang="en-US" dirty="0" err="1"/>
              <a:t>potrebbe</a:t>
            </a:r>
            <a:r>
              <a:rPr lang="en-US" dirty="0"/>
              <a:t> </a:t>
            </a:r>
            <a:r>
              <a:rPr lang="en-US" dirty="0" err="1"/>
              <a:t>essere</a:t>
            </a:r>
            <a:r>
              <a:rPr lang="en-US" dirty="0"/>
              <a:t> </a:t>
            </a:r>
            <a:r>
              <a:rPr lang="en-US" dirty="0" err="1"/>
              <a:t>quello</a:t>
            </a:r>
            <a:r>
              <a:rPr lang="en-US" dirty="0"/>
              <a:t> di </a:t>
            </a:r>
            <a:r>
              <a:rPr lang="en-US" dirty="0" err="1"/>
              <a:t>marginalizzare</a:t>
            </a:r>
            <a:r>
              <a:rPr lang="en-US" dirty="0"/>
              <a:t> o </a:t>
            </a:r>
            <a:r>
              <a:rPr lang="en-US" dirty="0" err="1"/>
              <a:t>eliminare</a:t>
            </a:r>
            <a:r>
              <a:rPr lang="en-US" dirty="0"/>
              <a:t> un </a:t>
            </a:r>
            <a:r>
              <a:rPr lang="en-US" dirty="0" err="1"/>
              <a:t>dipendente</a:t>
            </a:r>
            <a:r>
              <a:rPr lang="en-US" dirty="0"/>
              <a:t> </a:t>
            </a:r>
            <a:r>
              <a:rPr lang="en-US" dirty="0" err="1"/>
              <a:t>percepito</a:t>
            </a:r>
            <a:r>
              <a:rPr lang="en-US" dirty="0"/>
              <a:t> come </a:t>
            </a:r>
            <a:r>
              <a:rPr lang="en-US" dirty="0" err="1"/>
              <a:t>inadatto</a:t>
            </a:r>
            <a:r>
              <a:rPr lang="en-US" dirty="0"/>
              <a:t> o </a:t>
            </a:r>
            <a:r>
              <a:rPr lang="en-US" dirty="0" err="1"/>
              <a:t>indesiderato</a:t>
            </a:r>
            <a:r>
              <a:rPr lang="en-US" dirty="0"/>
              <a:t>. </a:t>
            </a:r>
          </a:p>
          <a:p>
            <a:r>
              <a:rPr lang="en-US" dirty="0"/>
              <a:t>Mobbing </a:t>
            </a:r>
            <a:r>
              <a:rPr lang="en-US" dirty="0" err="1"/>
              <a:t>Orizzontale</a:t>
            </a:r>
            <a:r>
              <a:rPr lang="en-US" dirty="0"/>
              <a:t>: In </a:t>
            </a:r>
            <a:r>
              <a:rPr lang="en-US" dirty="0" err="1"/>
              <a:t>questa</a:t>
            </a:r>
            <a:r>
              <a:rPr lang="en-US" dirty="0"/>
              <a:t> forma, i </a:t>
            </a:r>
            <a:r>
              <a:rPr lang="en-US" dirty="0" err="1"/>
              <a:t>colleghi</a:t>
            </a:r>
            <a:r>
              <a:rPr lang="en-US" dirty="0"/>
              <a:t> </a:t>
            </a:r>
            <a:r>
              <a:rPr lang="en-US" dirty="0" err="1"/>
              <a:t>sono</a:t>
            </a:r>
            <a:r>
              <a:rPr lang="en-US" dirty="0"/>
              <a:t> </a:t>
            </a:r>
            <a:r>
              <a:rPr lang="en-US" dirty="0" err="1"/>
              <a:t>gli</a:t>
            </a:r>
            <a:r>
              <a:rPr lang="en-US" dirty="0"/>
              <a:t> </a:t>
            </a:r>
            <a:r>
              <a:rPr lang="en-US" dirty="0" err="1"/>
              <a:t>aggressori</a:t>
            </a:r>
            <a:r>
              <a:rPr lang="en-US" dirty="0"/>
              <a:t>, </a:t>
            </a:r>
            <a:r>
              <a:rPr lang="en-US" dirty="0" err="1"/>
              <a:t>spesso</a:t>
            </a:r>
            <a:r>
              <a:rPr lang="en-US" dirty="0"/>
              <a:t> ganging up </a:t>
            </a:r>
            <a:r>
              <a:rPr lang="en-US" dirty="0" err="1"/>
              <a:t>su</a:t>
            </a:r>
            <a:r>
              <a:rPr lang="en-US" dirty="0"/>
              <a:t> </a:t>
            </a:r>
            <a:r>
              <a:rPr lang="en-US" dirty="0" err="1"/>
              <a:t>una</a:t>
            </a:r>
            <a:r>
              <a:rPr lang="en-US" dirty="0"/>
              <a:t> </a:t>
            </a:r>
            <a:r>
              <a:rPr lang="en-US" dirty="0" err="1"/>
              <a:t>singola</a:t>
            </a:r>
            <a:r>
              <a:rPr lang="en-US" dirty="0"/>
              <a:t> </a:t>
            </a:r>
            <a:r>
              <a:rPr lang="en-US" dirty="0" err="1"/>
              <a:t>vittima</a:t>
            </a:r>
            <a:r>
              <a:rPr lang="en-US" dirty="0"/>
              <a:t>. </a:t>
            </a:r>
          </a:p>
          <a:p>
            <a:r>
              <a:rPr lang="en-US" dirty="0"/>
              <a:t>Mobbing </a:t>
            </a:r>
            <a:r>
              <a:rPr lang="en-US" dirty="0" err="1"/>
              <a:t>Ascendente</a:t>
            </a:r>
            <a:r>
              <a:rPr lang="en-US" dirty="0"/>
              <a:t>: Molto </a:t>
            </a:r>
            <a:r>
              <a:rPr lang="en-US" dirty="0" err="1"/>
              <a:t>meno</a:t>
            </a:r>
            <a:r>
              <a:rPr lang="en-US" dirty="0"/>
              <a:t> comune, in </a:t>
            </a:r>
            <a:r>
              <a:rPr lang="en-US" dirty="0" err="1"/>
              <a:t>questo</a:t>
            </a:r>
            <a:r>
              <a:rPr lang="en-US" dirty="0"/>
              <a:t> </a:t>
            </a:r>
            <a:r>
              <a:rPr lang="en-US" dirty="0" err="1"/>
              <a:t>caso</a:t>
            </a:r>
            <a:r>
              <a:rPr lang="en-US" dirty="0"/>
              <a:t> è il capo ad </a:t>
            </a:r>
            <a:r>
              <a:rPr lang="en-US" dirty="0" err="1"/>
              <a:t>essere</a:t>
            </a:r>
            <a:r>
              <a:rPr lang="en-US" dirty="0"/>
              <a:t> il </a:t>
            </a:r>
            <a:r>
              <a:rPr lang="en-US" dirty="0" err="1"/>
              <a:t>bersaglio</a:t>
            </a:r>
            <a:r>
              <a:rPr lang="en-US" dirty="0"/>
              <a:t> </a:t>
            </a:r>
            <a:r>
              <a:rPr lang="en-US" dirty="0" err="1"/>
              <a:t>dell'aggressione</a:t>
            </a:r>
            <a:r>
              <a:rPr lang="en-US" dirty="0"/>
              <a:t>. </a:t>
            </a:r>
          </a:p>
          <a:p>
            <a:r>
              <a:rPr lang="en-US" dirty="0"/>
              <a:t>Se </a:t>
            </a:r>
            <a:r>
              <a:rPr lang="en-US" dirty="0" err="1"/>
              <a:t>si</a:t>
            </a:r>
            <a:r>
              <a:rPr lang="en-US" dirty="0"/>
              <a:t> è </a:t>
            </a:r>
            <a:r>
              <a:rPr lang="en-US" dirty="0" err="1"/>
              <a:t>testimoni</a:t>
            </a:r>
            <a:r>
              <a:rPr lang="en-US" dirty="0"/>
              <a:t> di </a:t>
            </a:r>
            <a:r>
              <a:rPr lang="en-US" dirty="0" err="1"/>
              <a:t>queste</a:t>
            </a:r>
            <a:r>
              <a:rPr lang="en-US" dirty="0"/>
              <a:t> </a:t>
            </a:r>
            <a:r>
              <a:rPr lang="en-US" dirty="0" err="1"/>
              <a:t>dinamiche</a:t>
            </a:r>
            <a:r>
              <a:rPr lang="en-US" dirty="0"/>
              <a:t>, è </a:t>
            </a:r>
            <a:r>
              <a:rPr lang="en-US" dirty="0" err="1"/>
              <a:t>vitale</a:t>
            </a:r>
            <a:r>
              <a:rPr lang="en-US" dirty="0"/>
              <a:t> non </a:t>
            </a:r>
            <a:r>
              <a:rPr lang="en-US" dirty="0" err="1"/>
              <a:t>restare</a:t>
            </a:r>
            <a:r>
              <a:rPr lang="en-US" dirty="0"/>
              <a:t> </a:t>
            </a:r>
            <a:r>
              <a:rPr lang="en-US" dirty="0" err="1"/>
              <a:t>indifferenti</a:t>
            </a:r>
            <a:r>
              <a:rPr lang="en-US" dirty="0"/>
              <a:t>. Se ci </a:t>
            </a:r>
            <a:r>
              <a:rPr lang="en-US" dirty="0" err="1"/>
              <a:t>sono</a:t>
            </a:r>
            <a:r>
              <a:rPr lang="en-US" dirty="0"/>
              <a:t> </a:t>
            </a:r>
            <a:r>
              <a:rPr lang="en-US" dirty="0" err="1"/>
              <a:t>problemi</a:t>
            </a:r>
            <a:r>
              <a:rPr lang="en-US" dirty="0"/>
              <a:t> o </a:t>
            </a:r>
            <a:r>
              <a:rPr lang="en-US" dirty="0" err="1"/>
              <a:t>disaccordi</a:t>
            </a:r>
            <a:r>
              <a:rPr lang="en-US" dirty="0"/>
              <a:t>, </a:t>
            </a:r>
            <a:r>
              <a:rPr lang="en-US" dirty="0" err="1"/>
              <a:t>sia</a:t>
            </a:r>
            <a:r>
              <a:rPr lang="en-US" dirty="0"/>
              <a:t> con i </a:t>
            </a:r>
            <a:r>
              <a:rPr lang="en-US" dirty="0" err="1"/>
              <a:t>superiori</a:t>
            </a:r>
            <a:r>
              <a:rPr lang="en-US" dirty="0"/>
              <a:t> </a:t>
            </a:r>
            <a:r>
              <a:rPr lang="en-US" dirty="0" err="1"/>
              <a:t>sia</a:t>
            </a:r>
            <a:r>
              <a:rPr lang="en-US" dirty="0"/>
              <a:t> con i </a:t>
            </a:r>
            <a:r>
              <a:rPr lang="en-US" dirty="0" err="1"/>
              <a:t>colleghi</a:t>
            </a:r>
            <a:r>
              <a:rPr lang="en-US" dirty="0"/>
              <a:t>, è </a:t>
            </a:r>
            <a:r>
              <a:rPr lang="en-US" dirty="0" err="1"/>
              <a:t>preferibile</a:t>
            </a:r>
            <a:r>
              <a:rPr lang="en-US" dirty="0"/>
              <a:t> </a:t>
            </a:r>
            <a:r>
              <a:rPr lang="en-US" dirty="0" err="1"/>
              <a:t>affrontarli</a:t>
            </a:r>
            <a:r>
              <a:rPr lang="en-US" dirty="0"/>
              <a:t> </a:t>
            </a:r>
            <a:r>
              <a:rPr lang="en-US" dirty="0" err="1"/>
              <a:t>apertamente</a:t>
            </a:r>
            <a:r>
              <a:rPr lang="en-US" dirty="0"/>
              <a:t> </a:t>
            </a:r>
            <a:r>
              <a:rPr lang="en-US" dirty="0" err="1"/>
              <a:t>invece</a:t>
            </a:r>
            <a:r>
              <a:rPr lang="en-US" dirty="0"/>
              <a:t> di </a:t>
            </a:r>
            <a:r>
              <a:rPr lang="en-US" dirty="0" err="1"/>
              <a:t>agire</a:t>
            </a:r>
            <a:r>
              <a:rPr lang="en-US" dirty="0"/>
              <a:t> in modo </a:t>
            </a:r>
            <a:r>
              <a:rPr lang="en-US" dirty="0" err="1"/>
              <a:t>indiretto</a:t>
            </a:r>
            <a:r>
              <a:rPr lang="en-US" dirty="0"/>
              <a:t> e </a:t>
            </a:r>
            <a:r>
              <a:rPr lang="en-US" dirty="0" err="1"/>
              <a:t>dannoso</a:t>
            </a:r>
            <a:r>
              <a:rPr lang="en-US" dirty="0"/>
              <a:t>. </a:t>
            </a:r>
          </a:p>
          <a:p>
            <a:r>
              <a:rPr lang="en-US" dirty="0"/>
              <a:t>Doppio Mobbing: </a:t>
            </a:r>
            <a:r>
              <a:rPr lang="en-US" dirty="0" err="1"/>
              <a:t>Questo</a:t>
            </a:r>
            <a:r>
              <a:rPr lang="en-US" dirty="0"/>
              <a:t> </a:t>
            </a:r>
            <a:r>
              <a:rPr lang="en-US" dirty="0" err="1"/>
              <a:t>termine</a:t>
            </a:r>
            <a:r>
              <a:rPr lang="en-US" dirty="0"/>
              <a:t> </a:t>
            </a:r>
            <a:r>
              <a:rPr lang="en-US" dirty="0" err="1"/>
              <a:t>si</a:t>
            </a:r>
            <a:r>
              <a:rPr lang="en-US" dirty="0"/>
              <a:t> </a:t>
            </a:r>
            <a:r>
              <a:rPr lang="en-US" dirty="0" err="1"/>
              <a:t>riferisce</a:t>
            </a:r>
            <a:r>
              <a:rPr lang="en-US" dirty="0"/>
              <a:t> a un </a:t>
            </a:r>
            <a:r>
              <a:rPr lang="en-US" dirty="0" err="1"/>
              <a:t>fenomeno</a:t>
            </a:r>
            <a:r>
              <a:rPr lang="en-US" dirty="0"/>
              <a:t> in cui la </a:t>
            </a:r>
            <a:r>
              <a:rPr lang="en-US" dirty="0" err="1"/>
              <a:t>vittima</a:t>
            </a:r>
            <a:r>
              <a:rPr lang="en-US" dirty="0"/>
              <a:t> di mobbing </a:t>
            </a:r>
            <a:r>
              <a:rPr lang="en-US" dirty="0" err="1"/>
              <a:t>sul</a:t>
            </a:r>
            <a:r>
              <a:rPr lang="en-US" dirty="0"/>
              <a:t> </a:t>
            </a:r>
            <a:r>
              <a:rPr lang="en-US" dirty="0" err="1"/>
              <a:t>lavoro</a:t>
            </a:r>
            <a:r>
              <a:rPr lang="en-US" dirty="0"/>
              <a:t> non trova </a:t>
            </a:r>
            <a:r>
              <a:rPr lang="en-US" dirty="0" err="1"/>
              <a:t>supporto</a:t>
            </a:r>
            <a:r>
              <a:rPr lang="en-US" dirty="0"/>
              <a:t> </a:t>
            </a:r>
            <a:r>
              <a:rPr lang="en-US" dirty="0" err="1"/>
              <a:t>neanche</a:t>
            </a:r>
            <a:r>
              <a:rPr lang="en-US" dirty="0"/>
              <a:t> in casa, </a:t>
            </a:r>
            <a:r>
              <a:rPr lang="en-US" dirty="0" err="1"/>
              <a:t>spesso</a:t>
            </a:r>
            <a:r>
              <a:rPr lang="en-US" dirty="0"/>
              <a:t> a causa di </a:t>
            </a:r>
            <a:r>
              <a:rPr lang="en-US" dirty="0" err="1"/>
              <a:t>una</a:t>
            </a:r>
            <a:r>
              <a:rPr lang="en-US" dirty="0"/>
              <a:t> </a:t>
            </a:r>
            <a:r>
              <a:rPr lang="en-US" dirty="0" err="1"/>
              <a:t>mancanza</a:t>
            </a:r>
            <a:r>
              <a:rPr lang="en-US" dirty="0"/>
              <a:t> di </a:t>
            </a:r>
            <a:r>
              <a:rPr lang="en-US" dirty="0" err="1"/>
              <a:t>comprensione</a:t>
            </a:r>
            <a:r>
              <a:rPr lang="en-US" dirty="0"/>
              <a:t> da </a:t>
            </a:r>
            <a:r>
              <a:rPr lang="en-US" dirty="0" err="1"/>
              <a:t>parte</a:t>
            </a:r>
            <a:r>
              <a:rPr lang="en-US" dirty="0"/>
              <a:t> dei </a:t>
            </a:r>
            <a:r>
              <a:rPr lang="en-US" dirty="0" err="1"/>
              <a:t>familiari</a:t>
            </a:r>
            <a:r>
              <a:rPr lang="en-US" dirty="0"/>
              <a:t>. </a:t>
            </a:r>
          </a:p>
          <a:p>
            <a:r>
              <a:rPr lang="en-US" dirty="0" err="1"/>
              <a:t>Agire</a:t>
            </a:r>
            <a:r>
              <a:rPr lang="en-US" dirty="0"/>
              <a:t> </a:t>
            </a:r>
            <a:r>
              <a:rPr lang="en-US" dirty="0" err="1"/>
              <a:t>contro</a:t>
            </a:r>
            <a:r>
              <a:rPr lang="en-US" dirty="0"/>
              <a:t> il mobbing è </a:t>
            </a:r>
            <a:r>
              <a:rPr lang="en-US" dirty="0" err="1"/>
              <a:t>fondamentale</a:t>
            </a:r>
            <a:r>
              <a:rPr lang="en-US" dirty="0"/>
              <a:t>, e </a:t>
            </a:r>
            <a:r>
              <a:rPr lang="en-US" dirty="0" err="1"/>
              <a:t>aprire</a:t>
            </a:r>
            <a:r>
              <a:rPr lang="en-US" dirty="0"/>
              <a:t> un </a:t>
            </a:r>
            <a:r>
              <a:rPr lang="en-US" dirty="0" err="1"/>
              <a:t>dialogo</a:t>
            </a:r>
            <a:r>
              <a:rPr lang="en-US" dirty="0"/>
              <a:t> </a:t>
            </a:r>
            <a:r>
              <a:rPr lang="en-US" dirty="0" err="1"/>
              <a:t>chiaro</a:t>
            </a:r>
            <a:r>
              <a:rPr lang="en-US" dirty="0"/>
              <a:t> e </a:t>
            </a:r>
            <a:r>
              <a:rPr lang="en-US" dirty="0" err="1"/>
              <a:t>diretto</a:t>
            </a:r>
            <a:r>
              <a:rPr lang="en-US" dirty="0"/>
              <a:t> </a:t>
            </a:r>
            <a:r>
              <a:rPr lang="en-US" dirty="0" err="1"/>
              <a:t>può</a:t>
            </a:r>
            <a:r>
              <a:rPr lang="en-US" dirty="0"/>
              <a:t> </a:t>
            </a:r>
            <a:r>
              <a:rPr lang="en-US" dirty="0" err="1"/>
              <a:t>essere</a:t>
            </a:r>
            <a:r>
              <a:rPr lang="en-US" dirty="0"/>
              <a:t> il primo </a:t>
            </a:r>
            <a:r>
              <a:rPr lang="en-US" dirty="0" err="1"/>
              <a:t>passo</a:t>
            </a:r>
            <a:r>
              <a:rPr lang="en-US" dirty="0"/>
              <a:t> verso la </a:t>
            </a:r>
            <a:r>
              <a:rPr lang="en-US" dirty="0" err="1"/>
              <a:t>soluzione</a:t>
            </a:r>
            <a:r>
              <a:rPr lang="en-US" dirty="0"/>
              <a:t>.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Il mobbing </a:t>
            </a:r>
            <a:r>
              <a:rPr lang="en-US" dirty="0" err="1"/>
              <a:t>spesso</a:t>
            </a:r>
            <a:r>
              <a:rPr lang="en-US" dirty="0"/>
              <a:t> segue un </a:t>
            </a:r>
            <a:r>
              <a:rPr lang="en-US" dirty="0" err="1"/>
              <a:t>percorso</a:t>
            </a:r>
            <a:r>
              <a:rPr lang="en-US" dirty="0"/>
              <a:t> </a:t>
            </a:r>
            <a:r>
              <a:rPr lang="en-US" dirty="0" err="1"/>
              <a:t>progressivo</a:t>
            </a:r>
            <a:r>
              <a:rPr lang="en-US" dirty="0"/>
              <a:t>. </a:t>
            </a:r>
            <a:r>
              <a:rPr lang="en-US" dirty="0" err="1"/>
              <a:t>Inizia</a:t>
            </a:r>
            <a:r>
              <a:rPr lang="en-US" dirty="0"/>
              <a:t> da </a:t>
            </a:r>
            <a:r>
              <a:rPr lang="en-US" dirty="0" err="1"/>
              <a:t>una</a:t>
            </a:r>
            <a:r>
              <a:rPr lang="en-US" dirty="0"/>
              <a:t> </a:t>
            </a:r>
            <a:r>
              <a:rPr lang="en-US" dirty="0" err="1"/>
              <a:t>situazione</a:t>
            </a:r>
            <a:r>
              <a:rPr lang="en-US" dirty="0"/>
              <a:t> di </a:t>
            </a:r>
            <a:r>
              <a:rPr lang="en-US" dirty="0" err="1"/>
              <a:t>conflitto</a:t>
            </a:r>
            <a:r>
              <a:rPr lang="en-US" dirty="0"/>
              <a:t> </a:t>
            </a:r>
            <a:r>
              <a:rPr lang="en-US" dirty="0" err="1"/>
              <a:t>che</a:t>
            </a:r>
            <a:r>
              <a:rPr lang="en-US" dirty="0"/>
              <a:t> </a:t>
            </a:r>
            <a:r>
              <a:rPr lang="en-US" dirty="0" err="1"/>
              <a:t>potrebbe</a:t>
            </a:r>
            <a:r>
              <a:rPr lang="en-US" dirty="0"/>
              <a:t> </a:t>
            </a:r>
            <a:r>
              <a:rPr lang="en-US" dirty="0" err="1"/>
              <a:t>essere</a:t>
            </a:r>
            <a:r>
              <a:rPr lang="en-US" dirty="0"/>
              <a:t> </a:t>
            </a:r>
            <a:r>
              <a:rPr lang="en-US" dirty="0" err="1"/>
              <a:t>considerata</a:t>
            </a:r>
            <a:r>
              <a:rPr lang="en-US" dirty="0"/>
              <a:t> "</a:t>
            </a:r>
            <a:r>
              <a:rPr lang="en-US" dirty="0" err="1"/>
              <a:t>normale</a:t>
            </a:r>
            <a:r>
              <a:rPr lang="en-US" dirty="0"/>
              <a:t>" in un </a:t>
            </a:r>
            <a:r>
              <a:rPr lang="en-US" dirty="0" err="1"/>
              <a:t>ambiente</a:t>
            </a:r>
            <a:r>
              <a:rPr lang="en-US" dirty="0"/>
              <a:t> </a:t>
            </a:r>
            <a:r>
              <a:rPr lang="en-US" dirty="0" err="1"/>
              <a:t>lavorativo</a:t>
            </a:r>
            <a:r>
              <a:rPr lang="en-US" dirty="0"/>
              <a:t> dove le </a:t>
            </a:r>
            <a:r>
              <a:rPr lang="en-US" dirty="0" err="1"/>
              <a:t>persone</a:t>
            </a:r>
            <a:r>
              <a:rPr lang="en-US" dirty="0"/>
              <a:t> non </a:t>
            </a:r>
            <a:r>
              <a:rPr lang="en-US" dirty="0" err="1"/>
              <a:t>si</a:t>
            </a:r>
            <a:r>
              <a:rPr lang="en-US" dirty="0"/>
              <a:t> </a:t>
            </a:r>
            <a:r>
              <a:rPr lang="en-US" dirty="0" err="1"/>
              <a:t>sono</a:t>
            </a:r>
            <a:r>
              <a:rPr lang="en-US" dirty="0"/>
              <a:t> </a:t>
            </a:r>
            <a:r>
              <a:rPr lang="en-US" dirty="0" err="1"/>
              <a:t>scelte</a:t>
            </a:r>
            <a:r>
              <a:rPr lang="en-US" dirty="0"/>
              <a:t>. </a:t>
            </a:r>
            <a:r>
              <a:rPr lang="en-US" dirty="0" err="1"/>
              <a:t>Tuttavia</a:t>
            </a:r>
            <a:r>
              <a:rPr lang="en-US" dirty="0"/>
              <a:t>, il </a:t>
            </a:r>
            <a:r>
              <a:rPr lang="en-US" dirty="0" err="1"/>
              <a:t>conflitto</a:t>
            </a:r>
            <a:r>
              <a:rPr lang="en-US" dirty="0"/>
              <a:t> </a:t>
            </a:r>
            <a:r>
              <a:rPr lang="en-US" dirty="0" err="1"/>
              <a:t>può</a:t>
            </a:r>
            <a:r>
              <a:rPr lang="en-US" dirty="0"/>
              <a:t> </a:t>
            </a:r>
            <a:r>
              <a:rPr lang="en-US" dirty="0" err="1"/>
              <a:t>evolvere</a:t>
            </a:r>
            <a:r>
              <a:rPr lang="en-US" dirty="0"/>
              <a:t> in </a:t>
            </a:r>
            <a:r>
              <a:rPr lang="en-US" dirty="0" err="1"/>
              <a:t>una</a:t>
            </a:r>
            <a:r>
              <a:rPr lang="en-US" dirty="0"/>
              <a:t> forma </a:t>
            </a:r>
            <a:r>
              <a:rPr lang="en-US" dirty="0" err="1"/>
              <a:t>mirata</a:t>
            </a:r>
            <a:r>
              <a:rPr lang="en-US" dirty="0"/>
              <a:t> di </a:t>
            </a:r>
            <a:r>
              <a:rPr lang="en-US" dirty="0" err="1"/>
              <a:t>aggressione</a:t>
            </a:r>
            <a:r>
              <a:rPr lang="en-US" dirty="0"/>
              <a:t> verso un </a:t>
            </a:r>
            <a:r>
              <a:rPr lang="en-US" dirty="0" err="1"/>
              <a:t>individuo</a:t>
            </a:r>
            <a:r>
              <a:rPr lang="en-US" dirty="0"/>
              <a:t>. Una volta </a:t>
            </a:r>
            <a:r>
              <a:rPr lang="en-US" dirty="0" err="1"/>
              <a:t>che</a:t>
            </a:r>
            <a:r>
              <a:rPr lang="en-US" dirty="0"/>
              <a:t> il mobbing </a:t>
            </a:r>
            <a:r>
              <a:rPr lang="en-US" dirty="0" err="1"/>
              <a:t>inizia</a:t>
            </a:r>
            <a:r>
              <a:rPr lang="en-US" dirty="0"/>
              <a:t>, la </a:t>
            </a:r>
            <a:r>
              <a:rPr lang="en-US" dirty="0" err="1"/>
              <a:t>vittima</a:t>
            </a:r>
            <a:r>
              <a:rPr lang="en-US" dirty="0"/>
              <a:t> </a:t>
            </a:r>
            <a:r>
              <a:rPr lang="en-US" dirty="0" err="1"/>
              <a:t>comincia</a:t>
            </a:r>
            <a:r>
              <a:rPr lang="en-US" dirty="0"/>
              <a:t> a </a:t>
            </a:r>
            <a:r>
              <a:rPr lang="en-US" dirty="0" err="1"/>
              <a:t>manifestare</a:t>
            </a:r>
            <a:r>
              <a:rPr lang="en-US" dirty="0"/>
              <a:t> </a:t>
            </a:r>
            <a:r>
              <a:rPr lang="en-US" dirty="0" err="1"/>
              <a:t>sintomi</a:t>
            </a:r>
            <a:r>
              <a:rPr lang="en-US" dirty="0"/>
              <a:t> </a:t>
            </a:r>
            <a:r>
              <a:rPr lang="en-US" dirty="0" err="1"/>
              <a:t>psicosomatici</a:t>
            </a:r>
            <a:r>
              <a:rPr lang="en-US" dirty="0"/>
              <a:t> </a:t>
            </a:r>
            <a:r>
              <a:rPr lang="en-US" dirty="0" err="1"/>
              <a:t>dovuti</a:t>
            </a:r>
            <a:r>
              <a:rPr lang="en-US" dirty="0"/>
              <a:t> </a:t>
            </a:r>
            <a:r>
              <a:rPr lang="en-US" dirty="0" err="1"/>
              <a:t>allo</a:t>
            </a:r>
            <a:r>
              <a:rPr lang="en-US" dirty="0"/>
              <a:t> stress e </a:t>
            </a:r>
            <a:r>
              <a:rPr lang="en-US" dirty="0" err="1"/>
              <a:t>alla</a:t>
            </a:r>
            <a:r>
              <a:rPr lang="en-US" dirty="0"/>
              <a:t> </a:t>
            </a:r>
            <a:r>
              <a:rPr lang="en-US" dirty="0" err="1"/>
              <a:t>tensione</a:t>
            </a:r>
            <a:r>
              <a:rPr lang="en-US" dirty="0"/>
              <a:t>. </a:t>
            </a:r>
            <a:r>
              <a:rPr lang="en-US" dirty="0" err="1"/>
              <a:t>Questo</a:t>
            </a:r>
            <a:r>
              <a:rPr lang="en-US" dirty="0"/>
              <a:t>, a </a:t>
            </a:r>
            <a:r>
              <a:rPr lang="en-US" dirty="0" err="1"/>
              <a:t>sua</a:t>
            </a:r>
            <a:r>
              <a:rPr lang="en-US" dirty="0"/>
              <a:t> volta, </a:t>
            </a:r>
            <a:r>
              <a:rPr lang="en-US" dirty="0" err="1"/>
              <a:t>può</a:t>
            </a:r>
            <a:r>
              <a:rPr lang="en-US" dirty="0"/>
              <a:t> </a:t>
            </a:r>
            <a:r>
              <a:rPr lang="en-US" dirty="0" err="1"/>
              <a:t>portare</a:t>
            </a:r>
            <a:r>
              <a:rPr lang="en-US" dirty="0"/>
              <a:t> a </a:t>
            </a:r>
            <a:r>
              <a:rPr lang="en-US" dirty="0" err="1"/>
              <a:t>errori</a:t>
            </a:r>
            <a:r>
              <a:rPr lang="en-US" dirty="0"/>
              <a:t> </a:t>
            </a:r>
            <a:r>
              <a:rPr lang="en-US" dirty="0" err="1"/>
              <a:t>sul</a:t>
            </a:r>
            <a:r>
              <a:rPr lang="en-US" dirty="0"/>
              <a:t> </a:t>
            </a:r>
            <a:r>
              <a:rPr lang="en-US" dirty="0" err="1"/>
              <a:t>lavoro</a:t>
            </a:r>
            <a:r>
              <a:rPr lang="en-US" dirty="0"/>
              <a:t>, </a:t>
            </a:r>
            <a:r>
              <a:rPr lang="en-US" dirty="0" err="1"/>
              <a:t>che</a:t>
            </a:r>
            <a:r>
              <a:rPr lang="en-US" dirty="0"/>
              <a:t> </a:t>
            </a:r>
            <a:r>
              <a:rPr lang="en-US" dirty="0" err="1"/>
              <a:t>possono</a:t>
            </a:r>
            <a:r>
              <a:rPr lang="en-US" dirty="0"/>
              <a:t> </a:t>
            </a:r>
            <a:r>
              <a:rPr lang="en-US" dirty="0" err="1"/>
              <a:t>essere</a:t>
            </a:r>
            <a:r>
              <a:rPr lang="en-US" dirty="0"/>
              <a:t> </a:t>
            </a:r>
            <a:r>
              <a:rPr lang="en-US" dirty="0" err="1"/>
              <a:t>amplificati</a:t>
            </a:r>
            <a:r>
              <a:rPr lang="en-US" dirty="0"/>
              <a:t> o </a:t>
            </a:r>
            <a:r>
              <a:rPr lang="en-US" dirty="0" err="1"/>
              <a:t>sfruttati</a:t>
            </a:r>
            <a:r>
              <a:rPr lang="en-US" dirty="0"/>
              <a:t> per </a:t>
            </a:r>
            <a:r>
              <a:rPr lang="en-US" dirty="0" err="1"/>
              <a:t>ulteriori</a:t>
            </a:r>
            <a:r>
              <a:rPr lang="en-US" dirty="0"/>
              <a:t> </a:t>
            </a:r>
            <a:r>
              <a:rPr lang="en-US" dirty="0" err="1"/>
              <a:t>attacchi</a:t>
            </a:r>
            <a:r>
              <a:rPr lang="en-US" dirty="0"/>
              <a:t>. Se non </a:t>
            </a:r>
            <a:r>
              <a:rPr lang="en-US" dirty="0" err="1"/>
              <a:t>affrontato</a:t>
            </a:r>
            <a:r>
              <a:rPr lang="en-US" dirty="0"/>
              <a:t>, il mobbing </a:t>
            </a:r>
            <a:r>
              <a:rPr lang="en-US" dirty="0" err="1"/>
              <a:t>può</a:t>
            </a:r>
            <a:r>
              <a:rPr lang="en-US" dirty="0"/>
              <a:t> </a:t>
            </a:r>
            <a:r>
              <a:rPr lang="en-US" dirty="0" err="1"/>
              <a:t>portare</a:t>
            </a:r>
            <a:r>
              <a:rPr lang="en-US" dirty="0"/>
              <a:t> </a:t>
            </a:r>
            <a:r>
              <a:rPr lang="en-US" dirty="0" err="1"/>
              <a:t>all'isolamento</a:t>
            </a:r>
            <a:r>
              <a:rPr lang="en-US" dirty="0"/>
              <a:t> </a:t>
            </a:r>
            <a:r>
              <a:rPr lang="en-US" dirty="0" err="1"/>
              <a:t>professionale</a:t>
            </a:r>
            <a:r>
              <a:rPr lang="en-US" dirty="0"/>
              <a:t> e </a:t>
            </a:r>
            <a:r>
              <a:rPr lang="en-US" dirty="0" err="1"/>
              <a:t>perfino</a:t>
            </a:r>
            <a:r>
              <a:rPr lang="en-US" dirty="0"/>
              <a:t> </a:t>
            </a:r>
            <a:r>
              <a:rPr lang="en-US" dirty="0" err="1"/>
              <a:t>avere</a:t>
            </a:r>
            <a:r>
              <a:rPr lang="en-US" dirty="0"/>
              <a:t> </a:t>
            </a:r>
            <a:r>
              <a:rPr lang="en-US" dirty="0" err="1"/>
              <a:t>ripercussioni</a:t>
            </a:r>
            <a:r>
              <a:rPr lang="en-US" dirty="0"/>
              <a:t> negative </a:t>
            </a:r>
            <a:r>
              <a:rPr lang="en-US" dirty="0" err="1"/>
              <a:t>nella</a:t>
            </a:r>
            <a:r>
              <a:rPr lang="en-US" dirty="0"/>
              <a:t> vita </a:t>
            </a:r>
            <a:r>
              <a:rPr lang="en-US" dirty="0" err="1"/>
              <a:t>familiare</a:t>
            </a:r>
            <a:r>
              <a:rPr lang="en-US" dirty="0"/>
              <a:t> </a:t>
            </a:r>
            <a:r>
              <a:rPr lang="en-US" dirty="0" err="1"/>
              <a:t>della</a:t>
            </a:r>
            <a:r>
              <a:rPr lang="en-US" dirty="0"/>
              <a:t> </a:t>
            </a:r>
            <a:r>
              <a:rPr lang="en-US" dirty="0" err="1"/>
              <a:t>vittima</a:t>
            </a:r>
            <a:r>
              <a:rPr lang="en-US" dirty="0"/>
              <a:t>, </a:t>
            </a:r>
            <a:r>
              <a:rPr lang="en-US" dirty="0" err="1"/>
              <a:t>configurando</a:t>
            </a:r>
            <a:r>
              <a:rPr lang="en-US" dirty="0"/>
              <a:t> un </a:t>
            </a:r>
            <a:r>
              <a:rPr lang="en-US" dirty="0" err="1"/>
              <a:t>quadro</a:t>
            </a:r>
            <a:r>
              <a:rPr lang="en-US" dirty="0"/>
              <a:t> di "doppio mobbing".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319B31-F805-978A-7AFB-053AC97F2041}"/>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D9C8162B-D68A-18CF-620C-E23B8E3E3C77}"/>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7B2E8DB7-4DB5-C77C-70D1-1D389B9EB08F}"/>
              </a:ext>
            </a:extLst>
          </p:cNvPr>
          <p:cNvSpPr>
            <a:spLocks noGrp="1"/>
          </p:cNvSpPr>
          <p:nvPr>
            <p:ph type="body" idx="1"/>
          </p:nvPr>
        </p:nvSpPr>
        <p:spPr/>
        <p:txBody>
          <a:bodyPr/>
          <a:lstStyle/>
          <a:p>
            <a:pPr>
              <a:lnSpc>
                <a:spcPct val="107000"/>
              </a:lnSpc>
              <a:spcAft>
                <a:spcPts val="800"/>
              </a:spcAft>
            </a:pPr>
            <a:r>
              <a:rPr lang="it-IT" sz="1800" kern="100" dirty="0">
                <a:effectLst/>
                <a:latin typeface="Aptos" panose="020B0004020202020204" pitchFamily="34" charset="0"/>
                <a:ea typeface="Aptos" panose="020B0004020202020204" pitchFamily="34" charset="0"/>
                <a:cs typeface="Times New Roman" panose="02020603050405020304" pitchFamily="18" charset="0"/>
              </a:rPr>
              <a:t>Uno dei modelli a cui si fa tipicamente riferimento nella descrizione dell’evoluzione del fenomeno del mobbing è il modello a quattro fasi proposto da </a:t>
            </a:r>
            <a:r>
              <a:rPr lang="it-IT" sz="1800" kern="100" dirty="0" err="1">
                <a:effectLst/>
                <a:latin typeface="Aptos" panose="020B0004020202020204" pitchFamily="34" charset="0"/>
                <a:ea typeface="Aptos" panose="020B0004020202020204" pitchFamily="34" charset="0"/>
                <a:cs typeface="Times New Roman" panose="02020603050405020304" pitchFamily="18" charset="0"/>
              </a:rPr>
              <a:t>Leymann</a:t>
            </a:r>
            <a:r>
              <a:rPr lang="it-IT" sz="1800" kern="100" dirty="0">
                <a:effectLst/>
                <a:latin typeface="Aptos" panose="020B0004020202020204" pitchFamily="34" charset="0"/>
                <a:ea typeface="Aptos" panose="020B0004020202020204" pitchFamily="34" charset="0"/>
                <a:cs typeface="Times New Roman" panose="02020603050405020304" pitchFamily="18" charset="0"/>
              </a:rPr>
              <a:t>. </a:t>
            </a:r>
          </a:p>
          <a:p>
            <a:pPr>
              <a:lnSpc>
                <a:spcPct val="107000"/>
              </a:lnSpc>
              <a:spcAft>
                <a:spcPts val="800"/>
              </a:spcAft>
            </a:pPr>
            <a:r>
              <a:rPr lang="it-IT" sz="1800" kern="100" dirty="0">
                <a:effectLst/>
                <a:latin typeface="Aptos" panose="020B0004020202020204" pitchFamily="34" charset="0"/>
                <a:ea typeface="Aptos" panose="020B0004020202020204" pitchFamily="34" charset="0"/>
                <a:cs typeface="Times New Roman" panose="02020603050405020304" pitchFamily="18" charset="0"/>
              </a:rPr>
              <a:t>Questo modello descrive gli stadi in cui si trova il soggetto vittima di mobbing mentre subisce le aggressioni del mobber.</a:t>
            </a:r>
          </a:p>
          <a:p>
            <a:pPr>
              <a:lnSpc>
                <a:spcPct val="107000"/>
              </a:lnSpc>
              <a:spcAft>
                <a:spcPts val="800"/>
              </a:spcAft>
            </a:pPr>
            <a:r>
              <a:rPr lang="it-IT" sz="1800" kern="100" dirty="0">
                <a:effectLst/>
                <a:latin typeface="Aptos" panose="020B0004020202020204" pitchFamily="34" charset="0"/>
                <a:ea typeface="Aptos" panose="020B0004020202020204" pitchFamily="34" charset="0"/>
                <a:cs typeface="Times New Roman" panose="02020603050405020304" pitchFamily="18" charset="0"/>
              </a:rPr>
              <a:t>Vediamo in dettaglio le quattro fasi e il loro significato.</a:t>
            </a:r>
          </a:p>
          <a:p>
            <a:pPr>
              <a:lnSpc>
                <a:spcPct val="107000"/>
              </a:lnSpc>
              <a:spcAft>
                <a:spcPts val="800"/>
              </a:spcAft>
            </a:pPr>
            <a:r>
              <a:rPr lang="it-IT" sz="1800" b="1" kern="100" dirty="0">
                <a:effectLst/>
                <a:latin typeface="Aptos" panose="020B0004020202020204" pitchFamily="34" charset="0"/>
                <a:ea typeface="Aptos" panose="020B0004020202020204" pitchFamily="34" charset="0"/>
                <a:cs typeface="Times New Roman" panose="02020603050405020304" pitchFamily="18" charset="0"/>
              </a:rPr>
              <a:t>La fase numero 1</a:t>
            </a:r>
            <a:r>
              <a:rPr lang="it-IT" sz="1800" kern="100" dirty="0">
                <a:effectLst/>
                <a:latin typeface="Aptos" panose="020B0004020202020204" pitchFamily="34" charset="0"/>
                <a:ea typeface="Aptos" panose="020B0004020202020204" pitchFamily="34" charset="0"/>
                <a:cs typeface="Times New Roman" panose="02020603050405020304" pitchFamily="18" charset="0"/>
              </a:rPr>
              <a:t>: il conflitto quotidiano.</a:t>
            </a:r>
            <a:br>
              <a:rPr lang="it-IT" sz="1800" kern="100" dirty="0">
                <a:effectLst/>
                <a:latin typeface="Aptos" panose="020B0004020202020204" pitchFamily="34" charset="0"/>
                <a:ea typeface="Aptos" panose="020B0004020202020204" pitchFamily="34" charset="0"/>
                <a:cs typeface="Times New Roman" panose="02020603050405020304" pitchFamily="18" charset="0"/>
              </a:rPr>
            </a:br>
            <a:r>
              <a:rPr lang="it-IT" sz="1800" kern="100" dirty="0">
                <a:effectLst/>
                <a:latin typeface="Aptos" panose="020B0004020202020204" pitchFamily="34" charset="0"/>
                <a:ea typeface="Aptos" panose="020B0004020202020204" pitchFamily="34" charset="0"/>
                <a:cs typeface="Times New Roman" panose="02020603050405020304" pitchFamily="18" charset="0"/>
              </a:rPr>
              <a:t>Questa fase rappresenta una situazione di normale interazione lavorativa in cui emergono divergenze, spesso inevitabili in contesti professionali. Questi conflitti, se gestiti in modo costruttivo, possono essere risolti senza conseguenze durature. Tuttavia, se si intensificano e non trovano soluzione, possono diventare il terreno fertile per l’insorgere del mobbing. In questa fase, la distinzione tra conflitti fisiologici e patologici è cruciale, perché è qui che si gettano le basi per lo sviluppo di comportamenti mobbizzanti.</a:t>
            </a:r>
          </a:p>
          <a:p>
            <a:pPr>
              <a:lnSpc>
                <a:spcPct val="107000"/>
              </a:lnSpc>
              <a:spcAft>
                <a:spcPts val="800"/>
              </a:spcAft>
            </a:pPr>
            <a:r>
              <a:rPr lang="it-IT" sz="1800" b="1" kern="100" dirty="0">
                <a:effectLst/>
                <a:latin typeface="Aptos" panose="020B0004020202020204" pitchFamily="34" charset="0"/>
                <a:ea typeface="Aptos" panose="020B0004020202020204" pitchFamily="34" charset="0"/>
                <a:cs typeface="Times New Roman" panose="02020603050405020304" pitchFamily="18" charset="0"/>
              </a:rPr>
              <a:t>La fase numero 2</a:t>
            </a:r>
            <a:r>
              <a:rPr lang="it-IT" sz="1800" kern="100" dirty="0">
                <a:effectLst/>
                <a:latin typeface="Aptos" panose="020B0004020202020204" pitchFamily="34" charset="0"/>
                <a:ea typeface="Aptos" panose="020B0004020202020204" pitchFamily="34" charset="0"/>
                <a:cs typeface="Times New Roman" panose="02020603050405020304" pitchFamily="18" charset="0"/>
              </a:rPr>
              <a:t>: mobbing e terrore psicologico.</a:t>
            </a:r>
          </a:p>
          <a:p>
            <a:pPr>
              <a:lnSpc>
                <a:spcPct val="107000"/>
              </a:lnSpc>
              <a:spcAft>
                <a:spcPts val="800"/>
              </a:spcAft>
            </a:pPr>
            <a:r>
              <a:rPr lang="it-IT" sz="1800" kern="100" dirty="0">
                <a:effectLst/>
                <a:latin typeface="Aptos" panose="020B0004020202020204" pitchFamily="34" charset="0"/>
                <a:ea typeface="Aptos" panose="020B0004020202020204" pitchFamily="34" charset="0"/>
                <a:cs typeface="Times New Roman" panose="02020603050405020304" pitchFamily="18" charset="0"/>
              </a:rPr>
              <a:t>In questa seconda fase il conflitto si fa più sistematico e si cominciano a cristallizzare maggiormente i ruoli di aggressore e di vittima. Il mobber comincia ad agire in modo intenzionale per danneggiare la vittima. Se nella fase numero uno i conflitti erano casuali, nella seconda fase il conflitto è intenzionalmente voluto dal mobber. Dall’altra parte la vittima si viene sempre più a rinchiudere nel suo ruolo di soggetto che subisce le vessazioni dell’aggressore; il mobber intensifica le azioni contro la vittima, che si trova progressivamente isolata e in una posizione di crescente vulnerabilità.</a:t>
            </a:r>
          </a:p>
          <a:p>
            <a:pPr>
              <a:lnSpc>
                <a:spcPct val="107000"/>
              </a:lnSpc>
              <a:spcAft>
                <a:spcPts val="800"/>
              </a:spcAft>
            </a:pPr>
            <a:r>
              <a:rPr lang="it-IT" sz="1800" b="1" kern="100" dirty="0">
                <a:effectLst/>
                <a:latin typeface="Aptos" panose="020B0004020202020204" pitchFamily="34" charset="0"/>
                <a:ea typeface="Aptos" panose="020B0004020202020204" pitchFamily="34" charset="0"/>
                <a:cs typeface="Times New Roman" panose="02020603050405020304" pitchFamily="18" charset="0"/>
              </a:rPr>
              <a:t>Fase numero 3</a:t>
            </a:r>
            <a:r>
              <a:rPr lang="it-IT" sz="1800" kern="100" dirty="0">
                <a:effectLst/>
                <a:latin typeface="Aptos" panose="020B0004020202020204" pitchFamily="34" charset="0"/>
                <a:ea typeface="Aptos" panose="020B0004020202020204" pitchFamily="34" charset="0"/>
                <a:cs typeface="Times New Roman" panose="02020603050405020304" pitchFamily="18" charset="0"/>
              </a:rPr>
              <a:t>: errori ed abusi anche non legali dell’Amministrazione del Personale.</a:t>
            </a:r>
          </a:p>
          <a:p>
            <a:pPr>
              <a:lnSpc>
                <a:spcPct val="107000"/>
              </a:lnSpc>
              <a:spcAft>
                <a:spcPts val="800"/>
              </a:spcAft>
            </a:pPr>
            <a:r>
              <a:rPr lang="it-IT" sz="1800" kern="100" dirty="0">
                <a:effectLst/>
                <a:latin typeface="Aptos" panose="020B0004020202020204" pitchFamily="34" charset="0"/>
                <a:ea typeface="Aptos" panose="020B0004020202020204" pitchFamily="34" charset="0"/>
                <a:cs typeface="Times New Roman" panose="02020603050405020304" pitchFamily="18" charset="0"/>
              </a:rPr>
              <a:t>In questa fase la vittima comincia ad avvertire problemi di salute, e quindi si assenta, richiede più permessi, manifesta una riduzione della produttività. Questo comportamento viene attenzionato dall’amministrazione del personale che, influenzata dalle dicerie che ormai si sono diffuse ad opera del mobber, ne subirà l’influenza. L’opinione di cui l’amministrazione del personale si convincerà sarà quella secondo la quale il mobbizzato è un peso per l’azienda, e che quindi sarà meglio che l’azienda ne faccia a meno. Inizieranno le procedure per estromettere la vittima nel modo migliore per l’azienda: può fare ricorso a trasferimenti, demansionamenti, o altre pratiche che possono portare il soggetto a rassegnare volontariamente le dimissioni.</a:t>
            </a:r>
          </a:p>
          <a:p>
            <a:pPr>
              <a:lnSpc>
                <a:spcPct val="107000"/>
              </a:lnSpc>
              <a:spcAft>
                <a:spcPts val="800"/>
              </a:spcAft>
            </a:pPr>
            <a:r>
              <a:rPr lang="it-IT" sz="1800" b="1" kern="100" dirty="0">
                <a:effectLst/>
                <a:latin typeface="Aptos" panose="020B0004020202020204" pitchFamily="34" charset="0"/>
                <a:ea typeface="Aptos" panose="020B0004020202020204" pitchFamily="34" charset="0"/>
                <a:cs typeface="Times New Roman" panose="02020603050405020304" pitchFamily="18" charset="0"/>
              </a:rPr>
              <a:t>Fase numero 4</a:t>
            </a:r>
            <a:r>
              <a:rPr lang="it-IT" sz="1800" kern="100" dirty="0">
                <a:effectLst/>
                <a:latin typeface="Aptos" panose="020B0004020202020204" pitchFamily="34" charset="0"/>
                <a:ea typeface="Aptos" panose="020B0004020202020204" pitchFamily="34" charset="0"/>
                <a:cs typeface="Times New Roman" panose="02020603050405020304" pitchFamily="18" charset="0"/>
              </a:rPr>
              <a:t>: l’esclusione dal mondo del lavoro.</a:t>
            </a:r>
          </a:p>
          <a:p>
            <a:pPr>
              <a:lnSpc>
                <a:spcPct val="107000"/>
              </a:lnSpc>
              <a:spcAft>
                <a:spcPts val="800"/>
              </a:spcAft>
            </a:pPr>
            <a:r>
              <a:rPr lang="it-IT" sz="1800" kern="100" dirty="0">
                <a:effectLst/>
                <a:latin typeface="Aptos" panose="020B0004020202020204" pitchFamily="34" charset="0"/>
                <a:ea typeface="Aptos" panose="020B0004020202020204" pitchFamily="34" charset="0"/>
                <a:cs typeface="Times New Roman" panose="02020603050405020304" pitchFamily="18" charset="0"/>
              </a:rPr>
              <a:t>La fase finale rappresenta l’esito più drammatico del mobbing: l’estromissione della vittima dall’azienda. Questo può avvenire in tre differenti modi: il lavoratore rassegna le dimissioni, l’azienda licenzia il lavoratore (in questo caso l’azienda deve comunque rispettare lo statuto del lavoratore e quindi avere una giusta causa per effettuare il licenziamento); infine, ci può essere il caso in cui il licenziamento avviene a seguito di accordi tra entrambe le parti (l’azienda può offrire una buona uscita oppure, ad esempio, un prepensionamento in cambio di una risoluzione pacifica del rapporto).</a:t>
            </a:r>
          </a:p>
          <a:p>
            <a:pPr>
              <a:lnSpc>
                <a:spcPct val="107000"/>
              </a:lnSpc>
              <a:spcAft>
                <a:spcPts val="800"/>
              </a:spcAft>
            </a:pPr>
            <a:r>
              <a:rPr lang="it-IT" sz="1800" kern="100" dirty="0">
                <a:effectLst/>
                <a:latin typeface="Aptos" panose="020B0004020202020204" pitchFamily="34" charset="0"/>
                <a:ea typeface="Aptos" panose="020B0004020202020204" pitchFamily="34" charset="0"/>
                <a:cs typeface="Times New Roman" panose="02020603050405020304" pitchFamily="18" charset="0"/>
              </a:rPr>
              <a:t>Non sempre si attraversano tutte le fasi riportate, perché ad esempio alle volte se ne saltano alcune per giungere direttamente all’ultima in quanto la vittima non riesce a reggere le vessazioni e conclude subito il rapporto di lavoro, ad esempio già dopo la seconda fase.</a:t>
            </a:r>
          </a:p>
          <a:p>
            <a:pPr>
              <a:lnSpc>
                <a:spcPct val="107000"/>
              </a:lnSpc>
              <a:spcAft>
                <a:spcPts val="800"/>
              </a:spcAft>
            </a:pPr>
            <a:r>
              <a:rPr lang="it-IT" sz="1800" kern="100" dirty="0">
                <a:effectLst/>
                <a:latin typeface="Aptos" panose="020B0004020202020204" pitchFamily="34" charset="0"/>
                <a:ea typeface="Aptos" panose="020B0004020202020204" pitchFamily="34" charset="0"/>
                <a:cs typeface="Times New Roman" panose="02020603050405020304" pitchFamily="18" charset="0"/>
              </a:rPr>
              <a:t>Questo modello fornisce una struttura chiara per analizzare e affrontare il mobbing, ma richiede un impegno congiunto da parte di individui e organizzazioni per essere efficace nel contrastarlo.</a:t>
            </a:r>
          </a:p>
        </p:txBody>
      </p:sp>
      <p:sp>
        <p:nvSpPr>
          <p:cNvPr id="4" name="Segnaposto numero diapositiva 3">
            <a:extLst>
              <a:ext uri="{FF2B5EF4-FFF2-40B4-BE49-F238E27FC236}">
                <a16:creationId xmlns:a16="http://schemas.microsoft.com/office/drawing/2014/main" id="{96F68598-8115-39DF-146E-C3039921387C}"/>
              </a:ext>
            </a:extLst>
          </p:cNvPr>
          <p:cNvSpPr>
            <a:spLocks noGrp="1"/>
          </p:cNvSpPr>
          <p:nvPr>
            <p:ph type="sldNum" sz="quarter" idx="5"/>
          </p:nvPr>
        </p:nvSpPr>
        <p:spPr/>
        <p:txBody>
          <a:bodyPr/>
          <a:lstStyle/>
          <a:p>
            <a:fld id="{0DBDA731-43B6-4B9D-ADC4-0071912B2C5F}" type="slidenum">
              <a:rPr lang="it-IT" smtClean="0"/>
              <a:t>14</a:t>
            </a:fld>
            <a:endParaRPr lang="it-IT"/>
          </a:p>
        </p:txBody>
      </p:sp>
    </p:spTree>
    <p:extLst>
      <p:ext uri="{BB962C8B-B14F-4D97-AF65-F5344CB8AC3E}">
        <p14:creationId xmlns:p14="http://schemas.microsoft.com/office/powerpoint/2010/main" val="117026978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err="1"/>
              <a:t>Normativa</a:t>
            </a:r>
            <a:r>
              <a:rPr lang="en-US" dirty="0"/>
              <a:t> </a:t>
            </a:r>
            <a:r>
              <a:rPr lang="en-US" dirty="0" err="1"/>
              <a:t>Italiana</a:t>
            </a:r>
            <a:r>
              <a:rPr lang="en-US" dirty="0"/>
              <a:t> </a:t>
            </a:r>
            <a:r>
              <a:rPr lang="en-US" dirty="0" err="1"/>
              <a:t>sul</a:t>
            </a:r>
            <a:r>
              <a:rPr lang="en-US" dirty="0"/>
              <a:t> Mobbing.</a:t>
            </a:r>
          </a:p>
          <a:p>
            <a:endParaRPr lang="en-US" dirty="0"/>
          </a:p>
          <a:p>
            <a:r>
              <a:rPr lang="en-US" dirty="0"/>
              <a:t>In Italia, non </a:t>
            </a:r>
            <a:r>
              <a:rPr lang="en-US" dirty="0" err="1"/>
              <a:t>c'è</a:t>
            </a:r>
            <a:r>
              <a:rPr lang="en-US" dirty="0"/>
              <a:t> </a:t>
            </a:r>
            <a:r>
              <a:rPr lang="en-US" dirty="0" err="1"/>
              <a:t>una</a:t>
            </a:r>
            <a:r>
              <a:rPr lang="en-US" dirty="0"/>
              <a:t> </a:t>
            </a:r>
            <a:r>
              <a:rPr lang="en-US" dirty="0" err="1"/>
              <a:t>legislazione</a:t>
            </a:r>
            <a:r>
              <a:rPr lang="en-US" dirty="0"/>
              <a:t> </a:t>
            </a:r>
            <a:r>
              <a:rPr lang="en-US" dirty="0" err="1"/>
              <a:t>specifica</a:t>
            </a:r>
            <a:r>
              <a:rPr lang="en-US" dirty="0"/>
              <a:t> </a:t>
            </a:r>
            <a:r>
              <a:rPr lang="en-US" dirty="0" err="1"/>
              <a:t>che</a:t>
            </a:r>
            <a:r>
              <a:rPr lang="en-US" dirty="0"/>
              <a:t> </a:t>
            </a:r>
            <a:r>
              <a:rPr lang="en-US" dirty="0" err="1"/>
              <a:t>tratta</a:t>
            </a:r>
            <a:r>
              <a:rPr lang="en-US" dirty="0"/>
              <a:t> il </a:t>
            </a:r>
            <a:r>
              <a:rPr lang="en-US" dirty="0" err="1"/>
              <a:t>fenomeno</a:t>
            </a:r>
            <a:r>
              <a:rPr lang="en-US" dirty="0"/>
              <a:t> del mobbing, </a:t>
            </a:r>
            <a:r>
              <a:rPr lang="en-US" dirty="0" err="1"/>
              <a:t>sebbene</a:t>
            </a:r>
            <a:r>
              <a:rPr lang="en-US" dirty="0"/>
              <a:t> </a:t>
            </a:r>
            <a:r>
              <a:rPr lang="en-US" dirty="0" err="1"/>
              <a:t>sia</a:t>
            </a:r>
            <a:r>
              <a:rPr lang="en-US" dirty="0"/>
              <a:t> un </a:t>
            </a:r>
            <a:r>
              <a:rPr lang="en-US" dirty="0" err="1"/>
              <a:t>argomento</a:t>
            </a:r>
            <a:r>
              <a:rPr lang="en-US" dirty="0"/>
              <a:t> di </a:t>
            </a:r>
            <a:r>
              <a:rPr lang="en-US" dirty="0" err="1"/>
              <a:t>discussione</a:t>
            </a:r>
            <a:r>
              <a:rPr lang="en-US" dirty="0"/>
              <a:t> continuo. </a:t>
            </a:r>
            <a:r>
              <a:rPr lang="en-US" dirty="0" err="1"/>
              <a:t>Tuttavia</a:t>
            </a:r>
            <a:r>
              <a:rPr lang="en-US" dirty="0"/>
              <a:t>, </a:t>
            </a:r>
            <a:r>
              <a:rPr lang="en-US" dirty="0" err="1"/>
              <a:t>esistono</a:t>
            </a:r>
            <a:r>
              <a:rPr lang="en-US" dirty="0"/>
              <a:t> </a:t>
            </a:r>
            <a:r>
              <a:rPr lang="en-US" dirty="0" err="1"/>
              <a:t>diversi</a:t>
            </a:r>
            <a:r>
              <a:rPr lang="en-US" dirty="0"/>
              <a:t> </a:t>
            </a:r>
            <a:r>
              <a:rPr lang="en-US" dirty="0" err="1"/>
              <a:t>strumenti</a:t>
            </a:r>
            <a:r>
              <a:rPr lang="en-US" dirty="0"/>
              <a:t> </a:t>
            </a:r>
            <a:r>
              <a:rPr lang="en-US" dirty="0" err="1"/>
              <a:t>giuridici</a:t>
            </a:r>
            <a:r>
              <a:rPr lang="en-US" dirty="0"/>
              <a:t> </a:t>
            </a:r>
            <a:r>
              <a:rPr lang="en-US" dirty="0" err="1"/>
              <a:t>che</a:t>
            </a:r>
            <a:r>
              <a:rPr lang="en-US" dirty="0"/>
              <a:t> </a:t>
            </a:r>
            <a:r>
              <a:rPr lang="en-US" dirty="0" err="1"/>
              <a:t>possono</a:t>
            </a:r>
            <a:r>
              <a:rPr lang="en-US" dirty="0"/>
              <a:t> </a:t>
            </a:r>
            <a:r>
              <a:rPr lang="en-US" dirty="0" err="1"/>
              <a:t>essere</a:t>
            </a:r>
            <a:r>
              <a:rPr lang="en-US" dirty="0"/>
              <a:t> </a:t>
            </a:r>
            <a:r>
              <a:rPr lang="en-US" dirty="0" err="1"/>
              <a:t>applicati</a:t>
            </a:r>
            <a:r>
              <a:rPr lang="en-US" dirty="0"/>
              <a:t> in </a:t>
            </a:r>
            <a:r>
              <a:rPr lang="en-US" dirty="0" err="1"/>
              <a:t>questi</a:t>
            </a:r>
            <a:r>
              <a:rPr lang="en-US" dirty="0"/>
              <a:t> </a:t>
            </a:r>
            <a:r>
              <a:rPr lang="en-US" dirty="0" err="1"/>
              <a:t>casi</a:t>
            </a:r>
            <a:r>
              <a:rPr lang="en-US" dirty="0"/>
              <a:t>. </a:t>
            </a:r>
            <a:r>
              <a:rPr lang="en-US" dirty="0" err="1"/>
              <a:t>Alcuni</a:t>
            </a:r>
            <a:r>
              <a:rPr lang="en-US" dirty="0"/>
              <a:t> </a:t>
            </a:r>
            <a:r>
              <a:rPr lang="en-US" dirty="0" err="1"/>
              <a:t>articoli</a:t>
            </a:r>
            <a:r>
              <a:rPr lang="en-US" dirty="0"/>
              <a:t> </a:t>
            </a:r>
            <a:r>
              <a:rPr lang="en-US" dirty="0" err="1"/>
              <a:t>della</a:t>
            </a:r>
            <a:r>
              <a:rPr lang="en-US" dirty="0"/>
              <a:t> </a:t>
            </a:r>
            <a:r>
              <a:rPr lang="en-US" dirty="0" err="1"/>
              <a:t>Costituzione</a:t>
            </a:r>
            <a:r>
              <a:rPr lang="en-US" dirty="0"/>
              <a:t> </a:t>
            </a:r>
            <a:r>
              <a:rPr lang="en-US" dirty="0" err="1"/>
              <a:t>Italiana</a:t>
            </a:r>
            <a:r>
              <a:rPr lang="en-US" dirty="0"/>
              <a:t> </a:t>
            </a:r>
            <a:r>
              <a:rPr lang="en-US" dirty="0" err="1"/>
              <a:t>servono</a:t>
            </a:r>
            <a:r>
              <a:rPr lang="en-US" dirty="0"/>
              <a:t> a </a:t>
            </a:r>
            <a:r>
              <a:rPr lang="en-US" dirty="0" err="1"/>
              <a:t>tutelare</a:t>
            </a:r>
            <a:r>
              <a:rPr lang="en-US" dirty="0"/>
              <a:t> la </a:t>
            </a:r>
            <a:r>
              <a:rPr lang="en-US" dirty="0" err="1"/>
              <a:t>dignità</a:t>
            </a:r>
            <a:r>
              <a:rPr lang="en-US" dirty="0"/>
              <a:t> e i </a:t>
            </a:r>
            <a:r>
              <a:rPr lang="en-US" dirty="0" err="1"/>
              <a:t>diritti</a:t>
            </a:r>
            <a:r>
              <a:rPr lang="en-US" dirty="0"/>
              <a:t> del </a:t>
            </a:r>
            <a:r>
              <a:rPr lang="en-US" dirty="0" err="1"/>
              <a:t>lavoratore</a:t>
            </a:r>
            <a:r>
              <a:rPr lang="en-US" dirty="0"/>
              <a:t>. </a:t>
            </a:r>
            <a:r>
              <a:rPr lang="en-US" dirty="0" err="1"/>
              <a:t>Inoltre</a:t>
            </a:r>
            <a:r>
              <a:rPr lang="en-US" dirty="0"/>
              <a:t>, </a:t>
            </a:r>
            <a:r>
              <a:rPr lang="en-US" dirty="0" err="1"/>
              <a:t>esistono</a:t>
            </a:r>
            <a:r>
              <a:rPr lang="en-US" dirty="0"/>
              <a:t> </a:t>
            </a:r>
            <a:r>
              <a:rPr lang="en-US" dirty="0" err="1"/>
              <a:t>leggi</a:t>
            </a:r>
            <a:r>
              <a:rPr lang="en-US" dirty="0"/>
              <a:t> </a:t>
            </a:r>
            <a:r>
              <a:rPr lang="en-US" dirty="0" err="1"/>
              <a:t>nel</a:t>
            </a:r>
            <a:r>
              <a:rPr lang="en-US" dirty="0"/>
              <a:t> </a:t>
            </a:r>
            <a:r>
              <a:rPr lang="en-US" dirty="0" err="1"/>
              <a:t>Codice</a:t>
            </a:r>
            <a:r>
              <a:rPr lang="en-US" dirty="0"/>
              <a:t> Civile, come </a:t>
            </a:r>
            <a:r>
              <a:rPr lang="en-US" dirty="0" err="1"/>
              <a:t>anche</a:t>
            </a:r>
            <a:r>
              <a:rPr lang="en-US" dirty="0"/>
              <a:t> </a:t>
            </a:r>
            <a:r>
              <a:rPr lang="en-US" dirty="0" err="1"/>
              <a:t>nello</a:t>
            </a:r>
            <a:r>
              <a:rPr lang="en-US" dirty="0"/>
              <a:t> Statuto dei </a:t>
            </a:r>
            <a:r>
              <a:rPr lang="en-US" dirty="0" err="1"/>
              <a:t>Lavoratori</a:t>
            </a:r>
            <a:r>
              <a:rPr lang="en-US" dirty="0"/>
              <a:t>, </a:t>
            </a:r>
            <a:r>
              <a:rPr lang="en-US" dirty="0" err="1"/>
              <a:t>che</a:t>
            </a:r>
            <a:r>
              <a:rPr lang="en-US" dirty="0"/>
              <a:t> </a:t>
            </a:r>
            <a:r>
              <a:rPr lang="en-US" dirty="0" err="1"/>
              <a:t>possono</a:t>
            </a:r>
            <a:r>
              <a:rPr lang="en-US" dirty="0"/>
              <a:t> </a:t>
            </a:r>
            <a:r>
              <a:rPr lang="en-US" dirty="0" err="1"/>
              <a:t>essere</a:t>
            </a:r>
            <a:r>
              <a:rPr lang="en-US" dirty="0"/>
              <a:t> </a:t>
            </a:r>
            <a:r>
              <a:rPr lang="en-US" dirty="0" err="1"/>
              <a:t>utilizzate</a:t>
            </a:r>
            <a:r>
              <a:rPr lang="en-US" dirty="0"/>
              <a:t> per </a:t>
            </a:r>
            <a:r>
              <a:rPr lang="en-US" dirty="0" err="1"/>
              <a:t>affrontare</a:t>
            </a:r>
            <a:r>
              <a:rPr lang="en-US" dirty="0"/>
              <a:t> </a:t>
            </a:r>
            <a:r>
              <a:rPr lang="en-US" dirty="0" err="1"/>
              <a:t>specifici</a:t>
            </a:r>
            <a:r>
              <a:rPr lang="en-US" dirty="0"/>
              <a:t> </a:t>
            </a:r>
            <a:r>
              <a:rPr lang="en-US" dirty="0" err="1"/>
              <a:t>comportamenti</a:t>
            </a:r>
            <a:r>
              <a:rPr lang="en-US" dirty="0"/>
              <a:t> </a:t>
            </a:r>
            <a:r>
              <a:rPr lang="en-US" dirty="0" err="1"/>
              <a:t>lesivi</a:t>
            </a:r>
            <a:r>
              <a:rPr lang="en-US" dirty="0"/>
              <a:t>. </a:t>
            </a:r>
            <a:r>
              <a:rPr lang="en-US" dirty="0" err="1"/>
              <a:t>Articoli</a:t>
            </a:r>
            <a:r>
              <a:rPr lang="en-US" dirty="0"/>
              <a:t> del </a:t>
            </a:r>
            <a:r>
              <a:rPr lang="en-US" dirty="0" err="1"/>
              <a:t>Codice</a:t>
            </a:r>
            <a:r>
              <a:rPr lang="en-US" dirty="0"/>
              <a:t> Penale </a:t>
            </a:r>
            <a:r>
              <a:rPr lang="en-US" dirty="0" err="1"/>
              <a:t>relativi</a:t>
            </a:r>
            <a:r>
              <a:rPr lang="en-US" dirty="0"/>
              <a:t> a </a:t>
            </a:r>
            <a:r>
              <a:rPr lang="en-US" dirty="0" err="1"/>
              <a:t>ingiuria</a:t>
            </a:r>
            <a:r>
              <a:rPr lang="en-US" dirty="0"/>
              <a:t>, </a:t>
            </a:r>
            <a:r>
              <a:rPr lang="en-US" dirty="0" err="1"/>
              <a:t>molestie</a:t>
            </a:r>
            <a:r>
              <a:rPr lang="en-US" dirty="0"/>
              <a:t> e </a:t>
            </a:r>
            <a:r>
              <a:rPr lang="en-US" dirty="0" err="1"/>
              <a:t>diffamazione</a:t>
            </a:r>
            <a:r>
              <a:rPr lang="en-US" dirty="0"/>
              <a:t> </a:t>
            </a:r>
            <a:r>
              <a:rPr lang="en-US" dirty="0" err="1"/>
              <a:t>possono</a:t>
            </a:r>
            <a:r>
              <a:rPr lang="en-US" dirty="0"/>
              <a:t> </a:t>
            </a:r>
            <a:r>
              <a:rPr lang="en-US" dirty="0" err="1"/>
              <a:t>anche</a:t>
            </a:r>
            <a:r>
              <a:rPr lang="en-US" dirty="0"/>
              <a:t> </a:t>
            </a:r>
            <a:r>
              <a:rPr lang="en-US" dirty="0" err="1"/>
              <a:t>trovare</a:t>
            </a:r>
            <a:r>
              <a:rPr lang="en-US" dirty="0"/>
              <a:t> </a:t>
            </a:r>
            <a:r>
              <a:rPr lang="en-US" dirty="0" err="1"/>
              <a:t>applicazione</a:t>
            </a:r>
            <a:r>
              <a:rPr lang="en-US" dirty="0"/>
              <a:t> in </a:t>
            </a:r>
            <a:r>
              <a:rPr lang="en-US" dirty="0" err="1"/>
              <a:t>casi</a:t>
            </a:r>
            <a:r>
              <a:rPr lang="en-US" dirty="0"/>
              <a:t> di mobbing.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err="1"/>
              <a:t>Accordo</a:t>
            </a:r>
            <a:r>
              <a:rPr lang="en-US" dirty="0"/>
              <a:t> Quadro </a:t>
            </a:r>
            <a:r>
              <a:rPr lang="en-US" dirty="0" err="1"/>
              <a:t>Europeo</a:t>
            </a:r>
            <a:r>
              <a:rPr lang="en-US" dirty="0"/>
              <a:t> </a:t>
            </a:r>
            <a:r>
              <a:rPr lang="en-US" dirty="0" err="1"/>
              <a:t>sul</a:t>
            </a:r>
            <a:r>
              <a:rPr lang="en-US" dirty="0"/>
              <a:t> Mobbing.   </a:t>
            </a:r>
          </a:p>
          <a:p>
            <a:endParaRPr lang="en-US" dirty="0"/>
          </a:p>
          <a:p>
            <a:r>
              <a:rPr lang="en-US" dirty="0" err="1"/>
              <a:t>Sebbene</a:t>
            </a:r>
            <a:r>
              <a:rPr lang="en-US" dirty="0"/>
              <a:t> non </a:t>
            </a:r>
            <a:r>
              <a:rPr lang="en-US" dirty="0" err="1"/>
              <a:t>esista</a:t>
            </a:r>
            <a:r>
              <a:rPr lang="en-US" dirty="0"/>
              <a:t> </a:t>
            </a:r>
            <a:r>
              <a:rPr lang="en-US" dirty="0" err="1"/>
              <a:t>una</a:t>
            </a:r>
            <a:r>
              <a:rPr lang="en-US" dirty="0"/>
              <a:t> </a:t>
            </a:r>
            <a:r>
              <a:rPr lang="en-US" dirty="0" err="1"/>
              <a:t>legislazione</a:t>
            </a:r>
            <a:r>
              <a:rPr lang="en-US" dirty="0"/>
              <a:t> </a:t>
            </a:r>
            <a:r>
              <a:rPr lang="en-US" dirty="0" err="1"/>
              <a:t>specifica</a:t>
            </a:r>
            <a:r>
              <a:rPr lang="en-US" dirty="0"/>
              <a:t> a </a:t>
            </a:r>
            <a:r>
              <a:rPr lang="en-US" dirty="0" err="1"/>
              <a:t>livello</a:t>
            </a:r>
            <a:r>
              <a:rPr lang="en-US" dirty="0"/>
              <a:t> </a:t>
            </a:r>
            <a:r>
              <a:rPr lang="en-US" dirty="0" err="1"/>
              <a:t>europeo</a:t>
            </a:r>
            <a:r>
              <a:rPr lang="en-US" dirty="0"/>
              <a:t> per </a:t>
            </a:r>
            <a:r>
              <a:rPr lang="en-US" dirty="0" err="1"/>
              <a:t>contrastare</a:t>
            </a:r>
            <a:r>
              <a:rPr lang="en-US" dirty="0"/>
              <a:t> il mobbing, </a:t>
            </a:r>
            <a:r>
              <a:rPr lang="en-US" dirty="0" err="1"/>
              <a:t>esiste</a:t>
            </a:r>
            <a:r>
              <a:rPr lang="en-US" dirty="0"/>
              <a:t> un </a:t>
            </a:r>
            <a:r>
              <a:rPr lang="en-US" dirty="0" err="1"/>
              <a:t>accordo</a:t>
            </a:r>
            <a:r>
              <a:rPr lang="en-US" dirty="0"/>
              <a:t> </a:t>
            </a:r>
            <a:r>
              <a:rPr lang="en-US" dirty="0" err="1"/>
              <a:t>quadro</a:t>
            </a:r>
            <a:r>
              <a:rPr lang="en-US" dirty="0"/>
              <a:t> </a:t>
            </a:r>
            <a:r>
              <a:rPr lang="en-US" dirty="0" err="1"/>
              <a:t>che</a:t>
            </a:r>
            <a:r>
              <a:rPr lang="en-US" dirty="0"/>
              <a:t> </a:t>
            </a:r>
            <a:r>
              <a:rPr lang="en-US" dirty="0" err="1"/>
              <a:t>fornisce</a:t>
            </a:r>
            <a:r>
              <a:rPr lang="en-US" dirty="0"/>
              <a:t> </a:t>
            </a:r>
            <a:r>
              <a:rPr lang="en-US" dirty="0" err="1"/>
              <a:t>linee</a:t>
            </a:r>
            <a:r>
              <a:rPr lang="en-US" dirty="0"/>
              <a:t> </a:t>
            </a:r>
            <a:r>
              <a:rPr lang="en-US" dirty="0" err="1"/>
              <a:t>guida</a:t>
            </a:r>
            <a:r>
              <a:rPr lang="en-US" dirty="0"/>
              <a:t> </a:t>
            </a:r>
            <a:r>
              <a:rPr lang="en-US" dirty="0" err="1"/>
              <a:t>su</a:t>
            </a:r>
            <a:r>
              <a:rPr lang="en-US" dirty="0"/>
              <a:t> come </a:t>
            </a:r>
            <a:r>
              <a:rPr lang="en-US" dirty="0" err="1"/>
              <a:t>gestire</a:t>
            </a:r>
            <a:r>
              <a:rPr lang="en-US" dirty="0"/>
              <a:t> </a:t>
            </a:r>
            <a:r>
              <a:rPr lang="en-US" dirty="0" err="1"/>
              <a:t>tali</a:t>
            </a:r>
            <a:r>
              <a:rPr lang="en-US" dirty="0"/>
              <a:t> </a:t>
            </a:r>
            <a:r>
              <a:rPr lang="en-US" dirty="0" err="1"/>
              <a:t>situazioni</a:t>
            </a:r>
            <a:r>
              <a:rPr lang="en-US" dirty="0"/>
              <a:t>. </a:t>
            </a:r>
            <a:r>
              <a:rPr lang="en-US" dirty="0" err="1"/>
              <a:t>Questo</a:t>
            </a:r>
            <a:r>
              <a:rPr lang="en-US" dirty="0"/>
              <a:t> </a:t>
            </a:r>
            <a:r>
              <a:rPr lang="en-US" dirty="0" err="1"/>
              <a:t>accordo</a:t>
            </a:r>
            <a:r>
              <a:rPr lang="en-US" dirty="0"/>
              <a:t> non ha forza di </a:t>
            </a:r>
            <a:r>
              <a:rPr lang="en-US" dirty="0" err="1"/>
              <a:t>legge</a:t>
            </a:r>
            <a:r>
              <a:rPr lang="en-US" dirty="0"/>
              <a:t>, ma </a:t>
            </a:r>
            <a:r>
              <a:rPr lang="en-US" dirty="0" err="1"/>
              <a:t>condanna</a:t>
            </a:r>
            <a:r>
              <a:rPr lang="en-US" dirty="0"/>
              <a:t> </a:t>
            </a:r>
            <a:r>
              <a:rPr lang="en-US" dirty="0" err="1"/>
              <a:t>categoricamente</a:t>
            </a:r>
            <a:r>
              <a:rPr lang="en-US" dirty="0"/>
              <a:t> </a:t>
            </a:r>
            <a:r>
              <a:rPr lang="en-US" dirty="0" err="1"/>
              <a:t>ogni</a:t>
            </a:r>
            <a:r>
              <a:rPr lang="en-US" dirty="0"/>
              <a:t> forma di </a:t>
            </a:r>
            <a:r>
              <a:rPr lang="en-US" dirty="0" err="1"/>
              <a:t>molestia</a:t>
            </a:r>
            <a:r>
              <a:rPr lang="en-US" dirty="0"/>
              <a:t> e </a:t>
            </a:r>
            <a:r>
              <a:rPr lang="en-US" dirty="0" err="1"/>
              <a:t>violenza</a:t>
            </a:r>
            <a:r>
              <a:rPr lang="en-US" dirty="0"/>
              <a:t> </a:t>
            </a:r>
            <a:r>
              <a:rPr lang="en-US" dirty="0" err="1"/>
              <a:t>sul</a:t>
            </a:r>
            <a:r>
              <a:rPr lang="en-US" dirty="0"/>
              <a:t> </a:t>
            </a:r>
            <a:r>
              <a:rPr lang="en-US" dirty="0" err="1"/>
              <a:t>lavoro</a:t>
            </a:r>
            <a:r>
              <a:rPr lang="en-US" dirty="0"/>
              <a:t>, </a:t>
            </a:r>
            <a:r>
              <a:rPr lang="en-US" dirty="0" err="1"/>
              <a:t>sottolineando</a:t>
            </a:r>
            <a:r>
              <a:rPr lang="en-US" dirty="0"/>
              <a:t> il </a:t>
            </a:r>
            <a:r>
              <a:rPr lang="en-US" dirty="0" err="1"/>
              <a:t>ruolo</a:t>
            </a:r>
            <a:r>
              <a:rPr lang="en-US" dirty="0"/>
              <a:t> e le </a:t>
            </a:r>
            <a:r>
              <a:rPr lang="en-US" dirty="0" err="1"/>
              <a:t>responsabilità</a:t>
            </a:r>
            <a:r>
              <a:rPr lang="en-US" dirty="0"/>
              <a:t> del </a:t>
            </a:r>
            <a:r>
              <a:rPr lang="en-US" dirty="0" err="1"/>
              <a:t>datore</a:t>
            </a:r>
            <a:r>
              <a:rPr lang="en-US" dirty="0"/>
              <a:t> di </a:t>
            </a:r>
            <a:r>
              <a:rPr lang="en-US" dirty="0" err="1"/>
              <a:t>lavoro</a:t>
            </a:r>
            <a:r>
              <a:rPr lang="en-US" dirty="0"/>
              <a:t> </a:t>
            </a:r>
            <a:r>
              <a:rPr lang="en-US" dirty="0" err="1"/>
              <a:t>nella</a:t>
            </a:r>
            <a:r>
              <a:rPr lang="en-US" dirty="0"/>
              <a:t> </a:t>
            </a:r>
            <a:r>
              <a:rPr lang="en-US" dirty="0" err="1"/>
              <a:t>prevenzione</a:t>
            </a:r>
            <a:r>
              <a:rPr lang="en-US" dirty="0"/>
              <a:t>.  </a:t>
            </a:r>
          </a:p>
          <a:p>
            <a:endParaRPr lang="en-US" dirty="0"/>
          </a:p>
          <a:p>
            <a:r>
              <a:rPr lang="en-US" dirty="0"/>
              <a:t>Per </a:t>
            </a:r>
            <a:r>
              <a:rPr lang="en-US" dirty="0" err="1"/>
              <a:t>prevenire</a:t>
            </a:r>
            <a:r>
              <a:rPr lang="en-US" dirty="0"/>
              <a:t> il mobbing, </a:t>
            </a:r>
            <a:r>
              <a:rPr lang="en-US" dirty="0" err="1"/>
              <a:t>una</a:t>
            </a:r>
            <a:r>
              <a:rPr lang="en-US" dirty="0"/>
              <a:t> </a:t>
            </a:r>
            <a:r>
              <a:rPr lang="en-US" dirty="0" err="1"/>
              <a:t>fase</a:t>
            </a:r>
            <a:r>
              <a:rPr lang="en-US" dirty="0"/>
              <a:t> </a:t>
            </a:r>
            <a:r>
              <a:rPr lang="en-US" dirty="0" err="1"/>
              <a:t>iniziale</a:t>
            </a:r>
            <a:r>
              <a:rPr lang="en-US" dirty="0"/>
              <a:t> </a:t>
            </a:r>
            <a:r>
              <a:rPr lang="en-US" dirty="0" err="1"/>
              <a:t>potrebbe</a:t>
            </a:r>
            <a:r>
              <a:rPr lang="en-US" dirty="0"/>
              <a:t> </a:t>
            </a:r>
            <a:r>
              <a:rPr lang="en-US" dirty="0" err="1"/>
              <a:t>essere</a:t>
            </a:r>
            <a:r>
              <a:rPr lang="en-US" dirty="0"/>
              <a:t> </a:t>
            </a:r>
            <a:r>
              <a:rPr lang="en-US" dirty="0" err="1"/>
              <a:t>informale</a:t>
            </a:r>
            <a:r>
              <a:rPr lang="en-US" dirty="0"/>
              <a:t>, dove </a:t>
            </a:r>
            <a:r>
              <a:rPr lang="en-US" dirty="0" err="1"/>
              <a:t>si</a:t>
            </a:r>
            <a:r>
              <a:rPr lang="en-US" dirty="0"/>
              <a:t> </a:t>
            </a:r>
            <a:r>
              <a:rPr lang="en-US" dirty="0" err="1"/>
              <a:t>fornisce</a:t>
            </a:r>
            <a:r>
              <a:rPr lang="en-US" dirty="0"/>
              <a:t> </a:t>
            </a:r>
            <a:r>
              <a:rPr lang="en-US" dirty="0" err="1"/>
              <a:t>alla</a:t>
            </a:r>
            <a:r>
              <a:rPr lang="en-US" dirty="0"/>
              <a:t> </a:t>
            </a:r>
            <a:r>
              <a:rPr lang="en-US" dirty="0" err="1"/>
              <a:t>vittima</a:t>
            </a:r>
            <a:r>
              <a:rPr lang="en-US" dirty="0"/>
              <a:t> un </a:t>
            </a:r>
            <a:r>
              <a:rPr lang="en-US" dirty="0" err="1"/>
              <a:t>supporto</a:t>
            </a:r>
            <a:r>
              <a:rPr lang="en-US" dirty="0"/>
              <a:t> </a:t>
            </a:r>
            <a:r>
              <a:rPr lang="en-US" dirty="0" err="1"/>
              <a:t>specializzato</a:t>
            </a:r>
            <a:r>
              <a:rPr lang="en-US" dirty="0"/>
              <a:t>, </a:t>
            </a:r>
            <a:r>
              <a:rPr lang="en-US" dirty="0" err="1"/>
              <a:t>che</a:t>
            </a:r>
            <a:r>
              <a:rPr lang="en-US" dirty="0"/>
              <a:t> </a:t>
            </a:r>
            <a:r>
              <a:rPr lang="en-US" dirty="0" err="1"/>
              <a:t>gode</a:t>
            </a:r>
            <a:r>
              <a:rPr lang="en-US" dirty="0"/>
              <a:t> </a:t>
            </a:r>
            <a:r>
              <a:rPr lang="en-US" dirty="0" err="1"/>
              <a:t>della</a:t>
            </a:r>
            <a:r>
              <a:rPr lang="en-US" dirty="0"/>
              <a:t> fiducia </a:t>
            </a:r>
            <a:r>
              <a:rPr lang="en-US" dirty="0" err="1"/>
              <a:t>sia</a:t>
            </a:r>
            <a:r>
              <a:rPr lang="en-US" dirty="0"/>
              <a:t> </a:t>
            </a:r>
            <a:r>
              <a:rPr lang="en-US" dirty="0" err="1"/>
              <a:t>della</a:t>
            </a:r>
            <a:r>
              <a:rPr lang="en-US" dirty="0"/>
              <a:t> </a:t>
            </a:r>
            <a:r>
              <a:rPr lang="en-US" dirty="0" err="1"/>
              <a:t>vittima</a:t>
            </a:r>
            <a:r>
              <a:rPr lang="en-US" dirty="0"/>
              <a:t> </a:t>
            </a:r>
            <a:r>
              <a:rPr lang="en-US" dirty="0" err="1"/>
              <a:t>che</a:t>
            </a:r>
            <a:r>
              <a:rPr lang="en-US" dirty="0"/>
              <a:t> del </a:t>
            </a:r>
            <a:r>
              <a:rPr lang="en-US" dirty="0" err="1"/>
              <a:t>datore</a:t>
            </a:r>
            <a:r>
              <a:rPr lang="en-US" dirty="0"/>
              <a:t> di </a:t>
            </a:r>
            <a:r>
              <a:rPr lang="en-US" dirty="0" err="1"/>
              <a:t>lavoro</a:t>
            </a:r>
            <a:r>
              <a:rPr lang="en-US" dirty="0"/>
              <a:t>, per </a:t>
            </a:r>
            <a:r>
              <a:rPr lang="en-US" dirty="0" err="1"/>
              <a:t>migliorare</a:t>
            </a:r>
            <a:r>
              <a:rPr lang="en-US" dirty="0"/>
              <a:t> la </a:t>
            </a:r>
            <a:r>
              <a:rPr lang="en-US" dirty="0" err="1"/>
              <a:t>situazione</a:t>
            </a:r>
            <a:r>
              <a:rPr lang="en-US" dirty="0"/>
              <a:t> </a:t>
            </a:r>
            <a:r>
              <a:rPr lang="en-US" dirty="0" err="1"/>
              <a:t>lavorativa</a:t>
            </a:r>
            <a:r>
              <a:rPr lang="en-US" dirty="0"/>
              <a:t>. Se la </a:t>
            </a:r>
            <a:r>
              <a:rPr lang="en-US" dirty="0" err="1"/>
              <a:t>gestione</a:t>
            </a:r>
            <a:r>
              <a:rPr lang="en-US" dirty="0"/>
              <a:t> </a:t>
            </a:r>
            <a:r>
              <a:rPr lang="en-US" dirty="0" err="1"/>
              <a:t>informale</a:t>
            </a:r>
            <a:r>
              <a:rPr lang="en-US" dirty="0"/>
              <a:t> </a:t>
            </a:r>
            <a:r>
              <a:rPr lang="en-US" dirty="0" err="1"/>
              <a:t>fallisce</a:t>
            </a:r>
            <a:r>
              <a:rPr lang="en-US" dirty="0"/>
              <a:t>, </a:t>
            </a:r>
            <a:r>
              <a:rPr lang="en-US" dirty="0" err="1"/>
              <a:t>sono</a:t>
            </a:r>
            <a:r>
              <a:rPr lang="en-US" dirty="0"/>
              <a:t> </a:t>
            </a:r>
            <a:r>
              <a:rPr lang="en-US" dirty="0" err="1"/>
              <a:t>necessarie</a:t>
            </a:r>
            <a:r>
              <a:rPr lang="en-US" dirty="0"/>
              <a:t> </a:t>
            </a:r>
            <a:r>
              <a:rPr lang="en-US" dirty="0" err="1"/>
              <a:t>ulteriori</a:t>
            </a:r>
            <a:r>
              <a:rPr lang="en-US" dirty="0"/>
              <a:t> </a:t>
            </a:r>
            <a:r>
              <a:rPr lang="en-US" dirty="0" err="1"/>
              <a:t>misure</a:t>
            </a:r>
            <a:r>
              <a:rPr lang="en-US" dirty="0"/>
              <a:t>.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Come </a:t>
            </a:r>
            <a:r>
              <a:rPr lang="en-US" dirty="0" err="1"/>
              <a:t>Affrontare</a:t>
            </a:r>
            <a:r>
              <a:rPr lang="en-US" dirty="0"/>
              <a:t> il Mobbing. </a:t>
            </a:r>
          </a:p>
          <a:p>
            <a:endParaRPr lang="en-US" dirty="0"/>
          </a:p>
          <a:p>
            <a:r>
              <a:rPr lang="en-US" dirty="0"/>
              <a:t>Se </a:t>
            </a:r>
            <a:r>
              <a:rPr lang="en-US" dirty="0" err="1"/>
              <a:t>ti</a:t>
            </a:r>
            <a:r>
              <a:rPr lang="en-US" dirty="0"/>
              <a:t> </a:t>
            </a:r>
            <a:r>
              <a:rPr lang="en-US" dirty="0" err="1"/>
              <a:t>trovi</a:t>
            </a:r>
            <a:r>
              <a:rPr lang="en-US" dirty="0"/>
              <a:t> ad </a:t>
            </a:r>
            <a:r>
              <a:rPr lang="en-US" dirty="0" err="1"/>
              <a:t>essere</a:t>
            </a:r>
            <a:r>
              <a:rPr lang="en-US" dirty="0"/>
              <a:t> </a:t>
            </a:r>
            <a:r>
              <a:rPr lang="en-US" dirty="0" err="1"/>
              <a:t>vittima</a:t>
            </a:r>
            <a:r>
              <a:rPr lang="en-US" dirty="0"/>
              <a:t> di mobbing, è </a:t>
            </a:r>
            <a:r>
              <a:rPr lang="en-US" dirty="0" err="1"/>
              <a:t>cruciale</a:t>
            </a:r>
            <a:r>
              <a:rPr lang="en-US" dirty="0"/>
              <a:t> </a:t>
            </a:r>
            <a:r>
              <a:rPr lang="en-US" dirty="0" err="1"/>
              <a:t>cercare</a:t>
            </a:r>
            <a:r>
              <a:rPr lang="en-US" dirty="0"/>
              <a:t> </a:t>
            </a:r>
            <a:r>
              <a:rPr lang="en-US" dirty="0" err="1"/>
              <a:t>supporto</a:t>
            </a:r>
            <a:r>
              <a:rPr lang="en-US" dirty="0"/>
              <a:t> e </a:t>
            </a:r>
            <a:r>
              <a:rPr lang="en-US" dirty="0" err="1"/>
              <a:t>affrontare</a:t>
            </a:r>
            <a:r>
              <a:rPr lang="en-US" dirty="0"/>
              <a:t> </a:t>
            </a:r>
            <a:r>
              <a:rPr lang="en-US" dirty="0" err="1"/>
              <a:t>proattivamente</a:t>
            </a:r>
            <a:r>
              <a:rPr lang="en-US" dirty="0"/>
              <a:t> la </a:t>
            </a:r>
            <a:r>
              <a:rPr lang="en-US" dirty="0" err="1"/>
              <a:t>situazione</a:t>
            </a:r>
            <a:r>
              <a:rPr lang="en-US" dirty="0"/>
              <a:t>. Il primo </a:t>
            </a:r>
            <a:r>
              <a:rPr lang="en-US" dirty="0" err="1"/>
              <a:t>passo</a:t>
            </a:r>
            <a:r>
              <a:rPr lang="en-US" dirty="0"/>
              <a:t> </a:t>
            </a:r>
            <a:r>
              <a:rPr lang="en-US" dirty="0" err="1"/>
              <a:t>può</a:t>
            </a:r>
            <a:r>
              <a:rPr lang="en-US" dirty="0"/>
              <a:t> </a:t>
            </a:r>
            <a:r>
              <a:rPr lang="en-US" dirty="0" err="1"/>
              <a:t>essere</a:t>
            </a:r>
            <a:r>
              <a:rPr lang="en-US" dirty="0"/>
              <a:t> </a:t>
            </a:r>
            <a:r>
              <a:rPr lang="en-US" dirty="0" err="1"/>
              <a:t>quello</a:t>
            </a:r>
            <a:r>
              <a:rPr lang="en-US" dirty="0"/>
              <a:t> di </a:t>
            </a:r>
            <a:r>
              <a:rPr lang="en-US" dirty="0" err="1"/>
              <a:t>raccogliere</a:t>
            </a:r>
            <a:r>
              <a:rPr lang="en-US" dirty="0"/>
              <a:t> prove </a:t>
            </a:r>
            <a:r>
              <a:rPr lang="en-US" dirty="0" err="1"/>
              <a:t>che</a:t>
            </a:r>
            <a:r>
              <a:rPr lang="en-US" dirty="0"/>
              <a:t> </a:t>
            </a:r>
            <a:r>
              <a:rPr lang="en-US" dirty="0" err="1"/>
              <a:t>attestino</a:t>
            </a:r>
            <a:r>
              <a:rPr lang="en-US" dirty="0"/>
              <a:t> il </a:t>
            </a:r>
            <a:r>
              <a:rPr lang="en-US" dirty="0" err="1"/>
              <a:t>comportamento</a:t>
            </a:r>
            <a:r>
              <a:rPr lang="en-US" dirty="0"/>
              <a:t> </a:t>
            </a:r>
            <a:r>
              <a:rPr lang="en-US" dirty="0" err="1"/>
              <a:t>molesto</a:t>
            </a:r>
            <a:r>
              <a:rPr lang="en-US" dirty="0"/>
              <a:t>, senza </a:t>
            </a:r>
            <a:r>
              <a:rPr lang="en-US" dirty="0" err="1"/>
              <a:t>esagerare</a:t>
            </a:r>
            <a:r>
              <a:rPr lang="en-US" dirty="0"/>
              <a:t> la </a:t>
            </a:r>
            <a:r>
              <a:rPr lang="en-US" dirty="0" err="1"/>
              <a:t>gravità</a:t>
            </a:r>
            <a:r>
              <a:rPr lang="en-US" dirty="0"/>
              <a:t> </a:t>
            </a:r>
            <a:r>
              <a:rPr lang="en-US" dirty="0" err="1"/>
              <a:t>degli</a:t>
            </a:r>
            <a:r>
              <a:rPr lang="en-US" dirty="0"/>
              <a:t> </a:t>
            </a:r>
            <a:r>
              <a:rPr lang="en-US" dirty="0" err="1"/>
              <a:t>eventi</a:t>
            </a:r>
            <a:r>
              <a:rPr lang="en-US" dirty="0"/>
              <a:t>. È </a:t>
            </a:r>
            <a:r>
              <a:rPr lang="en-US" dirty="0" err="1"/>
              <a:t>importante</a:t>
            </a:r>
            <a:r>
              <a:rPr lang="en-US" dirty="0"/>
              <a:t> </a:t>
            </a:r>
            <a:r>
              <a:rPr lang="en-US" dirty="0" err="1"/>
              <a:t>distinguere</a:t>
            </a:r>
            <a:r>
              <a:rPr lang="en-US" dirty="0"/>
              <a:t> </a:t>
            </a:r>
            <a:r>
              <a:rPr lang="en-US" dirty="0" err="1"/>
              <a:t>tra</a:t>
            </a:r>
            <a:r>
              <a:rPr lang="en-US" dirty="0"/>
              <a:t> un </a:t>
            </a:r>
            <a:r>
              <a:rPr lang="en-US" dirty="0" err="1"/>
              <a:t>conflitto</a:t>
            </a:r>
            <a:r>
              <a:rPr lang="en-US" dirty="0"/>
              <a:t> </a:t>
            </a:r>
            <a:r>
              <a:rPr lang="en-US" dirty="0" err="1"/>
              <a:t>normale</a:t>
            </a:r>
            <a:r>
              <a:rPr lang="en-US" dirty="0"/>
              <a:t> e un </a:t>
            </a:r>
            <a:r>
              <a:rPr lang="en-US" dirty="0" err="1"/>
              <a:t>caso</a:t>
            </a:r>
            <a:r>
              <a:rPr lang="en-US" dirty="0"/>
              <a:t> </a:t>
            </a:r>
            <a:r>
              <a:rPr lang="en-US" dirty="0" err="1"/>
              <a:t>estremo</a:t>
            </a:r>
            <a:r>
              <a:rPr lang="en-US" dirty="0"/>
              <a:t> di mobbing.   </a:t>
            </a:r>
          </a:p>
          <a:p>
            <a:endParaRPr lang="en-US" dirty="0"/>
          </a:p>
          <a:p>
            <a:r>
              <a:rPr lang="en-US" dirty="0"/>
              <a:t>Per </a:t>
            </a:r>
            <a:r>
              <a:rPr lang="en-US" dirty="0" err="1"/>
              <a:t>trovare</a:t>
            </a:r>
            <a:r>
              <a:rPr lang="en-US" dirty="0"/>
              <a:t> </a:t>
            </a:r>
            <a:r>
              <a:rPr lang="en-US" dirty="0" err="1"/>
              <a:t>aiuto</a:t>
            </a:r>
            <a:r>
              <a:rPr lang="en-US" dirty="0"/>
              <a:t>, </a:t>
            </a:r>
            <a:r>
              <a:rPr lang="en-US" dirty="0" err="1"/>
              <a:t>inizia</a:t>
            </a:r>
            <a:r>
              <a:rPr lang="en-US" dirty="0"/>
              <a:t> </a:t>
            </a:r>
            <a:r>
              <a:rPr lang="en-US" dirty="0" err="1"/>
              <a:t>dall'interno</a:t>
            </a:r>
            <a:r>
              <a:rPr lang="en-US" dirty="0"/>
              <a:t> </a:t>
            </a:r>
            <a:r>
              <a:rPr lang="en-US" dirty="0" err="1"/>
              <a:t>dell'organizzazione</a:t>
            </a:r>
            <a:r>
              <a:rPr lang="en-US" dirty="0"/>
              <a:t>, se </a:t>
            </a:r>
            <a:r>
              <a:rPr lang="en-US" dirty="0" err="1"/>
              <a:t>possibile</a:t>
            </a:r>
            <a:r>
              <a:rPr lang="en-US" dirty="0"/>
              <a:t>. Se </a:t>
            </a:r>
            <a:r>
              <a:rPr lang="en-US" dirty="0" err="1"/>
              <a:t>questo</a:t>
            </a:r>
            <a:r>
              <a:rPr lang="en-US" dirty="0"/>
              <a:t> non è </a:t>
            </a:r>
            <a:r>
              <a:rPr lang="en-US" dirty="0" err="1"/>
              <a:t>sufficiente</a:t>
            </a:r>
            <a:r>
              <a:rPr lang="en-US" dirty="0"/>
              <a:t>, ci </a:t>
            </a:r>
            <a:r>
              <a:rPr lang="en-US" dirty="0" err="1"/>
              <a:t>sono</a:t>
            </a:r>
            <a:r>
              <a:rPr lang="en-US" dirty="0"/>
              <a:t> </a:t>
            </a:r>
            <a:r>
              <a:rPr lang="en-US" dirty="0" err="1"/>
              <a:t>anche</a:t>
            </a:r>
            <a:r>
              <a:rPr lang="en-US" dirty="0"/>
              <a:t> </a:t>
            </a:r>
            <a:r>
              <a:rPr lang="en-US" dirty="0" err="1"/>
              <a:t>istituzioni</a:t>
            </a:r>
            <a:r>
              <a:rPr lang="en-US" dirty="0"/>
              <a:t> </a:t>
            </a:r>
            <a:r>
              <a:rPr lang="en-US" dirty="0" err="1"/>
              <a:t>esterne</a:t>
            </a:r>
            <a:r>
              <a:rPr lang="en-US" dirty="0"/>
              <a:t>, come </a:t>
            </a:r>
            <a:r>
              <a:rPr lang="en-US" dirty="0" err="1"/>
              <a:t>centri</a:t>
            </a:r>
            <a:r>
              <a:rPr lang="en-US" dirty="0"/>
              <a:t> anti-mobbing in </a:t>
            </a:r>
            <a:r>
              <a:rPr lang="en-US" dirty="0" err="1"/>
              <a:t>alcune</a:t>
            </a:r>
            <a:r>
              <a:rPr lang="en-US" dirty="0"/>
              <a:t> </a:t>
            </a:r>
            <a:r>
              <a:rPr lang="en-US" dirty="0" err="1"/>
              <a:t>regioni</a:t>
            </a:r>
            <a:r>
              <a:rPr lang="en-US" dirty="0"/>
              <a:t> (come il Veneto) e </a:t>
            </a:r>
            <a:r>
              <a:rPr lang="en-US" dirty="0" err="1"/>
              <a:t>sindacati</a:t>
            </a:r>
            <a:r>
              <a:rPr lang="en-US" dirty="0"/>
              <a:t> </a:t>
            </a:r>
            <a:r>
              <a:rPr lang="en-US" dirty="0" err="1"/>
              <a:t>che</a:t>
            </a:r>
            <a:r>
              <a:rPr lang="en-US" dirty="0"/>
              <a:t> </a:t>
            </a:r>
            <a:r>
              <a:rPr lang="en-US" dirty="0" err="1"/>
              <a:t>offrono</a:t>
            </a:r>
            <a:r>
              <a:rPr lang="en-US" dirty="0"/>
              <a:t> </a:t>
            </a:r>
            <a:r>
              <a:rPr lang="en-US" dirty="0" err="1"/>
              <a:t>servizi</a:t>
            </a:r>
            <a:r>
              <a:rPr lang="en-US" dirty="0"/>
              <a:t> </a:t>
            </a:r>
            <a:r>
              <a:rPr lang="en-US" dirty="0" err="1"/>
              <a:t>sia</a:t>
            </a:r>
            <a:r>
              <a:rPr lang="en-US" dirty="0"/>
              <a:t> per le </a:t>
            </a:r>
            <a:r>
              <a:rPr lang="en-US" dirty="0" err="1"/>
              <a:t>vittime</a:t>
            </a:r>
            <a:r>
              <a:rPr lang="en-US" dirty="0"/>
              <a:t> </a:t>
            </a:r>
            <a:r>
              <a:rPr lang="en-US" dirty="0" err="1"/>
              <a:t>che</a:t>
            </a:r>
            <a:r>
              <a:rPr lang="en-US" dirty="0"/>
              <a:t> per i </a:t>
            </a:r>
            <a:r>
              <a:rPr lang="en-US" dirty="0" err="1"/>
              <a:t>datori</a:t>
            </a:r>
            <a:r>
              <a:rPr lang="en-US" dirty="0"/>
              <a:t> di </a:t>
            </a:r>
            <a:r>
              <a:rPr lang="en-US" dirty="0" err="1"/>
              <a:t>lavoro</a:t>
            </a:r>
            <a:r>
              <a:rPr lang="en-US" dirty="0"/>
              <a:t> per </a:t>
            </a:r>
            <a:r>
              <a:rPr lang="en-US" dirty="0" err="1"/>
              <a:t>gestire</a:t>
            </a:r>
            <a:r>
              <a:rPr lang="en-US" dirty="0"/>
              <a:t> e </a:t>
            </a:r>
            <a:r>
              <a:rPr lang="en-US" dirty="0" err="1"/>
              <a:t>affrontare</a:t>
            </a:r>
            <a:r>
              <a:rPr lang="en-US" dirty="0"/>
              <a:t> </a:t>
            </a:r>
            <a:r>
              <a:rPr lang="en-US" dirty="0" err="1"/>
              <a:t>tali</a:t>
            </a:r>
            <a:r>
              <a:rPr lang="en-US" dirty="0"/>
              <a:t> </a:t>
            </a:r>
            <a:r>
              <a:rPr lang="en-US" dirty="0" err="1"/>
              <a:t>situazioni</a:t>
            </a:r>
            <a:r>
              <a:rPr lang="en-US" dirty="0"/>
              <a:t>.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a:lnSpc>
                <a:spcPct val="107000"/>
              </a:lnSpc>
              <a:spcAft>
                <a:spcPts val="800"/>
              </a:spcAft>
            </a:pPr>
            <a:r>
              <a:rPr lang="it-IT" sz="1800" kern="100" dirty="0">
                <a:effectLst/>
                <a:latin typeface="Aptos" panose="020B0004020202020204" pitchFamily="34" charset="0"/>
                <a:ea typeface="Aptos" panose="020B0004020202020204" pitchFamily="34" charset="0"/>
                <a:cs typeface="Times New Roman" panose="02020603050405020304" pitchFamily="18" charset="0"/>
              </a:rPr>
              <a:t>Il </a:t>
            </a:r>
            <a:r>
              <a:rPr lang="it-IT" sz="1800" b="1" kern="100" dirty="0">
                <a:effectLst/>
                <a:latin typeface="Aptos" panose="020B0004020202020204" pitchFamily="34" charset="0"/>
                <a:ea typeface="Aptos" panose="020B0004020202020204" pitchFamily="34" charset="0"/>
                <a:cs typeface="Times New Roman" panose="02020603050405020304" pitchFamily="18" charset="0"/>
              </a:rPr>
              <a:t>termine “mobbing” </a:t>
            </a:r>
            <a:r>
              <a:rPr lang="it-IT" sz="1800" kern="100" dirty="0">
                <a:effectLst/>
                <a:latin typeface="Aptos" panose="020B0004020202020204" pitchFamily="34" charset="0"/>
                <a:ea typeface="Aptos" panose="020B0004020202020204" pitchFamily="34" charset="0"/>
                <a:cs typeface="Times New Roman" panose="02020603050405020304" pitchFamily="18" charset="0"/>
              </a:rPr>
              <a:t>deriva dall’inglese “to mob” che significa “aggredire, assalire in massa”. </a:t>
            </a:r>
          </a:p>
          <a:p>
            <a:pPr>
              <a:lnSpc>
                <a:spcPct val="107000"/>
              </a:lnSpc>
              <a:spcAft>
                <a:spcPts val="800"/>
              </a:spcAft>
            </a:pPr>
            <a:r>
              <a:rPr lang="it-IT" sz="1800" kern="100" dirty="0">
                <a:effectLst/>
                <a:latin typeface="Aptos" panose="020B0004020202020204" pitchFamily="34" charset="0"/>
                <a:ea typeface="Aptos" panose="020B0004020202020204" pitchFamily="34" charset="0"/>
                <a:cs typeface="Times New Roman" panose="02020603050405020304" pitchFamily="18" charset="0"/>
              </a:rPr>
              <a:t>Questo termine è utilizzato per riferirsi a quelle forme di aggressività persistenti e sistematiche rivolte nei confronti di una persona al fine di escluderla o emarginarla da un gruppo.</a:t>
            </a:r>
          </a:p>
          <a:p>
            <a:pPr>
              <a:lnSpc>
                <a:spcPct val="107000"/>
              </a:lnSpc>
              <a:spcAft>
                <a:spcPts val="800"/>
              </a:spcAft>
            </a:pPr>
            <a:r>
              <a:rPr lang="it-IT" sz="1800" kern="100" dirty="0">
                <a:effectLst/>
                <a:latin typeface="Aptos" panose="020B0004020202020204" pitchFamily="34" charset="0"/>
                <a:ea typeface="Aptos" panose="020B0004020202020204" pitchFamily="34" charset="0"/>
                <a:cs typeface="Times New Roman" panose="02020603050405020304" pitchFamily="18" charset="0"/>
              </a:rPr>
              <a:t>Il mobbing si può manifestare in qualsiasi gruppo sociale, ma solitamente il mobbing è associato all’ambito lavorativo.</a:t>
            </a:r>
          </a:p>
          <a:p>
            <a:pPr>
              <a:lnSpc>
                <a:spcPct val="107000"/>
              </a:lnSpc>
              <a:spcAft>
                <a:spcPts val="800"/>
              </a:spcAft>
            </a:pPr>
            <a:endParaRPr lang="it-IT" dirty="0"/>
          </a:p>
        </p:txBody>
      </p:sp>
      <p:sp>
        <p:nvSpPr>
          <p:cNvPr id="4" name="Segnaposto numero diapositiva 3"/>
          <p:cNvSpPr>
            <a:spLocks noGrp="1"/>
          </p:cNvSpPr>
          <p:nvPr>
            <p:ph type="sldNum" sz="quarter" idx="5"/>
          </p:nvPr>
        </p:nvSpPr>
        <p:spPr/>
        <p:txBody>
          <a:bodyPr/>
          <a:lstStyle/>
          <a:p>
            <a:fld id="{0DBDA731-43B6-4B9D-ADC4-0071912B2C5F}" type="slidenum">
              <a:rPr lang="it-IT" smtClean="0"/>
              <a:t>2</a:t>
            </a:fld>
            <a:endParaRPr lang="it-IT"/>
          </a:p>
        </p:txBody>
      </p:sp>
    </p:spTree>
    <p:extLst>
      <p:ext uri="{BB962C8B-B14F-4D97-AF65-F5344CB8AC3E}">
        <p14:creationId xmlns:p14="http://schemas.microsoft.com/office/powerpoint/2010/main" val="502198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9B71D7-B3E4-1FA5-FFA9-59742D5C04D3}"/>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BA3AA3D7-C3F0-28F7-7167-27854B01D8B5}"/>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165DD879-0C95-055C-95EA-533192F52F75}"/>
              </a:ext>
            </a:extLst>
          </p:cNvPr>
          <p:cNvSpPr>
            <a:spLocks noGrp="1"/>
          </p:cNvSpPr>
          <p:nvPr>
            <p:ph type="body" idx="1"/>
          </p:nvPr>
        </p:nvSpPr>
        <p:spPr/>
        <p:txBody>
          <a:bodyPr/>
          <a:lstStyle/>
          <a:p>
            <a:pPr>
              <a:lnSpc>
                <a:spcPct val="107000"/>
              </a:lnSpc>
              <a:spcAft>
                <a:spcPts val="800"/>
              </a:spcAft>
            </a:pPr>
            <a:r>
              <a:rPr lang="it-IT" sz="1800" kern="100" dirty="0">
                <a:effectLst/>
                <a:latin typeface="Aptos" panose="020B0004020202020204" pitchFamily="34" charset="0"/>
                <a:ea typeface="Aptos" panose="020B0004020202020204" pitchFamily="34" charset="0"/>
                <a:cs typeface="Times New Roman" panose="02020603050405020304" pitchFamily="18" charset="0"/>
              </a:rPr>
              <a:t>In Italia il fenomeno del mobbing è stato principalmente studiato dallo psicologo </a:t>
            </a:r>
            <a:r>
              <a:rPr lang="it-IT" sz="1800" b="1" kern="100" dirty="0">
                <a:effectLst/>
                <a:latin typeface="Aptos" panose="020B0004020202020204" pitchFamily="34" charset="0"/>
                <a:ea typeface="Aptos" panose="020B0004020202020204" pitchFamily="34" charset="0"/>
                <a:cs typeface="Times New Roman" panose="02020603050405020304" pitchFamily="18" charset="0"/>
              </a:rPr>
              <a:t>Harald Ege</a:t>
            </a:r>
            <a:r>
              <a:rPr lang="it-IT" sz="1800" kern="100" dirty="0">
                <a:effectLst/>
                <a:latin typeface="Aptos" panose="020B0004020202020204" pitchFamily="34" charset="0"/>
                <a:ea typeface="Aptos" panose="020B0004020202020204" pitchFamily="34" charset="0"/>
                <a:cs typeface="Times New Roman" panose="02020603050405020304" pitchFamily="18" charset="0"/>
              </a:rPr>
              <a:t>, che introdusse per la prima volta il termine mobbing nella nostra Nazione definendolo come:</a:t>
            </a:r>
          </a:p>
          <a:p>
            <a:pPr>
              <a:lnSpc>
                <a:spcPct val="107000"/>
              </a:lnSpc>
              <a:spcAft>
                <a:spcPts val="800"/>
              </a:spcAft>
            </a:pPr>
            <a:r>
              <a:rPr lang="it-IT" sz="1800" kern="100" dirty="0">
                <a:effectLst/>
                <a:latin typeface="Aptos" panose="020B0004020202020204" pitchFamily="34" charset="0"/>
                <a:ea typeface="Aptos" panose="020B0004020202020204" pitchFamily="34" charset="0"/>
                <a:cs typeface="Times New Roman" panose="02020603050405020304" pitchFamily="18" charset="0"/>
              </a:rPr>
              <a:t>“… una forma di </a:t>
            </a:r>
            <a:r>
              <a:rPr lang="it-IT" sz="1800" b="1" kern="100" dirty="0">
                <a:effectLst/>
                <a:latin typeface="Aptos" panose="020B0004020202020204" pitchFamily="34" charset="0"/>
                <a:ea typeface="Aptos" panose="020B0004020202020204" pitchFamily="34" charset="0"/>
                <a:cs typeface="Times New Roman" panose="02020603050405020304" pitchFamily="18" charset="0"/>
              </a:rPr>
              <a:t>terrore psicologico</a:t>
            </a:r>
            <a:r>
              <a:rPr lang="it-IT" sz="1800" kern="100" dirty="0">
                <a:effectLst/>
                <a:latin typeface="Aptos" panose="020B0004020202020204" pitchFamily="34" charset="0"/>
                <a:ea typeface="Aptos" panose="020B0004020202020204" pitchFamily="34" charset="0"/>
                <a:cs typeface="Times New Roman" panose="02020603050405020304" pitchFamily="18" charset="0"/>
              </a:rPr>
              <a:t> </a:t>
            </a:r>
            <a:r>
              <a:rPr lang="it-IT" sz="1800" b="1" kern="100" dirty="0">
                <a:effectLst/>
                <a:latin typeface="Aptos" panose="020B0004020202020204" pitchFamily="34" charset="0"/>
                <a:ea typeface="Aptos" panose="020B0004020202020204" pitchFamily="34" charset="0"/>
                <a:cs typeface="Times New Roman" panose="02020603050405020304" pitchFamily="18" charset="0"/>
              </a:rPr>
              <a:t>sul posto di lavoro</a:t>
            </a:r>
            <a:r>
              <a:rPr lang="it-IT" sz="1800" kern="100" dirty="0">
                <a:effectLst/>
                <a:latin typeface="Aptos" panose="020B0004020202020204" pitchFamily="34" charset="0"/>
                <a:ea typeface="Aptos" panose="020B0004020202020204" pitchFamily="34" charset="0"/>
                <a:cs typeface="Times New Roman" panose="02020603050405020304" pitchFamily="18" charset="0"/>
              </a:rPr>
              <a:t>, esercitata attraverso </a:t>
            </a:r>
            <a:r>
              <a:rPr lang="it-IT" sz="1800" b="1" kern="100" dirty="0">
                <a:effectLst/>
                <a:latin typeface="Aptos" panose="020B0004020202020204" pitchFamily="34" charset="0"/>
                <a:ea typeface="Aptos" panose="020B0004020202020204" pitchFamily="34" charset="0"/>
                <a:cs typeface="Times New Roman" panose="02020603050405020304" pitchFamily="18" charset="0"/>
              </a:rPr>
              <a:t>comportamenti aggressivi e vessatori ripetuti</a:t>
            </a:r>
            <a:r>
              <a:rPr lang="it-IT" sz="1800" kern="100" dirty="0">
                <a:effectLst/>
                <a:latin typeface="Aptos" panose="020B0004020202020204" pitchFamily="34" charset="0"/>
                <a:ea typeface="Aptos" panose="020B0004020202020204" pitchFamily="34" charset="0"/>
                <a:cs typeface="Times New Roman" panose="02020603050405020304" pitchFamily="18" charset="0"/>
              </a:rPr>
              <a:t>, da parte di </a:t>
            </a:r>
            <a:r>
              <a:rPr lang="it-IT" sz="1800" b="1" kern="100" dirty="0">
                <a:effectLst/>
                <a:latin typeface="Aptos" panose="020B0004020202020204" pitchFamily="34" charset="0"/>
                <a:ea typeface="Aptos" panose="020B0004020202020204" pitchFamily="34" charset="0"/>
                <a:cs typeface="Times New Roman" panose="02020603050405020304" pitchFamily="18" charset="0"/>
              </a:rPr>
              <a:t>colleghi o superiori</a:t>
            </a:r>
            <a:r>
              <a:rPr lang="it-IT" sz="1800" kern="100" dirty="0">
                <a:effectLst/>
                <a:latin typeface="Aptos" panose="020B0004020202020204" pitchFamily="34" charset="0"/>
                <a:ea typeface="Aptos" panose="020B0004020202020204" pitchFamily="34" charset="0"/>
                <a:cs typeface="Times New Roman" panose="02020603050405020304" pitchFamily="18" charset="0"/>
              </a:rPr>
              <a:t>. La vittima di queste vere e proprie persecuzioni si vede emarginata, calunniata, criticata: gli vengono affidati compiti dequalificanti, o viene spostata da un ufficio all’altro, o viene sistematicamente messa in ridicolo di fronte a clienti o superiori. Nei casi più gravi si arriva anche al sabotaggio del lavoro e ad azioni illegali. Lo </a:t>
            </a:r>
            <a:r>
              <a:rPr lang="it-IT" sz="1800" b="1" kern="100" dirty="0">
                <a:effectLst/>
                <a:latin typeface="Aptos" panose="020B0004020202020204" pitchFamily="34" charset="0"/>
                <a:ea typeface="Aptos" panose="020B0004020202020204" pitchFamily="34" charset="0"/>
                <a:cs typeface="Times New Roman" panose="02020603050405020304" pitchFamily="18" charset="0"/>
              </a:rPr>
              <a:t>scopo di tali comportamenti può essere vario, ma sempre distruttivo</a:t>
            </a:r>
            <a:r>
              <a:rPr lang="it-IT" sz="1800" kern="100" dirty="0">
                <a:effectLst/>
                <a:latin typeface="Aptos" panose="020B0004020202020204" pitchFamily="34" charset="0"/>
                <a:ea typeface="Aptos" panose="020B0004020202020204" pitchFamily="34" charset="0"/>
                <a:cs typeface="Times New Roman" panose="02020603050405020304" pitchFamily="18" charset="0"/>
              </a:rPr>
              <a:t>: eliminare una persona divenuta in qualche modo “scomoda”, </a:t>
            </a:r>
            <a:r>
              <a:rPr lang="it-IT" sz="1800" b="1" kern="100" dirty="0">
                <a:effectLst/>
                <a:latin typeface="Aptos" panose="020B0004020202020204" pitchFamily="34" charset="0"/>
                <a:ea typeface="Aptos" panose="020B0004020202020204" pitchFamily="34" charset="0"/>
                <a:cs typeface="Times New Roman" panose="02020603050405020304" pitchFamily="18" charset="0"/>
              </a:rPr>
              <a:t>inducendola alle dimissioni volontarie o provocandone un motivato licenziamento.</a:t>
            </a:r>
            <a:r>
              <a:rPr lang="it-IT" sz="1800" kern="100" dirty="0">
                <a:effectLst/>
                <a:latin typeface="Aptos" panose="020B0004020202020204" pitchFamily="34" charset="0"/>
                <a:ea typeface="Aptos" panose="020B0004020202020204" pitchFamily="34" charset="0"/>
                <a:cs typeface="Times New Roman" panose="02020603050405020304" pitchFamily="18" charset="0"/>
              </a:rPr>
              <a:t>”</a:t>
            </a:r>
          </a:p>
          <a:p>
            <a:pPr>
              <a:lnSpc>
                <a:spcPct val="107000"/>
              </a:lnSpc>
              <a:spcAft>
                <a:spcPts val="800"/>
              </a:spcAft>
            </a:pPr>
            <a:endParaRPr lang="it-IT" dirty="0"/>
          </a:p>
        </p:txBody>
      </p:sp>
      <p:sp>
        <p:nvSpPr>
          <p:cNvPr id="4" name="Segnaposto numero diapositiva 3">
            <a:extLst>
              <a:ext uri="{FF2B5EF4-FFF2-40B4-BE49-F238E27FC236}">
                <a16:creationId xmlns:a16="http://schemas.microsoft.com/office/drawing/2014/main" id="{7DB74216-CBC4-A076-0335-2C61D7F17B53}"/>
              </a:ext>
            </a:extLst>
          </p:cNvPr>
          <p:cNvSpPr>
            <a:spLocks noGrp="1"/>
          </p:cNvSpPr>
          <p:nvPr>
            <p:ph type="sldNum" sz="quarter" idx="5"/>
          </p:nvPr>
        </p:nvSpPr>
        <p:spPr/>
        <p:txBody>
          <a:bodyPr/>
          <a:lstStyle/>
          <a:p>
            <a:fld id="{0DBDA731-43B6-4B9D-ADC4-0071912B2C5F}" type="slidenum">
              <a:rPr lang="it-IT" smtClean="0"/>
              <a:t>3</a:t>
            </a:fld>
            <a:endParaRPr lang="it-IT"/>
          </a:p>
        </p:txBody>
      </p:sp>
    </p:spTree>
    <p:extLst>
      <p:ext uri="{BB962C8B-B14F-4D97-AF65-F5344CB8AC3E}">
        <p14:creationId xmlns:p14="http://schemas.microsoft.com/office/powerpoint/2010/main" val="86521594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B65306-5DD1-C0F5-1871-4CB68DA338DB}"/>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A486A761-999D-E084-CD88-9EDF8EF10948}"/>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007DD0BC-0BB0-D62A-D58C-7CFFA250C6EC}"/>
              </a:ext>
            </a:extLst>
          </p:cNvPr>
          <p:cNvSpPr>
            <a:spLocks noGrp="1"/>
          </p:cNvSpPr>
          <p:nvPr>
            <p:ph type="body" idx="1"/>
          </p:nvPr>
        </p:nvSpPr>
        <p:spPr/>
        <p:txBody>
          <a:bodyPr/>
          <a:lstStyle/>
          <a:p>
            <a:pPr>
              <a:lnSpc>
                <a:spcPct val="107000"/>
              </a:lnSpc>
              <a:spcAft>
                <a:spcPts val="800"/>
              </a:spcAft>
            </a:pPr>
            <a:r>
              <a:rPr lang="it-IT" sz="1800" kern="100" dirty="0">
                <a:effectLst/>
                <a:latin typeface="Aptos" panose="020B0004020202020204" pitchFamily="34" charset="0"/>
                <a:ea typeface="Aptos" panose="020B0004020202020204" pitchFamily="34" charset="0"/>
                <a:cs typeface="Times New Roman" panose="02020603050405020304" pitchFamily="18" charset="0"/>
              </a:rPr>
              <a:t>Tuttavia, il padre del mobbing è considerato l’etologo </a:t>
            </a:r>
            <a:r>
              <a:rPr lang="it-IT" sz="1800" b="1" kern="100" dirty="0">
                <a:effectLst/>
                <a:latin typeface="Aptos" panose="020B0004020202020204" pitchFamily="34" charset="0"/>
                <a:ea typeface="Aptos" panose="020B0004020202020204" pitchFamily="34" charset="0"/>
                <a:cs typeface="Times New Roman" panose="02020603050405020304" pitchFamily="18" charset="0"/>
              </a:rPr>
              <a:t>Konrad Lorenz</a:t>
            </a:r>
            <a:r>
              <a:rPr lang="it-IT" sz="1800" kern="100" dirty="0">
                <a:effectLst/>
                <a:latin typeface="Aptos" panose="020B0004020202020204" pitchFamily="34" charset="0"/>
                <a:ea typeface="Aptos" panose="020B0004020202020204" pitchFamily="34" charset="0"/>
                <a:cs typeface="Times New Roman" panose="02020603050405020304" pitchFamily="18" charset="0"/>
              </a:rPr>
              <a:t>, che lo utilizzò per descrivere il comportamento che gli individui di una stessa specie utilizzano per escludere un membro dal proprio gruppo.</a:t>
            </a:r>
          </a:p>
          <a:p>
            <a:pPr>
              <a:lnSpc>
                <a:spcPct val="107000"/>
              </a:lnSpc>
              <a:spcAft>
                <a:spcPts val="800"/>
              </a:spcAft>
            </a:pPr>
            <a:r>
              <a:rPr lang="it-IT" sz="1800" kern="100" dirty="0">
                <a:effectLst/>
                <a:latin typeface="Aptos" panose="020B0004020202020204" pitchFamily="34" charset="0"/>
                <a:ea typeface="Aptos" panose="020B0004020202020204" pitchFamily="34" charset="0"/>
                <a:cs typeface="Times New Roman" panose="02020603050405020304" pitchFamily="18" charset="0"/>
              </a:rPr>
              <a:t>Lo psicologo tedesco </a:t>
            </a:r>
            <a:r>
              <a:rPr lang="it-IT" sz="1800" kern="100" dirty="0" err="1">
                <a:effectLst/>
                <a:latin typeface="Aptos" panose="020B0004020202020204" pitchFamily="34" charset="0"/>
                <a:ea typeface="Aptos" panose="020B0004020202020204" pitchFamily="34" charset="0"/>
                <a:cs typeface="Times New Roman" panose="02020603050405020304" pitchFamily="18" charset="0"/>
              </a:rPr>
              <a:t>Leymann</a:t>
            </a:r>
            <a:r>
              <a:rPr lang="it-IT" sz="1800" kern="100" dirty="0">
                <a:effectLst/>
                <a:latin typeface="Aptos" panose="020B0004020202020204" pitchFamily="34" charset="0"/>
                <a:ea typeface="Aptos" panose="020B0004020202020204" pitchFamily="34" charset="0"/>
                <a:cs typeface="Times New Roman" panose="02020603050405020304" pitchFamily="18" charset="0"/>
              </a:rPr>
              <a:t> iniziò ad utilizzare il termine “mobbing”, proprio dell’etologia, per applicarlo alle relazioni sociali tra individui, e nello specifico anche all’ambiente di lavoro. </a:t>
            </a:r>
          </a:p>
          <a:p>
            <a:r>
              <a:rPr lang="it-IT" sz="1800" dirty="0" err="1">
                <a:effectLst/>
                <a:latin typeface="Aptos" panose="020B0004020202020204" pitchFamily="34" charset="0"/>
                <a:ea typeface="Aptos" panose="020B0004020202020204" pitchFamily="34" charset="0"/>
                <a:cs typeface="Times New Roman" panose="02020603050405020304" pitchFamily="18" charset="0"/>
              </a:rPr>
              <a:t>Leymann</a:t>
            </a:r>
            <a:r>
              <a:rPr lang="it-IT" sz="1800" dirty="0">
                <a:effectLst/>
                <a:latin typeface="Aptos" panose="020B0004020202020204" pitchFamily="34" charset="0"/>
                <a:ea typeface="Aptos" panose="020B0004020202020204" pitchFamily="34" charset="0"/>
                <a:cs typeface="Times New Roman" panose="02020603050405020304" pitchFamily="18" charset="0"/>
              </a:rPr>
              <a:t> iniziò i suoi studi nei primi anni 80, in Svezia, mettendone in evidenza le sue caratteristiche e la sua diffusione. </a:t>
            </a:r>
            <a:endParaRPr lang="it-IT"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endParaRPr lang="it-IT" dirty="0"/>
          </a:p>
        </p:txBody>
      </p:sp>
      <p:sp>
        <p:nvSpPr>
          <p:cNvPr id="4" name="Segnaposto numero diapositiva 3">
            <a:extLst>
              <a:ext uri="{FF2B5EF4-FFF2-40B4-BE49-F238E27FC236}">
                <a16:creationId xmlns:a16="http://schemas.microsoft.com/office/drawing/2014/main" id="{9E5E985D-9FD5-CF28-9E8F-A6FF947FE9BE}"/>
              </a:ext>
            </a:extLst>
          </p:cNvPr>
          <p:cNvSpPr>
            <a:spLocks noGrp="1"/>
          </p:cNvSpPr>
          <p:nvPr>
            <p:ph type="sldNum" sz="quarter" idx="5"/>
          </p:nvPr>
        </p:nvSpPr>
        <p:spPr/>
        <p:txBody>
          <a:bodyPr/>
          <a:lstStyle/>
          <a:p>
            <a:fld id="{0DBDA731-43B6-4B9D-ADC4-0071912B2C5F}" type="slidenum">
              <a:rPr lang="it-IT" smtClean="0"/>
              <a:t>4</a:t>
            </a:fld>
            <a:endParaRPr lang="it-IT"/>
          </a:p>
        </p:txBody>
      </p:sp>
    </p:spTree>
    <p:extLst>
      <p:ext uri="{BB962C8B-B14F-4D97-AF65-F5344CB8AC3E}">
        <p14:creationId xmlns:p14="http://schemas.microsoft.com/office/powerpoint/2010/main" val="300170026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Il mobbing in </a:t>
            </a:r>
            <a:r>
              <a:rPr lang="en-US" dirty="0" err="1"/>
              <a:t>ambito</a:t>
            </a:r>
            <a:r>
              <a:rPr lang="en-US" dirty="0"/>
              <a:t> </a:t>
            </a:r>
            <a:r>
              <a:rPr lang="en-US" dirty="0" err="1"/>
              <a:t>lavorativo</a:t>
            </a:r>
            <a:r>
              <a:rPr lang="en-US" dirty="0"/>
              <a:t> è un </a:t>
            </a:r>
            <a:r>
              <a:rPr lang="en-US" dirty="0" err="1"/>
              <a:t>contesto</a:t>
            </a:r>
            <a:r>
              <a:rPr lang="en-US" dirty="0"/>
              <a:t> </a:t>
            </a:r>
            <a:r>
              <a:rPr lang="en-US" dirty="0" err="1"/>
              <a:t>caratterizzato</a:t>
            </a:r>
            <a:r>
              <a:rPr lang="en-US" dirty="0"/>
              <a:t> da </a:t>
            </a:r>
            <a:r>
              <a:rPr lang="en-US" dirty="0" err="1"/>
              <a:t>comunicazioni</a:t>
            </a:r>
            <a:r>
              <a:rPr lang="en-US" dirty="0"/>
              <a:t> </a:t>
            </a:r>
            <a:r>
              <a:rPr lang="en-US" dirty="0" err="1"/>
              <a:t>cariche</a:t>
            </a:r>
            <a:r>
              <a:rPr lang="en-US" dirty="0"/>
              <a:t> di </a:t>
            </a:r>
            <a:r>
              <a:rPr lang="en-US" dirty="0" err="1"/>
              <a:t>conflitto</a:t>
            </a:r>
            <a:r>
              <a:rPr lang="en-US" dirty="0"/>
              <a:t>, </a:t>
            </a:r>
            <a:r>
              <a:rPr lang="en-US" dirty="0" err="1"/>
              <a:t>sia</a:t>
            </a:r>
            <a:r>
              <a:rPr lang="en-US" dirty="0"/>
              <a:t> </a:t>
            </a:r>
            <a:r>
              <a:rPr lang="en-US" dirty="0" err="1"/>
              <a:t>tra</a:t>
            </a:r>
            <a:r>
              <a:rPr lang="en-US" dirty="0"/>
              <a:t> </a:t>
            </a:r>
            <a:r>
              <a:rPr lang="en-US" dirty="0" err="1"/>
              <a:t>colleghi</a:t>
            </a:r>
            <a:r>
              <a:rPr lang="en-US" dirty="0"/>
              <a:t> </a:t>
            </a:r>
            <a:r>
              <a:rPr lang="en-US" dirty="0" err="1"/>
              <a:t>che</a:t>
            </a:r>
            <a:r>
              <a:rPr lang="en-US" dirty="0"/>
              <a:t> </a:t>
            </a:r>
            <a:r>
              <a:rPr lang="en-US" dirty="0" err="1"/>
              <a:t>tra</a:t>
            </a:r>
            <a:r>
              <a:rPr lang="en-US" dirty="0"/>
              <a:t> </a:t>
            </a:r>
            <a:r>
              <a:rPr lang="en-US" dirty="0" err="1"/>
              <a:t>superiori</a:t>
            </a:r>
            <a:r>
              <a:rPr lang="en-US" dirty="0"/>
              <a:t> e </a:t>
            </a:r>
            <a:r>
              <a:rPr lang="en-US" dirty="0" err="1"/>
              <a:t>subordinati</a:t>
            </a:r>
            <a:r>
              <a:rPr lang="en-US" dirty="0"/>
              <a:t>; </a:t>
            </a:r>
            <a:r>
              <a:rPr lang="en-US" dirty="0" err="1"/>
              <a:t>nel</a:t>
            </a:r>
            <a:r>
              <a:rPr lang="en-US" dirty="0"/>
              <a:t> </a:t>
            </a:r>
            <a:r>
              <a:rPr lang="en-US" dirty="0" err="1"/>
              <a:t>caso</a:t>
            </a:r>
            <a:r>
              <a:rPr lang="en-US" dirty="0"/>
              <a:t> dei </a:t>
            </a:r>
            <a:r>
              <a:rPr lang="en-US" dirty="0" err="1"/>
              <a:t>superiori</a:t>
            </a:r>
            <a:r>
              <a:rPr lang="en-US" dirty="0"/>
              <a:t>, il </a:t>
            </a:r>
            <a:r>
              <a:rPr lang="en-US" dirty="0" err="1"/>
              <a:t>fenomeno</a:t>
            </a:r>
            <a:r>
              <a:rPr lang="en-US" dirty="0"/>
              <a:t> </a:t>
            </a:r>
            <a:r>
              <a:rPr lang="en-US" dirty="0" err="1"/>
              <a:t>prende</a:t>
            </a:r>
            <a:r>
              <a:rPr lang="en-US" dirty="0"/>
              <a:t> il </a:t>
            </a:r>
            <a:r>
              <a:rPr lang="en-US" dirty="0" err="1"/>
              <a:t>nome</a:t>
            </a:r>
            <a:r>
              <a:rPr lang="en-US" dirty="0"/>
              <a:t> di "Bossing". </a:t>
            </a:r>
            <a:r>
              <a:rPr lang="en-US" dirty="0" err="1"/>
              <a:t>L'aggressione</a:t>
            </a:r>
            <a:r>
              <a:rPr lang="en-US" dirty="0"/>
              <a:t> </a:t>
            </a:r>
            <a:r>
              <a:rPr lang="en-US" dirty="0" err="1"/>
              <a:t>può</a:t>
            </a:r>
            <a:r>
              <a:rPr lang="en-US" dirty="0"/>
              <a:t> </a:t>
            </a:r>
            <a:r>
              <a:rPr lang="en-US" dirty="0" err="1"/>
              <a:t>essere</a:t>
            </a:r>
            <a:r>
              <a:rPr lang="en-US" dirty="0"/>
              <a:t> </a:t>
            </a:r>
            <a:r>
              <a:rPr lang="en-US" dirty="0" err="1"/>
              <a:t>sia</a:t>
            </a:r>
            <a:r>
              <a:rPr lang="en-US" dirty="0"/>
              <a:t> </a:t>
            </a:r>
            <a:r>
              <a:rPr lang="en-US" dirty="0" err="1"/>
              <a:t>diretta</a:t>
            </a:r>
            <a:r>
              <a:rPr lang="en-US" dirty="0"/>
              <a:t> </a:t>
            </a:r>
            <a:r>
              <a:rPr lang="en-US" dirty="0" err="1"/>
              <a:t>che</a:t>
            </a:r>
            <a:r>
              <a:rPr lang="en-US" dirty="0"/>
              <a:t> </a:t>
            </a:r>
            <a:r>
              <a:rPr lang="en-US" dirty="0" err="1"/>
              <a:t>indiretta</a:t>
            </a:r>
            <a:r>
              <a:rPr lang="en-US" dirty="0"/>
              <a:t>, ma è sempre </a:t>
            </a:r>
            <a:r>
              <a:rPr lang="en-US" dirty="0" err="1"/>
              <a:t>sistematica</a:t>
            </a:r>
            <a:r>
              <a:rPr lang="en-US" dirty="0"/>
              <a:t>, </a:t>
            </a:r>
            <a:r>
              <a:rPr lang="en-US" dirty="0" err="1"/>
              <a:t>sottolineando</a:t>
            </a:r>
            <a:r>
              <a:rPr lang="en-US" dirty="0"/>
              <a:t> </a:t>
            </a:r>
            <a:r>
              <a:rPr lang="en-US" dirty="0" err="1"/>
              <a:t>ancora</a:t>
            </a:r>
            <a:r>
              <a:rPr lang="en-US" dirty="0"/>
              <a:t> </a:t>
            </a:r>
            <a:r>
              <a:rPr lang="en-US" dirty="0" err="1"/>
              <a:t>una</a:t>
            </a:r>
            <a:r>
              <a:rPr lang="en-US" dirty="0"/>
              <a:t> volta </a:t>
            </a:r>
            <a:r>
              <a:rPr lang="en-US" dirty="0" err="1"/>
              <a:t>l'elemento</a:t>
            </a:r>
            <a:r>
              <a:rPr lang="en-US" dirty="0"/>
              <a:t> </a:t>
            </a:r>
            <a:r>
              <a:rPr lang="en-US" dirty="0" err="1"/>
              <a:t>della</a:t>
            </a:r>
            <a:r>
              <a:rPr lang="en-US" dirty="0"/>
              <a:t> </a:t>
            </a:r>
            <a:r>
              <a:rPr lang="en-US" dirty="0" err="1"/>
              <a:t>ripetitività</a:t>
            </a:r>
            <a:r>
              <a:rPr lang="en-US" dirty="0"/>
              <a:t> e </a:t>
            </a:r>
            <a:r>
              <a:rPr lang="en-US" dirty="0" err="1"/>
              <a:t>della</a:t>
            </a:r>
            <a:r>
              <a:rPr lang="en-US" dirty="0"/>
              <a:t> </a:t>
            </a:r>
            <a:r>
              <a:rPr lang="en-US" dirty="0" err="1"/>
              <a:t>durata</a:t>
            </a:r>
            <a:r>
              <a:rPr lang="en-US" dirty="0"/>
              <a:t>. Lo </a:t>
            </a:r>
            <a:r>
              <a:rPr lang="en-US" dirty="0" err="1"/>
              <a:t>scopo</a:t>
            </a:r>
            <a:r>
              <a:rPr lang="en-US" dirty="0"/>
              <a:t> o </a:t>
            </a:r>
            <a:r>
              <a:rPr lang="en-US" dirty="0" err="1"/>
              <a:t>l'effetto</a:t>
            </a:r>
            <a:r>
              <a:rPr lang="en-US" dirty="0"/>
              <a:t> è </a:t>
            </a:r>
            <a:r>
              <a:rPr lang="en-US" dirty="0" err="1"/>
              <a:t>generalmente</a:t>
            </a:r>
            <a:r>
              <a:rPr lang="en-US" dirty="0"/>
              <a:t> </a:t>
            </a:r>
            <a:r>
              <a:rPr lang="en-US" dirty="0" err="1"/>
              <a:t>quello</a:t>
            </a:r>
            <a:r>
              <a:rPr lang="en-US" dirty="0"/>
              <a:t> di </a:t>
            </a:r>
            <a:r>
              <a:rPr lang="en-US" dirty="0" err="1"/>
              <a:t>isolare</a:t>
            </a:r>
            <a:r>
              <a:rPr lang="en-US" dirty="0"/>
              <a:t> o </a:t>
            </a:r>
            <a:r>
              <a:rPr lang="en-US" dirty="0" err="1"/>
              <a:t>escludere</a:t>
            </a:r>
            <a:r>
              <a:rPr lang="en-US" dirty="0"/>
              <a:t> la </a:t>
            </a:r>
            <a:r>
              <a:rPr lang="en-US" dirty="0" err="1"/>
              <a:t>vittima</a:t>
            </a:r>
            <a:r>
              <a:rPr lang="en-US" dirty="0"/>
              <a:t>. </a:t>
            </a:r>
            <a:r>
              <a:rPr lang="en-US" dirty="0" err="1"/>
              <a:t>Coloro</a:t>
            </a:r>
            <a:r>
              <a:rPr lang="en-US" dirty="0"/>
              <a:t> </a:t>
            </a:r>
            <a:r>
              <a:rPr lang="en-US" dirty="0" err="1"/>
              <a:t>che</a:t>
            </a:r>
            <a:r>
              <a:rPr lang="en-US" dirty="0"/>
              <a:t> </a:t>
            </a:r>
            <a:r>
              <a:rPr lang="en-US" dirty="0" err="1"/>
              <a:t>sono</a:t>
            </a:r>
            <a:r>
              <a:rPr lang="en-US" dirty="0"/>
              <a:t> </a:t>
            </a:r>
            <a:r>
              <a:rPr lang="en-US" dirty="0" err="1"/>
              <a:t>bersaglio</a:t>
            </a:r>
            <a:r>
              <a:rPr lang="en-US" dirty="0"/>
              <a:t> di mobbing </a:t>
            </a:r>
            <a:r>
              <a:rPr lang="en-US" dirty="0" err="1"/>
              <a:t>spesso</a:t>
            </a:r>
            <a:r>
              <a:rPr lang="en-US" dirty="0"/>
              <a:t> </a:t>
            </a:r>
            <a:r>
              <a:rPr lang="en-US" dirty="0" err="1"/>
              <a:t>si</a:t>
            </a:r>
            <a:r>
              <a:rPr lang="en-US" dirty="0"/>
              <a:t> </a:t>
            </a:r>
            <a:r>
              <a:rPr lang="en-US" dirty="0" err="1"/>
              <a:t>sentono</a:t>
            </a:r>
            <a:r>
              <a:rPr lang="en-US" dirty="0"/>
              <a:t> </a:t>
            </a:r>
            <a:r>
              <a:rPr lang="en-US" dirty="0" err="1"/>
              <a:t>oppressi</a:t>
            </a:r>
            <a:r>
              <a:rPr lang="en-US" dirty="0"/>
              <a:t> e </a:t>
            </a:r>
            <a:r>
              <a:rPr lang="en-US" dirty="0" err="1"/>
              <a:t>percepiscono</a:t>
            </a:r>
            <a:r>
              <a:rPr lang="en-US" dirty="0"/>
              <a:t> </a:t>
            </a:r>
            <a:r>
              <a:rPr lang="en-US" dirty="0" err="1"/>
              <a:t>queste</a:t>
            </a:r>
            <a:r>
              <a:rPr lang="en-US" dirty="0"/>
              <a:t> </a:t>
            </a:r>
            <a:r>
              <a:rPr lang="en-US" dirty="0" err="1"/>
              <a:t>azioni</a:t>
            </a:r>
            <a:r>
              <a:rPr lang="en-US" dirty="0"/>
              <a:t> come </a:t>
            </a:r>
            <a:r>
              <a:rPr lang="en-US" dirty="0" err="1"/>
              <a:t>forme</a:t>
            </a:r>
            <a:r>
              <a:rPr lang="en-US" dirty="0"/>
              <a:t> di </a:t>
            </a:r>
            <a:r>
              <a:rPr lang="en-US" dirty="0" err="1"/>
              <a:t>discriminazione</a:t>
            </a:r>
            <a:r>
              <a:rPr lang="en-US" dirty="0"/>
              <a:t>.</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err="1"/>
              <a:t>Anche</a:t>
            </a:r>
            <a:r>
              <a:rPr lang="en-US" dirty="0"/>
              <a:t> se non </a:t>
            </a:r>
            <a:r>
              <a:rPr lang="en-US" dirty="0" err="1"/>
              <a:t>esiste</a:t>
            </a:r>
            <a:r>
              <a:rPr lang="en-US" dirty="0"/>
              <a:t> </a:t>
            </a:r>
            <a:r>
              <a:rPr lang="en-US" dirty="0" err="1"/>
              <a:t>una</a:t>
            </a:r>
            <a:r>
              <a:rPr lang="en-US" dirty="0"/>
              <a:t> </a:t>
            </a:r>
            <a:r>
              <a:rPr lang="en-US" dirty="0" err="1"/>
              <a:t>normativa</a:t>
            </a:r>
            <a:r>
              <a:rPr lang="en-US" dirty="0"/>
              <a:t> </a:t>
            </a:r>
            <a:r>
              <a:rPr lang="en-US" dirty="0" err="1"/>
              <a:t>specifica</a:t>
            </a:r>
            <a:r>
              <a:rPr lang="en-US" dirty="0"/>
              <a:t> in Italia, il mobbing </a:t>
            </a:r>
            <a:r>
              <a:rPr lang="en-US" dirty="0" err="1"/>
              <a:t>può</a:t>
            </a:r>
            <a:r>
              <a:rPr lang="en-US" dirty="0"/>
              <a:t> </a:t>
            </a:r>
            <a:r>
              <a:rPr lang="en-US" dirty="0" err="1"/>
              <a:t>essere</a:t>
            </a:r>
            <a:r>
              <a:rPr lang="en-US" dirty="0"/>
              <a:t> </a:t>
            </a:r>
            <a:r>
              <a:rPr lang="en-US" dirty="0" err="1"/>
              <a:t>identificato</a:t>
            </a:r>
            <a:r>
              <a:rPr lang="en-US" dirty="0"/>
              <a:t> </a:t>
            </a:r>
            <a:r>
              <a:rPr lang="en-US" dirty="0" err="1"/>
              <a:t>attraverso</a:t>
            </a:r>
            <a:r>
              <a:rPr lang="en-US" dirty="0"/>
              <a:t> </a:t>
            </a:r>
            <a:r>
              <a:rPr lang="en-US" dirty="0" err="1"/>
              <a:t>alcuni</a:t>
            </a:r>
            <a:r>
              <a:rPr lang="en-US" dirty="0"/>
              <a:t> </a:t>
            </a:r>
            <a:r>
              <a:rPr lang="en-US" dirty="0" err="1"/>
              <a:t>elementi</a:t>
            </a:r>
            <a:r>
              <a:rPr lang="en-US" dirty="0"/>
              <a:t> </a:t>
            </a:r>
            <a:r>
              <a:rPr lang="en-US" dirty="0" err="1"/>
              <a:t>chiave</a:t>
            </a:r>
            <a:r>
              <a:rPr lang="en-US" dirty="0"/>
              <a:t>.  </a:t>
            </a:r>
          </a:p>
          <a:p>
            <a:endParaRPr lang="en-US" dirty="0"/>
          </a:p>
          <a:p>
            <a:r>
              <a:rPr lang="en-US" dirty="0"/>
              <a:t>1, </a:t>
            </a:r>
            <a:r>
              <a:rPr lang="en-US" dirty="0" err="1"/>
              <a:t>Intenzionalità</a:t>
            </a:r>
            <a:r>
              <a:rPr lang="en-US" dirty="0"/>
              <a:t>: </a:t>
            </a:r>
            <a:r>
              <a:rPr lang="en-US" dirty="0" err="1"/>
              <a:t>L'aggressore</a:t>
            </a:r>
            <a:r>
              <a:rPr lang="en-US" dirty="0"/>
              <a:t> </a:t>
            </a:r>
            <a:r>
              <a:rPr lang="en-US" dirty="0" err="1"/>
              <a:t>deve</a:t>
            </a:r>
            <a:r>
              <a:rPr lang="en-US" dirty="0"/>
              <a:t> </a:t>
            </a:r>
            <a:r>
              <a:rPr lang="en-US" dirty="0" err="1"/>
              <a:t>avere</a:t>
            </a:r>
            <a:r>
              <a:rPr lang="en-US" dirty="0"/>
              <a:t> un </a:t>
            </a:r>
            <a:r>
              <a:rPr lang="en-US" dirty="0" err="1"/>
              <a:t>obiettivo</a:t>
            </a:r>
            <a:r>
              <a:rPr lang="en-US" dirty="0"/>
              <a:t> </a:t>
            </a:r>
            <a:r>
              <a:rPr lang="en-US" dirty="0" err="1"/>
              <a:t>specifico</a:t>
            </a:r>
            <a:r>
              <a:rPr lang="en-US" dirty="0"/>
              <a:t> </a:t>
            </a:r>
            <a:r>
              <a:rPr lang="en-US" dirty="0" err="1"/>
              <a:t>nel</a:t>
            </a:r>
            <a:r>
              <a:rPr lang="en-US" dirty="0"/>
              <a:t> </a:t>
            </a:r>
            <a:r>
              <a:rPr lang="en-US" dirty="0" err="1"/>
              <a:t>mirare</a:t>
            </a:r>
            <a:r>
              <a:rPr lang="en-US" dirty="0"/>
              <a:t> </a:t>
            </a:r>
            <a:r>
              <a:rPr lang="en-US" dirty="0" err="1"/>
              <a:t>alla</a:t>
            </a:r>
            <a:r>
              <a:rPr lang="en-US" dirty="0"/>
              <a:t> </a:t>
            </a:r>
            <a:r>
              <a:rPr lang="en-US" dirty="0" err="1"/>
              <a:t>vittima</a:t>
            </a:r>
            <a:r>
              <a:rPr lang="en-US" dirty="0"/>
              <a:t>. Una </a:t>
            </a:r>
            <a:r>
              <a:rPr lang="en-US" dirty="0" err="1"/>
              <a:t>singola</a:t>
            </a:r>
            <a:r>
              <a:rPr lang="en-US" dirty="0"/>
              <a:t> </a:t>
            </a:r>
            <a:r>
              <a:rPr lang="en-US" dirty="0" err="1"/>
              <a:t>battuta</a:t>
            </a:r>
            <a:r>
              <a:rPr lang="en-US" dirty="0"/>
              <a:t> </a:t>
            </a:r>
            <a:r>
              <a:rPr lang="en-US" dirty="0" err="1"/>
              <a:t>offensiva</a:t>
            </a:r>
            <a:r>
              <a:rPr lang="en-US" dirty="0"/>
              <a:t> senza </a:t>
            </a:r>
            <a:r>
              <a:rPr lang="en-US" dirty="0" err="1"/>
              <a:t>intento</a:t>
            </a:r>
            <a:r>
              <a:rPr lang="en-US" dirty="0"/>
              <a:t> </a:t>
            </a:r>
            <a:r>
              <a:rPr lang="en-US" dirty="0" err="1"/>
              <a:t>lesivo</a:t>
            </a:r>
            <a:r>
              <a:rPr lang="en-US" dirty="0"/>
              <a:t> non è </a:t>
            </a:r>
            <a:r>
              <a:rPr lang="en-US" dirty="0" err="1"/>
              <a:t>considerata</a:t>
            </a:r>
            <a:r>
              <a:rPr lang="en-US" dirty="0"/>
              <a:t> mobbing. </a:t>
            </a:r>
            <a:r>
              <a:rPr lang="en-US" dirty="0" err="1"/>
              <a:t>Tuttavia</a:t>
            </a:r>
            <a:r>
              <a:rPr lang="en-US" dirty="0"/>
              <a:t>, se le </a:t>
            </a:r>
            <a:r>
              <a:rPr lang="en-US" dirty="0" err="1"/>
              <a:t>offese</a:t>
            </a:r>
            <a:r>
              <a:rPr lang="en-US" dirty="0"/>
              <a:t> </a:t>
            </a:r>
            <a:r>
              <a:rPr lang="en-US" dirty="0" err="1"/>
              <a:t>sono</a:t>
            </a:r>
            <a:r>
              <a:rPr lang="en-US" dirty="0"/>
              <a:t> </a:t>
            </a:r>
            <a:r>
              <a:rPr lang="en-US" dirty="0" err="1"/>
              <a:t>persistenti</a:t>
            </a:r>
            <a:r>
              <a:rPr lang="en-US" dirty="0"/>
              <a:t> e </a:t>
            </a:r>
            <a:r>
              <a:rPr lang="en-US" dirty="0" err="1"/>
              <a:t>dirette</a:t>
            </a:r>
            <a:r>
              <a:rPr lang="en-US" dirty="0"/>
              <a:t> sempre verso la </a:t>
            </a:r>
            <a:r>
              <a:rPr lang="en-US" dirty="0" err="1"/>
              <a:t>stessa</a:t>
            </a:r>
            <a:r>
              <a:rPr lang="en-US" dirty="0"/>
              <a:t> persona, </a:t>
            </a:r>
            <a:r>
              <a:rPr lang="en-US" dirty="0" err="1"/>
              <a:t>allora</a:t>
            </a:r>
            <a:r>
              <a:rPr lang="en-US" dirty="0"/>
              <a:t> </a:t>
            </a:r>
            <a:r>
              <a:rPr lang="en-US" dirty="0" err="1"/>
              <a:t>l'intento</a:t>
            </a:r>
            <a:r>
              <a:rPr lang="en-US" dirty="0"/>
              <a:t> </a:t>
            </a:r>
            <a:r>
              <a:rPr lang="en-US" dirty="0" err="1"/>
              <a:t>può</a:t>
            </a:r>
            <a:r>
              <a:rPr lang="en-US" dirty="0"/>
              <a:t> </a:t>
            </a:r>
            <a:r>
              <a:rPr lang="en-US" dirty="0" err="1"/>
              <a:t>diventare</a:t>
            </a:r>
            <a:r>
              <a:rPr lang="en-US" dirty="0"/>
              <a:t> </a:t>
            </a:r>
            <a:r>
              <a:rPr lang="en-US" dirty="0" err="1"/>
              <a:t>chiaro</a:t>
            </a:r>
            <a:r>
              <a:rPr lang="en-US" dirty="0"/>
              <a:t>, e la </a:t>
            </a:r>
            <a:r>
              <a:rPr lang="en-US" dirty="0" err="1"/>
              <a:t>situazione</a:t>
            </a:r>
            <a:r>
              <a:rPr lang="en-US" dirty="0"/>
              <a:t> </a:t>
            </a:r>
            <a:r>
              <a:rPr lang="en-US" dirty="0" err="1"/>
              <a:t>potrebbe</a:t>
            </a:r>
            <a:r>
              <a:rPr lang="en-US" dirty="0"/>
              <a:t> </a:t>
            </a:r>
            <a:r>
              <a:rPr lang="en-US" dirty="0" err="1"/>
              <a:t>essere</a:t>
            </a:r>
            <a:r>
              <a:rPr lang="en-US" dirty="0"/>
              <a:t> </a:t>
            </a:r>
            <a:r>
              <a:rPr lang="en-US" dirty="0" err="1"/>
              <a:t>classificata</a:t>
            </a:r>
            <a:r>
              <a:rPr lang="en-US" dirty="0"/>
              <a:t> come mobbing.  </a:t>
            </a:r>
          </a:p>
          <a:p>
            <a:endParaRPr lang="en-US" dirty="0"/>
          </a:p>
          <a:p>
            <a:r>
              <a:rPr lang="en-US" dirty="0"/>
              <a:t>2, Tempo: Il </a:t>
            </a:r>
            <a:r>
              <a:rPr lang="en-US" dirty="0" err="1"/>
              <a:t>comportamento</a:t>
            </a:r>
            <a:r>
              <a:rPr lang="en-US" dirty="0"/>
              <a:t> </a:t>
            </a:r>
            <a:r>
              <a:rPr lang="en-US" dirty="0" err="1"/>
              <a:t>aggressivo</a:t>
            </a:r>
            <a:r>
              <a:rPr lang="en-US" dirty="0"/>
              <a:t> </a:t>
            </a:r>
            <a:r>
              <a:rPr lang="en-US" dirty="0" err="1"/>
              <a:t>deve</a:t>
            </a:r>
            <a:r>
              <a:rPr lang="en-US" dirty="0"/>
              <a:t> </a:t>
            </a:r>
            <a:r>
              <a:rPr lang="en-US" dirty="0" err="1"/>
              <a:t>essere</a:t>
            </a:r>
            <a:r>
              <a:rPr lang="en-US" dirty="0"/>
              <a:t> </a:t>
            </a:r>
            <a:r>
              <a:rPr lang="en-US" dirty="0" err="1"/>
              <a:t>sistematico</a:t>
            </a:r>
            <a:r>
              <a:rPr lang="en-US" dirty="0"/>
              <a:t> e </a:t>
            </a:r>
            <a:r>
              <a:rPr lang="en-US" dirty="0" err="1"/>
              <a:t>ripetuto</a:t>
            </a:r>
            <a:r>
              <a:rPr lang="en-US" dirty="0"/>
              <a:t> </a:t>
            </a:r>
            <a:r>
              <a:rPr lang="en-US" dirty="0" err="1"/>
              <a:t>nel</a:t>
            </a:r>
            <a:r>
              <a:rPr lang="en-US" dirty="0"/>
              <a:t> tempo. Una </a:t>
            </a:r>
            <a:r>
              <a:rPr lang="en-US" dirty="0" err="1"/>
              <a:t>linea</a:t>
            </a:r>
            <a:r>
              <a:rPr lang="en-US" dirty="0"/>
              <a:t> </a:t>
            </a:r>
            <a:r>
              <a:rPr lang="en-US" dirty="0" err="1"/>
              <a:t>guida</a:t>
            </a:r>
            <a:r>
              <a:rPr lang="en-US" dirty="0"/>
              <a:t> presa da un </a:t>
            </a:r>
            <a:r>
              <a:rPr lang="en-US" dirty="0" err="1"/>
              <a:t>progetto</a:t>
            </a:r>
            <a:r>
              <a:rPr lang="en-US" dirty="0"/>
              <a:t> di </a:t>
            </a:r>
            <a:r>
              <a:rPr lang="en-US" dirty="0" err="1"/>
              <a:t>legge</a:t>
            </a:r>
            <a:r>
              <a:rPr lang="en-US" dirty="0"/>
              <a:t> </a:t>
            </a:r>
            <a:r>
              <a:rPr lang="en-US" dirty="0" err="1"/>
              <a:t>suggerisce</a:t>
            </a:r>
            <a:r>
              <a:rPr lang="en-US" dirty="0"/>
              <a:t> </a:t>
            </a:r>
            <a:r>
              <a:rPr lang="en-US" dirty="0" err="1"/>
              <a:t>che</a:t>
            </a:r>
            <a:r>
              <a:rPr lang="en-US" dirty="0"/>
              <a:t> il </a:t>
            </a:r>
            <a:r>
              <a:rPr lang="en-US" dirty="0" err="1"/>
              <a:t>comportamento</a:t>
            </a:r>
            <a:r>
              <a:rPr lang="en-US" dirty="0"/>
              <a:t> </a:t>
            </a:r>
            <a:r>
              <a:rPr lang="en-US" dirty="0" err="1"/>
              <a:t>debba</a:t>
            </a:r>
            <a:r>
              <a:rPr lang="en-US" dirty="0"/>
              <a:t> </a:t>
            </a:r>
            <a:r>
              <a:rPr lang="en-US" dirty="0" err="1"/>
              <a:t>verificarsi</a:t>
            </a:r>
            <a:r>
              <a:rPr lang="en-US" dirty="0"/>
              <a:t> </a:t>
            </a:r>
            <a:r>
              <a:rPr lang="en-US" dirty="0" err="1"/>
              <a:t>almeno</a:t>
            </a:r>
            <a:r>
              <a:rPr lang="en-US" dirty="0"/>
              <a:t> </a:t>
            </a:r>
            <a:r>
              <a:rPr lang="en-US" dirty="0" err="1"/>
              <a:t>una</a:t>
            </a:r>
            <a:r>
              <a:rPr lang="en-US" dirty="0"/>
              <a:t> volta a </a:t>
            </a:r>
            <a:r>
              <a:rPr lang="en-US" dirty="0" err="1"/>
              <a:t>settimana</a:t>
            </a:r>
            <a:r>
              <a:rPr lang="en-US" dirty="0"/>
              <a:t> per un </a:t>
            </a:r>
            <a:r>
              <a:rPr lang="en-US" dirty="0" err="1"/>
              <a:t>periodo</a:t>
            </a:r>
            <a:r>
              <a:rPr lang="en-US" dirty="0"/>
              <a:t> </a:t>
            </a:r>
            <a:r>
              <a:rPr lang="en-US" dirty="0" err="1"/>
              <a:t>minimo</a:t>
            </a:r>
            <a:r>
              <a:rPr lang="en-US" dirty="0"/>
              <a:t> di sei </a:t>
            </a:r>
            <a:r>
              <a:rPr lang="en-US" dirty="0" err="1"/>
              <a:t>mesi</a:t>
            </a:r>
            <a:r>
              <a:rPr lang="en-US" dirty="0"/>
              <a:t>. </a:t>
            </a:r>
            <a:r>
              <a:rPr lang="en-US" dirty="0" err="1"/>
              <a:t>Questo</a:t>
            </a:r>
            <a:r>
              <a:rPr lang="en-US" dirty="0"/>
              <a:t> serve a </a:t>
            </a:r>
            <a:r>
              <a:rPr lang="en-US" dirty="0" err="1"/>
              <a:t>distinguere</a:t>
            </a:r>
            <a:r>
              <a:rPr lang="en-US" dirty="0"/>
              <a:t> </a:t>
            </a:r>
            <a:r>
              <a:rPr lang="en-US" dirty="0" err="1"/>
              <a:t>tra</a:t>
            </a:r>
            <a:r>
              <a:rPr lang="en-US" dirty="0"/>
              <a:t> i </a:t>
            </a:r>
            <a:r>
              <a:rPr lang="en-US" dirty="0" err="1"/>
              <a:t>normali</a:t>
            </a:r>
            <a:r>
              <a:rPr lang="en-US" dirty="0"/>
              <a:t> </a:t>
            </a:r>
            <a:r>
              <a:rPr lang="en-US" dirty="0" err="1"/>
              <a:t>conflitti</a:t>
            </a:r>
            <a:r>
              <a:rPr lang="en-US" dirty="0"/>
              <a:t> </a:t>
            </a:r>
            <a:r>
              <a:rPr lang="en-US" dirty="0" err="1"/>
              <a:t>lavorativi</a:t>
            </a:r>
            <a:r>
              <a:rPr lang="en-US" dirty="0"/>
              <a:t> e le </a:t>
            </a:r>
            <a:r>
              <a:rPr lang="en-US" dirty="0" err="1"/>
              <a:t>aggressioni</a:t>
            </a:r>
            <a:r>
              <a:rPr lang="en-US" dirty="0"/>
              <a:t> </a:t>
            </a:r>
            <a:r>
              <a:rPr lang="en-US" dirty="0" err="1"/>
              <a:t>mirate</a:t>
            </a:r>
            <a:r>
              <a:rPr lang="en-US" dirty="0"/>
              <a:t>.  </a:t>
            </a:r>
          </a:p>
          <a:p>
            <a:endParaRPr lang="en-US" dirty="0"/>
          </a:p>
          <a:p>
            <a:r>
              <a:rPr lang="en-US" dirty="0"/>
              <a:t>3, Danno: </a:t>
            </a:r>
            <a:r>
              <a:rPr lang="en-US" dirty="0" err="1"/>
              <a:t>Infine</a:t>
            </a:r>
            <a:r>
              <a:rPr lang="en-US" dirty="0"/>
              <a:t>, il </a:t>
            </a:r>
            <a:r>
              <a:rPr lang="en-US" dirty="0" err="1"/>
              <a:t>terzo</a:t>
            </a:r>
            <a:r>
              <a:rPr lang="en-US" dirty="0"/>
              <a:t> </a:t>
            </a:r>
            <a:r>
              <a:rPr lang="en-US" dirty="0" err="1"/>
              <a:t>elemento</a:t>
            </a:r>
            <a:r>
              <a:rPr lang="en-US" dirty="0"/>
              <a:t> è il </a:t>
            </a:r>
            <a:r>
              <a:rPr lang="en-US" dirty="0" err="1"/>
              <a:t>danno</a:t>
            </a:r>
            <a:r>
              <a:rPr lang="en-US" dirty="0"/>
              <a:t> </a:t>
            </a:r>
            <a:r>
              <a:rPr lang="en-US" dirty="0" err="1"/>
              <a:t>causato</a:t>
            </a:r>
            <a:r>
              <a:rPr lang="en-US" dirty="0"/>
              <a:t> </a:t>
            </a:r>
            <a:r>
              <a:rPr lang="en-US" dirty="0" err="1"/>
              <a:t>alla</a:t>
            </a:r>
            <a:r>
              <a:rPr lang="en-US" dirty="0"/>
              <a:t> </a:t>
            </a:r>
            <a:r>
              <a:rPr lang="en-US" dirty="0" err="1"/>
              <a:t>vittima</a:t>
            </a:r>
            <a:r>
              <a:rPr lang="en-US" dirty="0"/>
              <a:t>, </a:t>
            </a:r>
            <a:r>
              <a:rPr lang="en-US" dirty="0" err="1"/>
              <a:t>che</a:t>
            </a:r>
            <a:r>
              <a:rPr lang="en-US" dirty="0"/>
              <a:t> </a:t>
            </a:r>
            <a:r>
              <a:rPr lang="en-US" dirty="0" err="1"/>
              <a:t>può</a:t>
            </a:r>
            <a:r>
              <a:rPr lang="en-US" dirty="0"/>
              <a:t> </a:t>
            </a:r>
            <a:r>
              <a:rPr lang="en-US" dirty="0" err="1"/>
              <a:t>variare</a:t>
            </a:r>
            <a:r>
              <a:rPr lang="en-US" dirty="0"/>
              <a:t> da </a:t>
            </a:r>
            <a:r>
              <a:rPr lang="en-US" dirty="0" err="1"/>
              <a:t>problemi</a:t>
            </a:r>
            <a:r>
              <a:rPr lang="en-US" dirty="0"/>
              <a:t> di salute a </a:t>
            </a:r>
            <a:r>
              <a:rPr lang="en-US" dirty="0" err="1"/>
              <a:t>ragioni</a:t>
            </a:r>
            <a:r>
              <a:rPr lang="en-US" dirty="0"/>
              <a:t> </a:t>
            </a:r>
            <a:r>
              <a:rPr lang="en-US" dirty="0" err="1"/>
              <a:t>che</a:t>
            </a:r>
            <a:r>
              <a:rPr lang="en-US" dirty="0"/>
              <a:t> </a:t>
            </a:r>
            <a:r>
              <a:rPr lang="en-US" dirty="0" err="1"/>
              <a:t>portano</a:t>
            </a:r>
            <a:r>
              <a:rPr lang="en-US" dirty="0"/>
              <a:t> alle </a:t>
            </a:r>
            <a:r>
              <a:rPr lang="en-US" dirty="0" err="1"/>
              <a:t>dimissioni</a:t>
            </a:r>
            <a:r>
              <a:rPr lang="en-US" dirty="0"/>
              <a:t>, come un </a:t>
            </a:r>
            <a:r>
              <a:rPr lang="en-US" dirty="0" err="1"/>
              <a:t>tentativo</a:t>
            </a:r>
            <a:r>
              <a:rPr lang="en-US" dirty="0"/>
              <a:t> di </a:t>
            </a:r>
            <a:r>
              <a:rPr lang="en-US" dirty="0" err="1"/>
              <a:t>fuga</a:t>
            </a:r>
            <a:r>
              <a:rPr lang="en-US" dirty="0"/>
              <a:t> </a:t>
            </a:r>
            <a:r>
              <a:rPr lang="en-US" dirty="0" err="1"/>
              <a:t>dalla</a:t>
            </a:r>
            <a:r>
              <a:rPr lang="en-US" dirty="0"/>
              <a:t> </a:t>
            </a:r>
            <a:r>
              <a:rPr lang="en-US" dirty="0" err="1"/>
              <a:t>situazione</a:t>
            </a:r>
            <a:r>
              <a:rPr lang="en-US" dirty="0"/>
              <a:t> </a:t>
            </a:r>
            <a:r>
              <a:rPr lang="en-US" dirty="0" err="1"/>
              <a:t>stressante</a:t>
            </a:r>
            <a:r>
              <a:rPr lang="en-US" dirty="0"/>
              <a:t>.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A3F8DB-DEF0-A28A-1E7A-6B92F7130F3E}"/>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EF6B8B23-85BE-52BF-39CC-B858AF22A2D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BDD5F3C8-184B-ECDD-33B3-2003A50232A8}"/>
              </a:ext>
            </a:extLst>
          </p:cNvPr>
          <p:cNvSpPr>
            <a:spLocks noGrp="1"/>
          </p:cNvSpPr>
          <p:nvPr>
            <p:ph type="body" idx="1"/>
          </p:nvPr>
        </p:nvSpPr>
        <p:spPr/>
        <p:txBody>
          <a:bodyPr/>
          <a:lstStyle/>
          <a:p>
            <a:pPr>
              <a:lnSpc>
                <a:spcPct val="107000"/>
              </a:lnSpc>
              <a:spcAft>
                <a:spcPts val="800"/>
              </a:spcAft>
            </a:pPr>
            <a:r>
              <a:rPr lang="it-IT" sz="1800" kern="100" dirty="0">
                <a:effectLst/>
                <a:latin typeface="Aptos" panose="020B0004020202020204" pitchFamily="34" charset="0"/>
                <a:ea typeface="Aptos" panose="020B0004020202020204" pitchFamily="34" charset="0"/>
                <a:cs typeface="Times New Roman" panose="02020603050405020304" pitchFamily="18" charset="0"/>
              </a:rPr>
              <a:t>In una situazione di mobbing sono coinvolti tre soggetti principali, con ruoli diversi: </a:t>
            </a:r>
          </a:p>
          <a:p>
            <a:pPr>
              <a:lnSpc>
                <a:spcPct val="107000"/>
              </a:lnSpc>
              <a:spcAft>
                <a:spcPts val="800"/>
              </a:spcAft>
            </a:pPr>
            <a:r>
              <a:rPr lang="it-IT" sz="1800" b="1" kern="100" dirty="0">
                <a:effectLst/>
                <a:latin typeface="Aptos" panose="020B0004020202020204" pitchFamily="34" charset="0"/>
                <a:ea typeface="Aptos" panose="020B0004020202020204" pitchFamily="34" charset="0"/>
                <a:cs typeface="Times New Roman" panose="02020603050405020304" pitchFamily="18" charset="0"/>
              </a:rPr>
              <a:t>il mobber</a:t>
            </a:r>
            <a:r>
              <a:rPr lang="it-IT" sz="1800" kern="100" dirty="0">
                <a:effectLst/>
                <a:latin typeface="Aptos" panose="020B0004020202020204" pitchFamily="34" charset="0"/>
                <a:ea typeface="Aptos" panose="020B0004020202020204" pitchFamily="34" charset="0"/>
                <a:cs typeface="Times New Roman" panose="02020603050405020304" pitchFamily="18" charset="0"/>
              </a:rPr>
              <a:t>: è la figura centrale che mette in atto i comportamenti vessatori con lo scopo di danneggiare la vittima. I mobber possono avere motivazioni diverse: rivalità, invidia, bisogno di potere, o strategie di esclusione. Le loro azioni possono essere evidenti (attacchi diretti) o subdole (comportamenti manipolativi).</a:t>
            </a:r>
          </a:p>
          <a:p>
            <a:pPr>
              <a:lnSpc>
                <a:spcPct val="107000"/>
              </a:lnSpc>
              <a:spcAft>
                <a:spcPts val="800"/>
              </a:spcAft>
            </a:pPr>
            <a:r>
              <a:rPr lang="it-IT" sz="1800" b="1" kern="100" dirty="0">
                <a:effectLst/>
                <a:latin typeface="Aptos" panose="020B0004020202020204" pitchFamily="34" charset="0"/>
                <a:ea typeface="Aptos" panose="020B0004020202020204" pitchFamily="34" charset="0"/>
                <a:cs typeface="Times New Roman" panose="02020603050405020304" pitchFamily="18" charset="0"/>
              </a:rPr>
              <a:t>La vittima</a:t>
            </a:r>
            <a:r>
              <a:rPr lang="it-IT" sz="1800" kern="100" dirty="0">
                <a:effectLst/>
                <a:latin typeface="Aptos" panose="020B0004020202020204" pitchFamily="34" charset="0"/>
                <a:ea typeface="Aptos" panose="020B0004020202020204" pitchFamily="34" charset="0"/>
                <a:cs typeface="Times New Roman" panose="02020603050405020304" pitchFamily="18" charset="0"/>
              </a:rPr>
              <a:t>, anche detto mobbizzato, è il soggetto che subisce il comportamento vessatorio; ogni lavoratore può trovarsi in questa posizione, indipendentemente dal ruolo o dalla personalità. L'impatto psicologico del mobbing sulla vittima può essere devastante, portando a un deterioramento della salute mentale e fisica, e influenzando anche la produttività lavorativa.</a:t>
            </a:r>
          </a:p>
        </p:txBody>
      </p:sp>
      <p:sp>
        <p:nvSpPr>
          <p:cNvPr id="4" name="Segnaposto numero diapositiva 3">
            <a:extLst>
              <a:ext uri="{FF2B5EF4-FFF2-40B4-BE49-F238E27FC236}">
                <a16:creationId xmlns:a16="http://schemas.microsoft.com/office/drawing/2014/main" id="{6977EDCE-003F-4078-FF28-B32AFFC471F4}"/>
              </a:ext>
            </a:extLst>
          </p:cNvPr>
          <p:cNvSpPr>
            <a:spLocks noGrp="1"/>
          </p:cNvSpPr>
          <p:nvPr>
            <p:ph type="sldNum" sz="quarter" idx="5"/>
          </p:nvPr>
        </p:nvSpPr>
        <p:spPr/>
        <p:txBody>
          <a:bodyPr/>
          <a:lstStyle/>
          <a:p>
            <a:fld id="{0DBDA731-43B6-4B9D-ADC4-0071912B2C5F}" type="slidenum">
              <a:rPr lang="it-IT" smtClean="0"/>
              <a:t>7</a:t>
            </a:fld>
            <a:endParaRPr lang="it-IT"/>
          </a:p>
        </p:txBody>
      </p:sp>
    </p:spTree>
    <p:extLst>
      <p:ext uri="{BB962C8B-B14F-4D97-AF65-F5344CB8AC3E}">
        <p14:creationId xmlns:p14="http://schemas.microsoft.com/office/powerpoint/2010/main" val="87733479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E04831-B77E-30D9-951F-D8B8822F2C28}"/>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70060410-63A6-D8AB-1535-1ABDC5E99035}"/>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075C3145-0E0F-B0BD-B6CC-C40FEEA9A054}"/>
              </a:ext>
            </a:extLst>
          </p:cNvPr>
          <p:cNvSpPr>
            <a:spLocks noGrp="1"/>
          </p:cNvSpPr>
          <p:nvPr>
            <p:ph type="body" idx="1"/>
          </p:nvPr>
        </p:nvSpPr>
        <p:spPr/>
        <p:txBody>
          <a:bodyPr/>
          <a:lstStyle/>
          <a:p>
            <a:pPr>
              <a:lnSpc>
                <a:spcPct val="107000"/>
              </a:lnSpc>
              <a:spcAft>
                <a:spcPts val="800"/>
              </a:spcAft>
            </a:pPr>
            <a:r>
              <a:rPr lang="it-IT" sz="1800" b="0" kern="100" dirty="0">
                <a:effectLst/>
                <a:latin typeface="Aptos" panose="020B0004020202020204" pitchFamily="34" charset="0"/>
                <a:ea typeface="Aptos" panose="020B0004020202020204" pitchFamily="34" charset="0"/>
                <a:cs typeface="Times New Roman" panose="02020603050405020304" pitchFamily="18" charset="0"/>
              </a:rPr>
              <a:t>Infine, </a:t>
            </a:r>
            <a:r>
              <a:rPr lang="it-IT" sz="1800" b="1" kern="100" dirty="0">
                <a:effectLst/>
                <a:latin typeface="Aptos" panose="020B0004020202020204" pitchFamily="34" charset="0"/>
                <a:ea typeface="Aptos" panose="020B0004020202020204" pitchFamily="34" charset="0"/>
                <a:cs typeface="Times New Roman" panose="02020603050405020304" pitchFamily="18" charset="0"/>
              </a:rPr>
              <a:t>gli spettatori</a:t>
            </a:r>
            <a:r>
              <a:rPr lang="it-IT" sz="1800" kern="100" dirty="0">
                <a:effectLst/>
                <a:latin typeface="Aptos" panose="020B0004020202020204" pitchFamily="34" charset="0"/>
                <a:ea typeface="Aptos" panose="020B0004020202020204" pitchFamily="34" charset="0"/>
                <a:cs typeface="Times New Roman" panose="02020603050405020304" pitchFamily="18" charset="0"/>
              </a:rPr>
              <a:t>: sono coloro che non sono direttamente coinvolti nelle azioni di mobbing, ma hanno comunque un ruolo decisivo nella loro riuscita. Possono collaborare attivamente per evitare di diventare bersagli oppure, per mancanza di coraggio, rimanere passivi, consentendo al mobbing di perpetuarsi.</a:t>
            </a:r>
          </a:p>
          <a:p>
            <a:r>
              <a:rPr lang="it-IT" sz="1800" dirty="0">
                <a:effectLst/>
                <a:latin typeface="Aptos" panose="020B0004020202020204" pitchFamily="34" charset="0"/>
                <a:ea typeface="Aptos" panose="020B0004020202020204" pitchFamily="34" charset="0"/>
                <a:cs typeface="Times New Roman" panose="02020603050405020304" pitchFamily="18" charset="0"/>
              </a:rPr>
              <a:t>I soggetti che agiscono come mobber possono essere diversi per tipologie di carattere e personalità, e quindi per obiettivi perseguiti; nel ruolo di vittima, ovvero di persona mobbizzata, potrebbe trovarsi qualunque lavoratore. Gli spettatori possono essere i colleghi della vittima oppure colleghi del mobber, e spesso per paura di diventare anche essi vittime, collaborano nell’esecuzione delle azioni mobbizzanti. </a:t>
            </a:r>
            <a:endParaRPr lang="it-IT" dirty="0"/>
          </a:p>
        </p:txBody>
      </p:sp>
      <p:sp>
        <p:nvSpPr>
          <p:cNvPr id="4" name="Segnaposto numero diapositiva 3">
            <a:extLst>
              <a:ext uri="{FF2B5EF4-FFF2-40B4-BE49-F238E27FC236}">
                <a16:creationId xmlns:a16="http://schemas.microsoft.com/office/drawing/2014/main" id="{D8FECF79-E26C-B584-1EE7-053D921257ED}"/>
              </a:ext>
            </a:extLst>
          </p:cNvPr>
          <p:cNvSpPr>
            <a:spLocks noGrp="1"/>
          </p:cNvSpPr>
          <p:nvPr>
            <p:ph type="sldNum" sz="quarter" idx="5"/>
          </p:nvPr>
        </p:nvSpPr>
        <p:spPr/>
        <p:txBody>
          <a:bodyPr/>
          <a:lstStyle/>
          <a:p>
            <a:fld id="{0DBDA731-43B6-4B9D-ADC4-0071912B2C5F}" type="slidenum">
              <a:rPr lang="it-IT" smtClean="0"/>
              <a:t>8</a:t>
            </a:fld>
            <a:endParaRPr lang="it-IT"/>
          </a:p>
        </p:txBody>
      </p:sp>
    </p:spTree>
    <p:extLst>
      <p:ext uri="{BB962C8B-B14F-4D97-AF65-F5344CB8AC3E}">
        <p14:creationId xmlns:p14="http://schemas.microsoft.com/office/powerpoint/2010/main" val="328014579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err="1"/>
              <a:t>Riassumendo</a:t>
            </a:r>
            <a:r>
              <a:rPr lang="en-US" dirty="0"/>
              <a:t>, </a:t>
            </a:r>
            <a:r>
              <a:rPr lang="en-US" dirty="0" err="1"/>
              <a:t>nella</a:t>
            </a:r>
            <a:r>
              <a:rPr lang="en-US" dirty="0"/>
              <a:t> </a:t>
            </a:r>
            <a:r>
              <a:rPr lang="en-US" dirty="0" err="1"/>
              <a:t>dinamica</a:t>
            </a:r>
            <a:r>
              <a:rPr lang="en-US" dirty="0"/>
              <a:t> del mobbing, ci </a:t>
            </a:r>
            <a:r>
              <a:rPr lang="en-US" dirty="0" err="1"/>
              <a:t>sono</a:t>
            </a:r>
            <a:r>
              <a:rPr lang="en-US" dirty="0"/>
              <a:t> </a:t>
            </a:r>
            <a:r>
              <a:rPr lang="en-US" dirty="0" err="1"/>
              <a:t>quindi</a:t>
            </a:r>
            <a:r>
              <a:rPr lang="en-US" dirty="0"/>
              <a:t> </a:t>
            </a:r>
            <a:r>
              <a:rPr lang="en-US" dirty="0" err="1"/>
              <a:t>almeno</a:t>
            </a:r>
            <a:r>
              <a:rPr lang="en-US" dirty="0"/>
              <a:t> </a:t>
            </a:r>
            <a:r>
              <a:rPr lang="en-US" dirty="0" err="1"/>
              <a:t>tre</a:t>
            </a:r>
            <a:r>
              <a:rPr lang="en-US" dirty="0"/>
              <a:t> figure </a:t>
            </a:r>
            <a:r>
              <a:rPr lang="en-US" dirty="0" err="1"/>
              <a:t>chiave</a:t>
            </a:r>
            <a:r>
              <a:rPr lang="en-US" dirty="0"/>
              <a:t>: </a:t>
            </a:r>
          </a:p>
          <a:p>
            <a:endParaRPr lang="en-US" dirty="0"/>
          </a:p>
          <a:p>
            <a:r>
              <a:rPr lang="en-US" dirty="0"/>
              <a:t>1, </a:t>
            </a:r>
            <a:r>
              <a:rPr lang="en-US" dirty="0" err="1"/>
              <a:t>L'Aggressore</a:t>
            </a:r>
            <a:r>
              <a:rPr lang="en-US" dirty="0"/>
              <a:t> o "Mobber": Questa </a:t>
            </a:r>
            <a:r>
              <a:rPr lang="en-US" dirty="0" err="1"/>
              <a:t>può</a:t>
            </a:r>
            <a:r>
              <a:rPr lang="en-US" dirty="0"/>
              <a:t> </a:t>
            </a:r>
            <a:r>
              <a:rPr lang="en-US" dirty="0" err="1"/>
              <a:t>essere</a:t>
            </a:r>
            <a:r>
              <a:rPr lang="en-US" dirty="0"/>
              <a:t> </a:t>
            </a:r>
            <a:r>
              <a:rPr lang="en-US" dirty="0" err="1"/>
              <a:t>una</a:t>
            </a:r>
            <a:r>
              <a:rPr lang="en-US" dirty="0"/>
              <a:t> </a:t>
            </a:r>
            <a:r>
              <a:rPr lang="en-US" dirty="0" err="1"/>
              <a:t>singola</a:t>
            </a:r>
            <a:r>
              <a:rPr lang="en-US" dirty="0"/>
              <a:t> persona, un </a:t>
            </a:r>
            <a:r>
              <a:rPr lang="en-US" dirty="0" err="1"/>
              <a:t>gruppo</a:t>
            </a:r>
            <a:r>
              <a:rPr lang="en-US" dirty="0"/>
              <a:t> di </a:t>
            </a:r>
            <a:r>
              <a:rPr lang="en-US" dirty="0" err="1"/>
              <a:t>individui</a:t>
            </a:r>
            <a:r>
              <a:rPr lang="en-US" dirty="0"/>
              <a:t> o </a:t>
            </a:r>
            <a:r>
              <a:rPr lang="en-US" dirty="0" err="1"/>
              <a:t>addirittura</a:t>
            </a:r>
            <a:r>
              <a:rPr lang="en-US" dirty="0"/>
              <a:t> </a:t>
            </a:r>
            <a:r>
              <a:rPr lang="en-US" dirty="0" err="1"/>
              <a:t>l'organizzazione</a:t>
            </a:r>
            <a:r>
              <a:rPr lang="en-US" dirty="0"/>
              <a:t> </a:t>
            </a:r>
            <a:r>
              <a:rPr lang="en-US" dirty="0" err="1"/>
              <a:t>stessa</a:t>
            </a:r>
            <a:r>
              <a:rPr lang="en-US" dirty="0"/>
              <a:t>. Sono </a:t>
            </a:r>
            <a:r>
              <a:rPr lang="en-US" dirty="0" err="1"/>
              <a:t>coloro</a:t>
            </a:r>
            <a:r>
              <a:rPr lang="en-US" dirty="0"/>
              <a:t> </a:t>
            </a:r>
            <a:r>
              <a:rPr lang="en-US" dirty="0" err="1"/>
              <a:t>che</a:t>
            </a:r>
            <a:r>
              <a:rPr lang="en-US" dirty="0"/>
              <a:t> </a:t>
            </a:r>
            <a:r>
              <a:rPr lang="en-US" dirty="0" err="1"/>
              <a:t>iniziano</a:t>
            </a:r>
            <a:r>
              <a:rPr lang="en-US" dirty="0"/>
              <a:t> e </a:t>
            </a:r>
            <a:r>
              <a:rPr lang="en-US" dirty="0" err="1"/>
              <a:t>mantengono</a:t>
            </a:r>
            <a:r>
              <a:rPr lang="en-US" dirty="0"/>
              <a:t> il </a:t>
            </a:r>
            <a:r>
              <a:rPr lang="en-US" dirty="0" err="1"/>
              <a:t>comportamento</a:t>
            </a:r>
            <a:r>
              <a:rPr lang="en-US" dirty="0"/>
              <a:t> </a:t>
            </a:r>
            <a:r>
              <a:rPr lang="en-US" dirty="0" err="1"/>
              <a:t>lesivo</a:t>
            </a:r>
            <a:r>
              <a:rPr lang="en-US" dirty="0"/>
              <a:t>. </a:t>
            </a:r>
          </a:p>
          <a:p>
            <a:endParaRPr lang="en-US" dirty="0"/>
          </a:p>
          <a:p>
            <a:r>
              <a:rPr lang="en-US" dirty="0"/>
              <a:t>2, La </a:t>
            </a:r>
            <a:r>
              <a:rPr lang="en-US" dirty="0" err="1"/>
              <a:t>Vittima</a:t>
            </a:r>
            <a:r>
              <a:rPr lang="en-US" dirty="0"/>
              <a:t>: </a:t>
            </a:r>
            <a:r>
              <a:rPr lang="en-US" dirty="0" err="1"/>
              <a:t>Questo</a:t>
            </a:r>
            <a:r>
              <a:rPr lang="en-US" dirty="0"/>
              <a:t> è </a:t>
            </a:r>
            <a:r>
              <a:rPr lang="en-US" dirty="0" err="1"/>
              <a:t>l'individuo</a:t>
            </a:r>
            <a:r>
              <a:rPr lang="en-US" dirty="0"/>
              <a:t> </a:t>
            </a:r>
            <a:r>
              <a:rPr lang="en-US" dirty="0" err="1"/>
              <a:t>che</a:t>
            </a:r>
            <a:r>
              <a:rPr lang="en-US" dirty="0"/>
              <a:t> </a:t>
            </a:r>
            <a:r>
              <a:rPr lang="en-US" dirty="0" err="1"/>
              <a:t>subisce</a:t>
            </a:r>
            <a:r>
              <a:rPr lang="en-US" dirty="0"/>
              <a:t> </a:t>
            </a:r>
            <a:r>
              <a:rPr lang="en-US" dirty="0" err="1"/>
              <a:t>l'aggressione</a:t>
            </a:r>
            <a:r>
              <a:rPr lang="en-US" dirty="0"/>
              <a:t>, con </a:t>
            </a:r>
            <a:r>
              <a:rPr lang="en-US" dirty="0" err="1"/>
              <a:t>effetti</a:t>
            </a:r>
            <a:r>
              <a:rPr lang="en-US" dirty="0"/>
              <a:t> </a:t>
            </a:r>
            <a:r>
              <a:rPr lang="en-US" dirty="0" err="1"/>
              <a:t>che</a:t>
            </a:r>
            <a:r>
              <a:rPr lang="en-US" dirty="0"/>
              <a:t> </a:t>
            </a:r>
            <a:r>
              <a:rPr lang="en-US" dirty="0" err="1"/>
              <a:t>possono</a:t>
            </a:r>
            <a:r>
              <a:rPr lang="en-US" dirty="0"/>
              <a:t> </a:t>
            </a:r>
            <a:r>
              <a:rPr lang="en-US" dirty="0" err="1"/>
              <a:t>includere</a:t>
            </a:r>
            <a:r>
              <a:rPr lang="en-US" dirty="0"/>
              <a:t> </a:t>
            </a:r>
            <a:r>
              <a:rPr lang="en-US" dirty="0" err="1"/>
              <a:t>danni</a:t>
            </a:r>
            <a:r>
              <a:rPr lang="en-US" dirty="0"/>
              <a:t> </a:t>
            </a:r>
            <a:r>
              <a:rPr lang="en-US" dirty="0" err="1"/>
              <a:t>alla</a:t>
            </a:r>
            <a:r>
              <a:rPr lang="en-US" dirty="0"/>
              <a:t> salute, </a:t>
            </a:r>
            <a:r>
              <a:rPr lang="en-US" dirty="0" err="1"/>
              <a:t>all'autostima</a:t>
            </a:r>
            <a:r>
              <a:rPr lang="en-US" dirty="0"/>
              <a:t> e </a:t>
            </a:r>
            <a:r>
              <a:rPr lang="en-US" dirty="0" err="1"/>
              <a:t>alla</a:t>
            </a:r>
            <a:r>
              <a:rPr lang="en-US" dirty="0"/>
              <a:t> performance </a:t>
            </a:r>
            <a:r>
              <a:rPr lang="en-US" dirty="0" err="1"/>
              <a:t>lavorativa</a:t>
            </a:r>
            <a:r>
              <a:rPr lang="en-US" dirty="0"/>
              <a:t>. </a:t>
            </a:r>
          </a:p>
          <a:p>
            <a:endParaRPr lang="en-US" dirty="0"/>
          </a:p>
          <a:p>
            <a:r>
              <a:rPr lang="en-US" dirty="0"/>
              <a:t>3, Lo </a:t>
            </a:r>
            <a:r>
              <a:rPr lang="en-US" dirty="0" err="1"/>
              <a:t>Spettatore</a:t>
            </a:r>
            <a:r>
              <a:rPr lang="en-US" dirty="0"/>
              <a:t>: </a:t>
            </a:r>
            <a:r>
              <a:rPr lang="en-US" dirty="0" err="1"/>
              <a:t>Questo</a:t>
            </a:r>
            <a:r>
              <a:rPr lang="en-US" dirty="0"/>
              <a:t> è </a:t>
            </a:r>
            <a:r>
              <a:rPr lang="en-US" dirty="0" err="1"/>
              <a:t>spesso</a:t>
            </a:r>
            <a:r>
              <a:rPr lang="en-US" dirty="0"/>
              <a:t> un </a:t>
            </a:r>
            <a:r>
              <a:rPr lang="en-US" dirty="0" err="1"/>
              <a:t>collega</a:t>
            </a:r>
            <a:r>
              <a:rPr lang="en-US" dirty="0"/>
              <a:t> </a:t>
            </a:r>
            <a:r>
              <a:rPr lang="en-US" dirty="0" err="1"/>
              <a:t>che</a:t>
            </a:r>
            <a:r>
              <a:rPr lang="en-US" dirty="0"/>
              <a:t>, </a:t>
            </a:r>
            <a:r>
              <a:rPr lang="en-US" dirty="0" err="1"/>
              <a:t>pur</a:t>
            </a:r>
            <a:r>
              <a:rPr lang="en-US" dirty="0"/>
              <a:t> </a:t>
            </a:r>
            <a:r>
              <a:rPr lang="en-US" dirty="0" err="1"/>
              <a:t>essendo</a:t>
            </a:r>
            <a:r>
              <a:rPr lang="en-US" dirty="0"/>
              <a:t> </a:t>
            </a:r>
            <a:r>
              <a:rPr lang="en-US" dirty="0" err="1"/>
              <a:t>consapevole</a:t>
            </a:r>
            <a:r>
              <a:rPr lang="en-US" dirty="0"/>
              <a:t> </a:t>
            </a:r>
            <a:r>
              <a:rPr lang="en-US" dirty="0" err="1"/>
              <a:t>della</a:t>
            </a:r>
            <a:r>
              <a:rPr lang="en-US" dirty="0"/>
              <a:t> </a:t>
            </a:r>
            <a:r>
              <a:rPr lang="en-US" dirty="0" err="1"/>
              <a:t>situazione</a:t>
            </a:r>
            <a:r>
              <a:rPr lang="en-US" dirty="0"/>
              <a:t>, </a:t>
            </a:r>
            <a:r>
              <a:rPr lang="en-US" dirty="0" err="1"/>
              <a:t>sceglie</a:t>
            </a:r>
            <a:r>
              <a:rPr lang="en-US" dirty="0"/>
              <a:t> di non </a:t>
            </a:r>
            <a:r>
              <a:rPr lang="en-US" dirty="0" err="1"/>
              <a:t>intervenire</a:t>
            </a:r>
            <a:r>
              <a:rPr lang="en-US" dirty="0"/>
              <a:t>. In </a:t>
            </a:r>
            <a:r>
              <a:rPr lang="en-US" dirty="0" err="1"/>
              <a:t>questo</a:t>
            </a:r>
            <a:r>
              <a:rPr lang="en-US" dirty="0"/>
              <a:t> modo, </a:t>
            </a:r>
            <a:r>
              <a:rPr lang="en-US" dirty="0" err="1"/>
              <a:t>diventa</a:t>
            </a:r>
            <a:r>
              <a:rPr lang="en-US" dirty="0"/>
              <a:t> in </a:t>
            </a:r>
            <a:r>
              <a:rPr lang="en-US" dirty="0" err="1"/>
              <a:t>qualche</a:t>
            </a:r>
            <a:r>
              <a:rPr lang="en-US" dirty="0"/>
              <a:t> modo un </a:t>
            </a:r>
            <a:r>
              <a:rPr lang="en-US" dirty="0" err="1"/>
              <a:t>complice</a:t>
            </a:r>
            <a:r>
              <a:rPr lang="en-US" dirty="0"/>
              <a:t> </a:t>
            </a:r>
            <a:r>
              <a:rPr lang="en-US" dirty="0" err="1"/>
              <a:t>tacito</a:t>
            </a:r>
            <a:r>
              <a:rPr lang="en-US" dirty="0"/>
              <a:t> </a:t>
            </a:r>
            <a:r>
              <a:rPr lang="en-US" dirty="0" err="1"/>
              <a:t>dell'aggressore</a:t>
            </a:r>
            <a:r>
              <a:rPr lang="en-US" dirty="0"/>
              <a:t>.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4/16/2025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4/16/2025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4/16/2025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4/16/2025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4/16/2025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4/16/2025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4/16/2025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4/16/2025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4/16/2025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‹N›</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7.xml"/><Relationship Id="rId1" Type="http://schemas.openxmlformats.org/officeDocument/2006/relationships/tags" Target="../tags/tag2.xml"/><Relationship Id="rId6" Type="http://schemas.openxmlformats.org/officeDocument/2006/relationships/image" Target="../media/image3.svg"/><Relationship Id="rId5" Type="http://schemas.openxmlformats.org/officeDocument/2006/relationships/image" Target="../media/image2.png"/><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4.png"/><Relationship Id="rId7" Type="http://schemas.openxmlformats.org/officeDocument/2006/relationships/image" Target="../media/image19.pn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3.svg"/><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4.png"/><Relationship Id="rId7" Type="http://schemas.openxmlformats.org/officeDocument/2006/relationships/image" Target="../media/image19.pn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3.svg"/><Relationship Id="rId4" Type="http://schemas.openxmlformats.org/officeDocument/2006/relationships/image" Target="../media/image2.png"/><Relationship Id="rId9" Type="http://schemas.openxmlformats.org/officeDocument/2006/relationships/image" Target="../media/image7.png"/></Relationships>
</file>

<file path=ppt/slides/_rels/slide1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notesSlide" Target="../notesSlides/notesSlide12.xml"/><Relationship Id="rId7" Type="http://schemas.openxmlformats.org/officeDocument/2006/relationships/image" Target="../media/image5.png"/><Relationship Id="rId2" Type="http://schemas.openxmlformats.org/officeDocument/2006/relationships/slideLayout" Target="../slideLayouts/slideLayout7.xml"/><Relationship Id="rId1" Type="http://schemas.openxmlformats.org/officeDocument/2006/relationships/tags" Target="../tags/tag6.xml"/><Relationship Id="rId6" Type="http://schemas.openxmlformats.org/officeDocument/2006/relationships/image" Target="../media/image3.svg"/><Relationship Id="rId5" Type="http://schemas.openxmlformats.org/officeDocument/2006/relationships/image" Target="../media/image2.png"/><Relationship Id="rId4" Type="http://schemas.openxmlformats.org/officeDocument/2006/relationships/image" Target="../media/image4.png"/></Relationships>
</file>

<file path=ppt/slides/_rels/slide13.xml.rels><?xml version="1.0" encoding="UTF-8" standalone="yes"?>
<Relationships xmlns="http://schemas.openxmlformats.org/package/2006/relationships"><Relationship Id="rId8" Type="http://schemas.openxmlformats.org/officeDocument/2006/relationships/image" Target="../media/image24.svg"/><Relationship Id="rId13" Type="http://schemas.openxmlformats.org/officeDocument/2006/relationships/image" Target="../media/image29.png"/><Relationship Id="rId18" Type="http://schemas.openxmlformats.org/officeDocument/2006/relationships/image" Target="../media/image34.svg"/><Relationship Id="rId26" Type="http://schemas.openxmlformats.org/officeDocument/2006/relationships/image" Target="../media/image7.png"/><Relationship Id="rId3" Type="http://schemas.openxmlformats.org/officeDocument/2006/relationships/notesSlide" Target="../notesSlides/notesSlide13.xml"/><Relationship Id="rId21" Type="http://schemas.openxmlformats.org/officeDocument/2006/relationships/image" Target="../media/image37.png"/><Relationship Id="rId7" Type="http://schemas.openxmlformats.org/officeDocument/2006/relationships/image" Target="../media/image23.png"/><Relationship Id="rId12" Type="http://schemas.openxmlformats.org/officeDocument/2006/relationships/image" Target="../media/image28.svg"/><Relationship Id="rId17" Type="http://schemas.openxmlformats.org/officeDocument/2006/relationships/image" Target="../media/image33.png"/><Relationship Id="rId25" Type="http://schemas.openxmlformats.org/officeDocument/2006/relationships/image" Target="../media/image5.png"/><Relationship Id="rId2" Type="http://schemas.openxmlformats.org/officeDocument/2006/relationships/slideLayout" Target="../slideLayouts/slideLayout7.xml"/><Relationship Id="rId16" Type="http://schemas.openxmlformats.org/officeDocument/2006/relationships/image" Target="../media/image32.svg"/><Relationship Id="rId20" Type="http://schemas.openxmlformats.org/officeDocument/2006/relationships/image" Target="../media/image36.svg"/><Relationship Id="rId1" Type="http://schemas.openxmlformats.org/officeDocument/2006/relationships/tags" Target="../tags/tag7.xml"/><Relationship Id="rId6" Type="http://schemas.openxmlformats.org/officeDocument/2006/relationships/image" Target="../media/image22.svg"/><Relationship Id="rId11" Type="http://schemas.openxmlformats.org/officeDocument/2006/relationships/image" Target="../media/image27.png"/><Relationship Id="rId24" Type="http://schemas.openxmlformats.org/officeDocument/2006/relationships/image" Target="../media/image3.svg"/><Relationship Id="rId5" Type="http://schemas.openxmlformats.org/officeDocument/2006/relationships/image" Target="../media/image21.png"/><Relationship Id="rId15" Type="http://schemas.openxmlformats.org/officeDocument/2006/relationships/image" Target="../media/image31.png"/><Relationship Id="rId23" Type="http://schemas.openxmlformats.org/officeDocument/2006/relationships/image" Target="../media/image2.png"/><Relationship Id="rId10" Type="http://schemas.openxmlformats.org/officeDocument/2006/relationships/image" Target="../media/image26.svg"/><Relationship Id="rId19" Type="http://schemas.openxmlformats.org/officeDocument/2006/relationships/image" Target="../media/image35.png"/><Relationship Id="rId4" Type="http://schemas.openxmlformats.org/officeDocument/2006/relationships/image" Target="../media/image4.png"/><Relationship Id="rId9" Type="http://schemas.openxmlformats.org/officeDocument/2006/relationships/image" Target="../media/image25.png"/><Relationship Id="rId14" Type="http://schemas.openxmlformats.org/officeDocument/2006/relationships/image" Target="../media/image30.svg"/><Relationship Id="rId22" Type="http://schemas.openxmlformats.org/officeDocument/2006/relationships/image" Target="../media/image38.svg"/></Relationships>
</file>

<file path=ppt/slides/_rels/slide14.xml.rels><?xml version="1.0" encoding="UTF-8" standalone="yes"?>
<Relationships xmlns="http://schemas.openxmlformats.org/package/2006/relationships"><Relationship Id="rId8" Type="http://schemas.openxmlformats.org/officeDocument/2006/relationships/image" Target="../media/image39.png"/><Relationship Id="rId13" Type="http://schemas.openxmlformats.org/officeDocument/2006/relationships/image" Target="../media/image42.png"/><Relationship Id="rId3" Type="http://schemas.openxmlformats.org/officeDocument/2006/relationships/image" Target="../media/image4.png"/><Relationship Id="rId7" Type="http://schemas.openxmlformats.org/officeDocument/2006/relationships/image" Target="../media/image7.png"/><Relationship Id="rId12" Type="http://schemas.openxmlformats.org/officeDocument/2006/relationships/image" Target="../media/image41.png"/><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image" Target="../media/image40.png"/><Relationship Id="rId5" Type="http://schemas.openxmlformats.org/officeDocument/2006/relationships/image" Target="../media/image3.svg"/><Relationship Id="rId10" Type="http://schemas.openxmlformats.org/officeDocument/2006/relationships/image" Target="../media/image9.svg"/><Relationship Id="rId4" Type="http://schemas.openxmlformats.org/officeDocument/2006/relationships/image" Target="../media/image2.png"/><Relationship Id="rId9" Type="http://schemas.openxmlformats.org/officeDocument/2006/relationships/image" Target="../media/image8.png"/></Relationships>
</file>

<file path=ppt/slides/_rels/slide15.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notesSlide" Target="../notesSlides/notesSlide15.xml"/><Relationship Id="rId7" Type="http://schemas.openxmlformats.org/officeDocument/2006/relationships/image" Target="../media/image5.png"/><Relationship Id="rId2" Type="http://schemas.openxmlformats.org/officeDocument/2006/relationships/slideLayout" Target="../slideLayouts/slideLayout7.xml"/><Relationship Id="rId1" Type="http://schemas.openxmlformats.org/officeDocument/2006/relationships/tags" Target="../tags/tag8.xml"/><Relationship Id="rId6" Type="http://schemas.openxmlformats.org/officeDocument/2006/relationships/image" Target="../media/image3.svg"/><Relationship Id="rId5" Type="http://schemas.openxmlformats.org/officeDocument/2006/relationships/image" Target="../media/image2.png"/><Relationship Id="rId4" Type="http://schemas.openxmlformats.org/officeDocument/2006/relationships/image" Target="../media/image4.png"/></Relationships>
</file>

<file path=ppt/slides/_rels/slide16.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notesSlide" Target="../notesSlides/notesSlide16.xml"/><Relationship Id="rId7" Type="http://schemas.openxmlformats.org/officeDocument/2006/relationships/image" Target="../media/image5.png"/><Relationship Id="rId2" Type="http://schemas.openxmlformats.org/officeDocument/2006/relationships/slideLayout" Target="../slideLayouts/slideLayout7.xml"/><Relationship Id="rId1" Type="http://schemas.openxmlformats.org/officeDocument/2006/relationships/tags" Target="../tags/tag9.xml"/><Relationship Id="rId6" Type="http://schemas.openxmlformats.org/officeDocument/2006/relationships/image" Target="../media/image3.svg"/><Relationship Id="rId5" Type="http://schemas.openxmlformats.org/officeDocument/2006/relationships/image" Target="../media/image2.png"/><Relationship Id="rId4" Type="http://schemas.openxmlformats.org/officeDocument/2006/relationships/image" Target="../media/image4.png"/></Relationships>
</file>

<file path=ppt/slides/_rels/slide17.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notesSlide" Target="../notesSlides/notesSlide17.xml"/><Relationship Id="rId7" Type="http://schemas.openxmlformats.org/officeDocument/2006/relationships/image" Target="../media/image5.png"/><Relationship Id="rId2" Type="http://schemas.openxmlformats.org/officeDocument/2006/relationships/slideLayout" Target="../slideLayouts/slideLayout7.xml"/><Relationship Id="rId1" Type="http://schemas.openxmlformats.org/officeDocument/2006/relationships/tags" Target="../tags/tag10.xml"/><Relationship Id="rId6" Type="http://schemas.openxmlformats.org/officeDocument/2006/relationships/image" Target="../media/image3.svg"/><Relationship Id="rId5" Type="http://schemas.openxmlformats.org/officeDocument/2006/relationships/image" Target="../media/image2.png"/><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4.png"/><Relationship Id="rId7"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3.svg"/><Relationship Id="rId10" Type="http://schemas.openxmlformats.org/officeDocument/2006/relationships/image" Target="../media/image9.svg"/><Relationship Id="rId4" Type="http://schemas.openxmlformats.org/officeDocument/2006/relationships/image" Target="../media/image2.png"/><Relationship Id="rId9" Type="http://schemas.openxmlformats.org/officeDocument/2006/relationships/image" Target="../media/image8.png"/></Relationships>
</file>

<file path=ppt/slides/_rels/slide3.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4.png"/><Relationship Id="rId7"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3.svg"/><Relationship Id="rId4" Type="http://schemas.openxmlformats.org/officeDocument/2006/relationships/image" Target="../media/image2.png"/><Relationship Id="rId9" Type="http://schemas.openxmlformats.org/officeDocument/2006/relationships/image" Target="../media/image11.svg"/></Relationships>
</file>

<file path=ppt/slides/_rels/slide4.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4.png"/><Relationship Id="rId7"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3.svg"/><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notesSlide" Target="../notesSlides/notesSlide5.xml"/><Relationship Id="rId7" Type="http://schemas.openxmlformats.org/officeDocument/2006/relationships/image" Target="../media/image5.png"/><Relationship Id="rId2" Type="http://schemas.openxmlformats.org/officeDocument/2006/relationships/slideLayout" Target="../slideLayouts/slideLayout7.xml"/><Relationship Id="rId1" Type="http://schemas.openxmlformats.org/officeDocument/2006/relationships/tags" Target="../tags/tag3.xml"/><Relationship Id="rId6" Type="http://schemas.openxmlformats.org/officeDocument/2006/relationships/image" Target="../media/image3.svg"/><Relationship Id="rId5" Type="http://schemas.openxmlformats.org/officeDocument/2006/relationships/image" Target="../media/image2.png"/><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notesSlide" Target="../notesSlides/notesSlide6.xml"/><Relationship Id="rId7" Type="http://schemas.openxmlformats.org/officeDocument/2006/relationships/image" Target="../media/image5.png"/><Relationship Id="rId2" Type="http://schemas.openxmlformats.org/officeDocument/2006/relationships/slideLayout" Target="../slideLayouts/slideLayout7.xml"/><Relationship Id="rId1" Type="http://schemas.openxmlformats.org/officeDocument/2006/relationships/tags" Target="../tags/tag4.xml"/><Relationship Id="rId6" Type="http://schemas.openxmlformats.org/officeDocument/2006/relationships/image" Target="../media/image3.svg"/><Relationship Id="rId5" Type="http://schemas.openxmlformats.org/officeDocument/2006/relationships/image" Target="../media/image2.png"/><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8" Type="http://schemas.microsoft.com/office/2007/relationships/hdphoto" Target="../media/hdphoto1.wdp"/><Relationship Id="rId13" Type="http://schemas.openxmlformats.org/officeDocument/2006/relationships/image" Target="../media/image17.png"/><Relationship Id="rId3" Type="http://schemas.openxmlformats.org/officeDocument/2006/relationships/image" Target="../media/image4.png"/><Relationship Id="rId7" Type="http://schemas.openxmlformats.org/officeDocument/2006/relationships/image" Target="../media/image13.png"/><Relationship Id="rId12" Type="http://schemas.openxmlformats.org/officeDocument/2006/relationships/image" Target="../media/image16.pn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image" Target="../media/image15.svg"/><Relationship Id="rId5" Type="http://schemas.openxmlformats.org/officeDocument/2006/relationships/image" Target="../media/image3.svg"/><Relationship Id="rId10" Type="http://schemas.openxmlformats.org/officeDocument/2006/relationships/image" Target="../media/image14.png"/><Relationship Id="rId4" Type="http://schemas.openxmlformats.org/officeDocument/2006/relationships/image" Target="../media/image2.png"/><Relationship Id="rId9" Type="http://schemas.openxmlformats.org/officeDocument/2006/relationships/image" Target="../media/image7.png"/><Relationship Id="rId14" Type="http://schemas.openxmlformats.org/officeDocument/2006/relationships/image" Target="../media/image18.svg"/></Relationships>
</file>

<file path=ppt/slides/_rels/slide8.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4.png"/><Relationship Id="rId7"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3.svg"/><Relationship Id="rId10" Type="http://schemas.openxmlformats.org/officeDocument/2006/relationships/image" Target="../media/image16.png"/><Relationship Id="rId4" Type="http://schemas.openxmlformats.org/officeDocument/2006/relationships/image" Target="../media/image2.png"/><Relationship Id="rId9" Type="http://schemas.openxmlformats.org/officeDocument/2006/relationships/image" Target="../media/image15.svg"/></Relationships>
</file>

<file path=ppt/slides/_rels/slide9.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notesSlide" Target="../notesSlides/notesSlide9.xml"/><Relationship Id="rId7" Type="http://schemas.openxmlformats.org/officeDocument/2006/relationships/image" Target="../media/image5.png"/><Relationship Id="rId2" Type="http://schemas.openxmlformats.org/officeDocument/2006/relationships/slideLayout" Target="../slideLayouts/slideLayout7.xml"/><Relationship Id="rId1" Type="http://schemas.openxmlformats.org/officeDocument/2006/relationships/tags" Target="../tags/tag5.xml"/><Relationship Id="rId6" Type="http://schemas.openxmlformats.org/officeDocument/2006/relationships/image" Target="../media/image3.svg"/><Relationship Id="rId5" Type="http://schemas.openxmlformats.org/officeDocument/2006/relationships/image" Target="../media/image2.png"/><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1">
          <a:gsLst>
            <a:gs pos="0">
              <a:srgbClr val="A6A6A6">
                <a:alpha val="100000"/>
              </a:srgbClr>
            </a:gs>
            <a:gs pos="100000">
              <a:srgbClr val="FFFFFF">
                <a:alpha val="100000"/>
              </a:srgbClr>
            </a:gs>
          </a:gsLst>
          <a:lin ang="0"/>
        </a:gra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4816593" cy="2709333"/>
          </a:xfrm>
        </p:grpSpPr>
        <p:sp>
          <p:nvSpPr>
            <p:cNvPr id="3" name="Freeform 3"/>
            <p:cNvSpPr/>
            <p:nvPr/>
          </p:nvSpPr>
          <p:spPr>
            <a:xfrm>
              <a:off x="0" y="0"/>
              <a:ext cx="4816592" cy="2709333"/>
            </a:xfrm>
            <a:custGeom>
              <a:avLst/>
              <a:gdLst/>
              <a:ahLst/>
              <a:cxnLst/>
              <a:rect l="l" t="t" r="r" b="b"/>
              <a:pathLst>
                <a:path w="4816592" h="2709333">
                  <a:moveTo>
                    <a:pt x="0" y="0"/>
                  </a:moveTo>
                  <a:lnTo>
                    <a:pt x="4816592" y="0"/>
                  </a:lnTo>
                  <a:lnTo>
                    <a:pt x="4816592" y="2709333"/>
                  </a:lnTo>
                  <a:lnTo>
                    <a:pt x="0" y="2709333"/>
                  </a:lnTo>
                  <a:close/>
                </a:path>
              </a:pathLst>
            </a:custGeom>
            <a:gradFill rotWithShape="1">
              <a:gsLst>
                <a:gs pos="0">
                  <a:srgbClr val="9F142A">
                    <a:alpha val="100000"/>
                  </a:srgbClr>
                </a:gs>
                <a:gs pos="50000">
                  <a:srgbClr val="0064A3">
                    <a:alpha val="100000"/>
                  </a:srgbClr>
                </a:gs>
                <a:gs pos="100000">
                  <a:srgbClr val="009F5A">
                    <a:alpha val="100000"/>
                  </a:srgbClr>
                </a:gs>
              </a:gsLst>
              <a:lin ang="0"/>
            </a:gradFill>
          </p:spPr>
          <p:txBody>
            <a:bodyPr/>
            <a:lstStyle/>
            <a:p>
              <a:endParaRPr lang="it-IT"/>
            </a:p>
          </p:txBody>
        </p:sp>
        <p:sp>
          <p:nvSpPr>
            <p:cNvPr id="4" name="TextBox 4"/>
            <p:cNvSpPr txBox="1"/>
            <p:nvPr/>
          </p:nvSpPr>
          <p:spPr>
            <a:xfrm>
              <a:off x="0" y="-38100"/>
              <a:ext cx="812800" cy="850900"/>
            </a:xfrm>
            <a:prstGeom prst="rect">
              <a:avLst/>
            </a:prstGeom>
          </p:spPr>
          <p:txBody>
            <a:bodyPr lIns="50800" tIns="50800" rIns="50800" bIns="50800" rtlCol="0" anchor="ctr"/>
            <a:lstStyle/>
            <a:p>
              <a:pPr algn="ctr">
                <a:lnSpc>
                  <a:spcPts val="2659"/>
                </a:lnSpc>
              </a:pPr>
              <a:endParaRPr/>
            </a:p>
          </p:txBody>
        </p:sp>
      </p:grpSp>
      <p:grpSp>
        <p:nvGrpSpPr>
          <p:cNvPr id="5" name="Group 5"/>
          <p:cNvGrpSpPr/>
          <p:nvPr/>
        </p:nvGrpSpPr>
        <p:grpSpPr>
          <a:xfrm>
            <a:off x="-1368176" y="29136"/>
            <a:ext cx="6906482" cy="3230758"/>
            <a:chOff x="0" y="-38100"/>
            <a:chExt cx="1818991" cy="850900"/>
          </a:xfrm>
        </p:grpSpPr>
        <p:sp>
          <p:nvSpPr>
            <p:cNvPr id="6" name="Freeform 6"/>
            <p:cNvSpPr/>
            <p:nvPr/>
          </p:nvSpPr>
          <p:spPr>
            <a:xfrm>
              <a:off x="280066" y="0"/>
              <a:ext cx="1538925" cy="425233"/>
            </a:xfrm>
            <a:custGeom>
              <a:avLst/>
              <a:gdLst/>
              <a:ahLst/>
              <a:cxnLst/>
              <a:rect l="l" t="t" r="r" b="b"/>
              <a:pathLst>
                <a:path w="1818991" h="425233">
                  <a:moveTo>
                    <a:pt x="57169" y="0"/>
                  </a:moveTo>
                  <a:lnTo>
                    <a:pt x="1761822" y="0"/>
                  </a:lnTo>
                  <a:cubicBezTo>
                    <a:pt x="1793396" y="0"/>
                    <a:pt x="1818991" y="25596"/>
                    <a:pt x="1818991" y="57169"/>
                  </a:cubicBezTo>
                  <a:lnTo>
                    <a:pt x="1818991" y="368063"/>
                  </a:lnTo>
                  <a:cubicBezTo>
                    <a:pt x="1818991" y="383226"/>
                    <a:pt x="1812968" y="397767"/>
                    <a:pt x="1802247" y="408488"/>
                  </a:cubicBezTo>
                  <a:cubicBezTo>
                    <a:pt x="1791525" y="419209"/>
                    <a:pt x="1776984" y="425233"/>
                    <a:pt x="1761822" y="425233"/>
                  </a:cubicBezTo>
                  <a:lnTo>
                    <a:pt x="57169" y="425233"/>
                  </a:lnTo>
                  <a:cubicBezTo>
                    <a:pt x="42007" y="425233"/>
                    <a:pt x="27466" y="419209"/>
                    <a:pt x="16744" y="408488"/>
                  </a:cubicBezTo>
                  <a:cubicBezTo>
                    <a:pt x="6023" y="397767"/>
                    <a:pt x="0" y="383226"/>
                    <a:pt x="0" y="368063"/>
                  </a:cubicBezTo>
                  <a:lnTo>
                    <a:pt x="0" y="57169"/>
                  </a:lnTo>
                  <a:cubicBezTo>
                    <a:pt x="0" y="42007"/>
                    <a:pt x="6023" y="27466"/>
                    <a:pt x="16744" y="16744"/>
                  </a:cubicBezTo>
                  <a:cubicBezTo>
                    <a:pt x="27466" y="6023"/>
                    <a:pt x="42007" y="0"/>
                    <a:pt x="57169" y="0"/>
                  </a:cubicBezTo>
                  <a:close/>
                </a:path>
              </a:pathLst>
            </a:custGeom>
            <a:solidFill>
              <a:srgbClr val="000000">
                <a:alpha val="0"/>
              </a:srgbClr>
            </a:solidFill>
            <a:ln w="38100" cap="rnd">
              <a:solidFill>
                <a:srgbClr val="FFFFFF"/>
              </a:solidFill>
              <a:round/>
            </a:ln>
          </p:spPr>
          <p:txBody>
            <a:bodyPr/>
            <a:lstStyle/>
            <a:p>
              <a:endParaRPr lang="it-IT"/>
            </a:p>
          </p:txBody>
        </p:sp>
        <p:sp>
          <p:nvSpPr>
            <p:cNvPr id="7" name="TextBox 7"/>
            <p:cNvSpPr txBox="1"/>
            <p:nvPr/>
          </p:nvSpPr>
          <p:spPr>
            <a:xfrm>
              <a:off x="0" y="-38100"/>
              <a:ext cx="812800" cy="850900"/>
            </a:xfrm>
            <a:prstGeom prst="rect">
              <a:avLst/>
            </a:prstGeom>
          </p:spPr>
          <p:txBody>
            <a:bodyPr lIns="50800" tIns="50800" rIns="50800" bIns="50800" rtlCol="0" anchor="ctr"/>
            <a:lstStyle/>
            <a:p>
              <a:pPr algn="ctr">
                <a:lnSpc>
                  <a:spcPts val="2659"/>
                </a:lnSpc>
              </a:pPr>
              <a:endParaRPr/>
            </a:p>
          </p:txBody>
        </p:sp>
      </p:grpSp>
      <p:sp>
        <p:nvSpPr>
          <p:cNvPr id="8" name="Freeform 8"/>
          <p:cNvSpPr/>
          <p:nvPr/>
        </p:nvSpPr>
        <p:spPr>
          <a:xfrm>
            <a:off x="492771" y="341939"/>
            <a:ext cx="4745483" cy="1271789"/>
          </a:xfrm>
          <a:custGeom>
            <a:avLst/>
            <a:gdLst/>
            <a:ahLst/>
            <a:cxnLst/>
            <a:rect l="l" t="t" r="r" b="b"/>
            <a:pathLst>
              <a:path w="4745483" h="1271789">
                <a:moveTo>
                  <a:pt x="0" y="0"/>
                </a:moveTo>
                <a:lnTo>
                  <a:pt x="4745483" y="0"/>
                </a:lnTo>
                <a:lnTo>
                  <a:pt x="4745483" y="1271789"/>
                </a:lnTo>
                <a:lnTo>
                  <a:pt x="0" y="1271789"/>
                </a:lnTo>
                <a:lnTo>
                  <a:pt x="0" y="0"/>
                </a:lnTo>
                <a:close/>
              </a:path>
            </a:pathLst>
          </a:custGeom>
          <a:blipFill>
            <a:blip r:embed="rId4"/>
            <a:stretch>
              <a:fillRect/>
            </a:stretch>
          </a:blipFill>
        </p:spPr>
        <p:txBody>
          <a:bodyPr/>
          <a:lstStyle/>
          <a:p>
            <a:endParaRPr lang="it-IT"/>
          </a:p>
        </p:txBody>
      </p:sp>
      <p:sp>
        <p:nvSpPr>
          <p:cNvPr id="12" name="TextBox 12"/>
          <p:cNvSpPr txBox="1"/>
          <p:nvPr/>
        </p:nvSpPr>
        <p:spPr>
          <a:xfrm>
            <a:off x="492771" y="4338825"/>
            <a:ext cx="17370502" cy="1609351"/>
          </a:xfrm>
          <a:prstGeom prst="rect">
            <a:avLst/>
          </a:prstGeom>
        </p:spPr>
        <p:txBody>
          <a:bodyPr lIns="0" tIns="0" rIns="0" bIns="0" rtlCol="0" anchor="t">
            <a:spAutoFit/>
          </a:bodyPr>
          <a:lstStyle/>
          <a:p>
            <a:pPr algn="ctr">
              <a:lnSpc>
                <a:spcPts val="12999"/>
              </a:lnSpc>
            </a:pPr>
            <a:r>
              <a:rPr lang="en-US" sz="9999" dirty="0">
                <a:solidFill>
                  <a:srgbClr val="FFFFFF"/>
                </a:solidFill>
                <a:latin typeface="Poppins Bold"/>
              </a:rPr>
              <a:t>IL MOBBING</a:t>
            </a:r>
          </a:p>
        </p:txBody>
      </p:sp>
      <p:sp>
        <p:nvSpPr>
          <p:cNvPr id="19" name="AutoShape 9">
            <a:extLst>
              <a:ext uri="{FF2B5EF4-FFF2-40B4-BE49-F238E27FC236}">
                <a16:creationId xmlns:a16="http://schemas.microsoft.com/office/drawing/2014/main" id="{F115D45B-B5CC-BD48-07D7-E87023023340}"/>
              </a:ext>
            </a:extLst>
          </p:cNvPr>
          <p:cNvSpPr/>
          <p:nvPr/>
        </p:nvSpPr>
        <p:spPr>
          <a:xfrm>
            <a:off x="0" y="9486900"/>
            <a:ext cx="18288000" cy="45719"/>
          </a:xfrm>
          <a:prstGeom prst="rect">
            <a:avLst/>
          </a:prstGeom>
          <a:solidFill>
            <a:srgbClr val="FFFFFF"/>
          </a:solidFill>
        </p:spPr>
        <p:txBody>
          <a:bodyPr/>
          <a:lstStyle/>
          <a:p>
            <a:endParaRPr lang="it-IT" sz="1200"/>
          </a:p>
        </p:txBody>
      </p:sp>
      <p:sp>
        <p:nvSpPr>
          <p:cNvPr id="20" name="TextBox 6">
            <a:extLst>
              <a:ext uri="{FF2B5EF4-FFF2-40B4-BE49-F238E27FC236}">
                <a16:creationId xmlns:a16="http://schemas.microsoft.com/office/drawing/2014/main" id="{71078E8F-E86B-B29E-46B5-0CE76845C2B8}"/>
              </a:ext>
            </a:extLst>
          </p:cNvPr>
          <p:cNvSpPr txBox="1"/>
          <p:nvPr/>
        </p:nvSpPr>
        <p:spPr>
          <a:xfrm>
            <a:off x="12774867" y="9725660"/>
            <a:ext cx="5257800" cy="389081"/>
          </a:xfrm>
          <a:prstGeom prst="rect">
            <a:avLst/>
          </a:prstGeom>
          <a:noFill/>
          <a:ln cap="flat">
            <a:noFill/>
          </a:ln>
        </p:spPr>
        <p:txBody>
          <a:bodyPr vert="horz" wrap="square" lIns="0" tIns="0" rIns="0" bIns="0" anchor="t" anchorCtr="0" compatLnSpc="1">
            <a:spAutoFit/>
          </a:bodyPr>
          <a:lstStyle/>
          <a:p>
            <a:pPr marL="0" marR="0" lvl="0" indent="0" algn="r" defTabSz="914400" rtl="0" fontAlgn="auto" hangingPunct="1">
              <a:lnSpc>
                <a:spcPts val="3045"/>
              </a:lnSpc>
              <a:spcBef>
                <a:spcPts val="0"/>
              </a:spcBef>
              <a:spcAft>
                <a:spcPts val="0"/>
              </a:spcAft>
              <a:buNone/>
              <a:tabLst/>
              <a:defRPr sz="1800" b="0" i="0" u="none" strike="noStrike" kern="0" cap="none" spc="0" baseline="0">
                <a:solidFill>
                  <a:srgbClr val="000000"/>
                </a:solidFill>
                <a:uFillTx/>
              </a:defRPr>
            </a:pPr>
            <a:r>
              <a:rPr lang="en-US" sz="2800" b="0" i="0" u="none" strike="noStrike" kern="1200" cap="none" spc="0" baseline="0" dirty="0">
                <a:solidFill>
                  <a:srgbClr val="FFFFFF"/>
                </a:solidFill>
                <a:uFillTx/>
                <a:latin typeface="Poppins"/>
              </a:rPr>
              <a:t>Copyright     </a:t>
            </a:r>
            <a:r>
              <a:rPr lang="en-US" sz="2800" b="0" i="0" u="none" strike="noStrike" kern="1200" cap="none" spc="0" baseline="0" dirty="0" err="1">
                <a:solidFill>
                  <a:srgbClr val="FFFFFF"/>
                </a:solidFill>
                <a:uFillTx/>
                <a:latin typeface="Poppins"/>
              </a:rPr>
              <a:t>Meleam</a:t>
            </a:r>
            <a:r>
              <a:rPr lang="en-US" sz="2800" b="0" i="0" u="none" strike="noStrike" kern="1200" cap="none" spc="0" baseline="0" dirty="0">
                <a:solidFill>
                  <a:srgbClr val="FFFFFF"/>
                </a:solidFill>
                <a:uFillTx/>
                <a:latin typeface="Poppins"/>
              </a:rPr>
              <a:t> spa</a:t>
            </a:r>
          </a:p>
        </p:txBody>
      </p:sp>
      <p:sp>
        <p:nvSpPr>
          <p:cNvPr id="21" name="Freeform 8">
            <a:extLst>
              <a:ext uri="{FF2B5EF4-FFF2-40B4-BE49-F238E27FC236}">
                <a16:creationId xmlns:a16="http://schemas.microsoft.com/office/drawing/2014/main" id="{7DD0087E-A671-EF78-56B7-B38A1626C15D}"/>
              </a:ext>
            </a:extLst>
          </p:cNvPr>
          <p:cNvSpPr/>
          <p:nvPr/>
        </p:nvSpPr>
        <p:spPr>
          <a:xfrm>
            <a:off x="15392400" y="9749470"/>
            <a:ext cx="303135" cy="300934"/>
          </a:xfrm>
          <a:custGeom>
            <a:avLst/>
            <a:gdLst>
              <a:gd name="f0" fmla="val w"/>
              <a:gd name="f1" fmla="val h"/>
              <a:gd name="f2" fmla="val 0"/>
              <a:gd name="f3" fmla="val 428170"/>
              <a:gd name="f4" fmla="val 468585"/>
              <a:gd name="f5" fmla="val 428169"/>
              <a:gd name="f6" fmla="*/ f0 1 428170"/>
              <a:gd name="f7" fmla="*/ f1 1 468585"/>
              <a:gd name="f8" fmla="+- f4 0 f2"/>
              <a:gd name="f9" fmla="+- f3 0 f2"/>
              <a:gd name="f10" fmla="*/ f9 1 428170"/>
              <a:gd name="f11" fmla="*/ f8 1 468585"/>
              <a:gd name="f12" fmla="*/ f2 1 f10"/>
              <a:gd name="f13" fmla="*/ f3 1 f10"/>
              <a:gd name="f14" fmla="*/ f2 1 f11"/>
              <a:gd name="f15" fmla="*/ f4 1 f11"/>
              <a:gd name="f16" fmla="*/ f12 f6 1"/>
              <a:gd name="f17" fmla="*/ f13 f6 1"/>
              <a:gd name="f18" fmla="*/ f15 f7 1"/>
              <a:gd name="f19" fmla="*/ f14 f7 1"/>
            </a:gdLst>
            <a:ahLst/>
            <a:cxnLst>
              <a:cxn ang="3cd4">
                <a:pos x="hc" y="t"/>
              </a:cxn>
              <a:cxn ang="0">
                <a:pos x="r" y="vc"/>
              </a:cxn>
              <a:cxn ang="cd4">
                <a:pos x="hc" y="b"/>
              </a:cxn>
              <a:cxn ang="cd2">
                <a:pos x="l" y="vc"/>
              </a:cxn>
            </a:cxnLst>
            <a:rect l="f16" t="f19" r="f17" b="f18"/>
            <a:pathLst>
              <a:path w="428170" h="468585">
                <a:moveTo>
                  <a:pt x="f2" y="f2"/>
                </a:moveTo>
                <a:lnTo>
                  <a:pt x="f5" y="f2"/>
                </a:lnTo>
                <a:lnTo>
                  <a:pt x="f5" y="f4"/>
                </a:lnTo>
                <a:lnTo>
                  <a:pt x="f2" y="f4"/>
                </a:lnTo>
                <a:lnTo>
                  <a:pt x="f2" y="f2"/>
                </a:lnTo>
                <a:close/>
              </a:path>
            </a:pathLst>
          </a:custGeom>
          <a:blipFill>
            <a:blip r:embed="rId5">
              <a:alphaModFix/>
              <a:extLst>
                <a:ext uri="{96DAC541-7B7A-43D3-8B79-37D633B846F1}">
                  <asvg:svgBlip xmlns:asvg="http://schemas.microsoft.com/office/drawing/2016/SVG/main" r:embed="rId6"/>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it-IT" sz="1200" b="0" i="0" u="none" strike="noStrike" kern="1200" cap="none" spc="0" baseline="0">
              <a:solidFill>
                <a:srgbClr val="000000"/>
              </a:solidFill>
              <a:uFillTx/>
              <a:latin typeface="Calibri"/>
            </a:endParaRPr>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slow" p14:dur="2000" advClick="0" advTm="20000"/>
    </mc:Choice>
    <mc:Fallback xmlns="">
      <p:transition spd="slow" advClick="0" advTm="2000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D6F6E7-ADB8-1DBE-734B-7A4ED9FF54BF}"/>
            </a:ext>
          </a:extLst>
        </p:cNvPr>
        <p:cNvGrpSpPr/>
        <p:nvPr/>
      </p:nvGrpSpPr>
      <p:grpSpPr>
        <a:xfrm>
          <a:off x="0" y="0"/>
          <a:ext cx="0" cy="0"/>
          <a:chOff x="0" y="0"/>
          <a:chExt cx="0" cy="0"/>
        </a:xfrm>
      </p:grpSpPr>
      <p:sp>
        <p:nvSpPr>
          <p:cNvPr id="68" name="Freeform 10">
            <a:extLst>
              <a:ext uri="{FF2B5EF4-FFF2-40B4-BE49-F238E27FC236}">
                <a16:creationId xmlns:a16="http://schemas.microsoft.com/office/drawing/2014/main" id="{0689CDCA-99CF-EAE6-53BC-18A90FC16329}"/>
              </a:ext>
            </a:extLst>
          </p:cNvPr>
          <p:cNvSpPr/>
          <p:nvPr/>
        </p:nvSpPr>
        <p:spPr>
          <a:xfrm>
            <a:off x="14551443" y="288091"/>
            <a:ext cx="4016337" cy="1277645"/>
          </a:xfrm>
          <a:custGeom>
            <a:avLst/>
            <a:gdLst>
              <a:gd name="f0" fmla="val w"/>
              <a:gd name="f1" fmla="val h"/>
              <a:gd name="f2" fmla="val 0"/>
              <a:gd name="f3" fmla="val 1818991"/>
              <a:gd name="f4" fmla="val 477756"/>
              <a:gd name="f5" fmla="val 81168"/>
              <a:gd name="f6" fmla="val 1737824"/>
              <a:gd name="f7" fmla="val 1782651"/>
              <a:gd name="f8" fmla="val 36340"/>
              <a:gd name="f9" fmla="val 396589"/>
              <a:gd name="f10" fmla="val 441416"/>
              <a:gd name="f11" fmla="*/ f0 1 1818991"/>
              <a:gd name="f12" fmla="*/ f1 1 477756"/>
              <a:gd name="f13" fmla="+- f4 0 f2"/>
              <a:gd name="f14" fmla="+- f3 0 f2"/>
              <a:gd name="f15" fmla="*/ f14 1 1818991"/>
              <a:gd name="f16" fmla="*/ f13 1 477756"/>
              <a:gd name="f17" fmla="*/ f2 1 f15"/>
              <a:gd name="f18" fmla="*/ f3 1 f15"/>
              <a:gd name="f19" fmla="*/ f2 1 f16"/>
              <a:gd name="f20" fmla="*/ f4 1 f16"/>
              <a:gd name="f21" fmla="*/ f17 f11 1"/>
              <a:gd name="f22" fmla="*/ f18 f11 1"/>
              <a:gd name="f23" fmla="*/ f20 f12 1"/>
              <a:gd name="f24" fmla="*/ f19 f12 1"/>
            </a:gdLst>
            <a:ahLst/>
            <a:cxnLst>
              <a:cxn ang="3cd4">
                <a:pos x="hc" y="t"/>
              </a:cxn>
              <a:cxn ang="0">
                <a:pos x="r" y="vc"/>
              </a:cxn>
              <a:cxn ang="cd4">
                <a:pos x="hc" y="b"/>
              </a:cxn>
              <a:cxn ang="cd2">
                <a:pos x="l" y="vc"/>
              </a:cxn>
            </a:cxnLst>
            <a:rect l="f21" t="f24" r="f22" b="f23"/>
            <a:pathLst>
              <a:path w="1818991" h="477756">
                <a:moveTo>
                  <a:pt x="f5" y="f2"/>
                </a:moveTo>
                <a:lnTo>
                  <a:pt x="f6" y="f2"/>
                </a:lnTo>
                <a:cubicBezTo>
                  <a:pt x="f7" y="f2"/>
                  <a:pt x="f3" y="f8"/>
                  <a:pt x="f3" y="f5"/>
                </a:cubicBezTo>
                <a:lnTo>
                  <a:pt x="f3" y="f9"/>
                </a:lnTo>
                <a:cubicBezTo>
                  <a:pt x="f3" y="f10"/>
                  <a:pt x="f7" y="f4"/>
                  <a:pt x="f6" y="f4"/>
                </a:cubicBezTo>
                <a:lnTo>
                  <a:pt x="f5" y="f4"/>
                </a:lnTo>
                <a:cubicBezTo>
                  <a:pt x="f8" y="f4"/>
                  <a:pt x="f2" y="f10"/>
                  <a:pt x="f2" y="f9"/>
                </a:cubicBezTo>
                <a:lnTo>
                  <a:pt x="f2" y="f5"/>
                </a:lnTo>
                <a:cubicBezTo>
                  <a:pt x="f2" y="f8"/>
                  <a:pt x="f8" y="f2"/>
                  <a:pt x="f5" y="f2"/>
                </a:cubicBezTo>
                <a:close/>
              </a:path>
            </a:pathLst>
          </a:custGeom>
          <a:solidFill>
            <a:srgbClr val="000000">
              <a:alpha val="0"/>
            </a:srgbClr>
          </a:solidFill>
          <a:ln w="38103" cap="rnd">
            <a:solidFill>
              <a:srgbClr val="0064A3"/>
            </a:solidFill>
            <a:prstDash val="solid"/>
            <a:round/>
          </a:ln>
        </p:spPr>
        <p:txBody>
          <a:bodyPr vert="horz" wrap="square" lIns="137160" tIns="68580" rIns="137160" bIns="68580" anchor="t" anchorCtr="0" compatLnSpc="1">
            <a:noAutofit/>
          </a:bodyPr>
          <a:lstStyle/>
          <a:p>
            <a:pPr defTabSz="1371600">
              <a:defRPr sz="1800" b="0" i="0" u="none" strike="noStrike" kern="0" cap="none" spc="0" baseline="0">
                <a:solidFill>
                  <a:srgbClr val="000000"/>
                </a:solidFill>
                <a:uFillTx/>
              </a:defRPr>
            </a:pPr>
            <a:endParaRPr lang="it-IT">
              <a:solidFill>
                <a:srgbClr val="000000"/>
              </a:solidFill>
              <a:latin typeface="Calibri"/>
            </a:endParaRPr>
          </a:p>
        </p:txBody>
      </p:sp>
      <p:sp>
        <p:nvSpPr>
          <p:cNvPr id="69" name="TextBox 11">
            <a:extLst>
              <a:ext uri="{FF2B5EF4-FFF2-40B4-BE49-F238E27FC236}">
                <a16:creationId xmlns:a16="http://schemas.microsoft.com/office/drawing/2014/main" id="{2F457C44-1CF5-6422-63A9-8BEB808B5FB1}"/>
              </a:ext>
            </a:extLst>
          </p:cNvPr>
          <p:cNvSpPr txBox="1"/>
          <p:nvPr/>
        </p:nvSpPr>
        <p:spPr>
          <a:xfrm>
            <a:off x="14551442" y="186207"/>
            <a:ext cx="2173656" cy="2275539"/>
          </a:xfrm>
          <a:prstGeom prst="rect">
            <a:avLst/>
          </a:prstGeom>
          <a:noFill/>
          <a:ln cap="flat">
            <a:noFill/>
          </a:ln>
        </p:spPr>
        <p:txBody>
          <a:bodyPr vert="horz" wrap="square" lIns="50804" tIns="50804" rIns="50804" bIns="50804" anchor="ctr" anchorCtr="1" compatLnSpc="1">
            <a:noAutofit/>
          </a:bodyPr>
          <a:lstStyle/>
          <a:p>
            <a:pPr algn="ctr" defTabSz="1371600">
              <a:lnSpc>
                <a:spcPts val="2663"/>
              </a:lnSpc>
              <a:defRPr sz="1800" b="0" i="0" u="none" strike="noStrike" kern="0" cap="none" spc="0" baseline="0">
                <a:solidFill>
                  <a:srgbClr val="000000"/>
                </a:solidFill>
                <a:uFillTx/>
              </a:defRPr>
            </a:pPr>
            <a:endParaRPr lang="it-IT">
              <a:solidFill>
                <a:srgbClr val="000000"/>
              </a:solidFill>
              <a:latin typeface="Calibri"/>
            </a:endParaRPr>
          </a:p>
        </p:txBody>
      </p:sp>
      <p:sp>
        <p:nvSpPr>
          <p:cNvPr id="62" name="Freeform 12">
            <a:extLst>
              <a:ext uri="{FF2B5EF4-FFF2-40B4-BE49-F238E27FC236}">
                <a16:creationId xmlns:a16="http://schemas.microsoft.com/office/drawing/2014/main" id="{E882BB8F-9A40-1244-CB1A-06F14B02FEEC}"/>
              </a:ext>
            </a:extLst>
          </p:cNvPr>
          <p:cNvSpPr/>
          <p:nvPr/>
        </p:nvSpPr>
        <p:spPr>
          <a:xfrm>
            <a:off x="14799853" y="452202"/>
            <a:ext cx="3342410" cy="895764"/>
          </a:xfrm>
          <a:custGeom>
            <a:avLst/>
            <a:gdLst>
              <a:gd name="f0" fmla="val w"/>
              <a:gd name="f1" fmla="val h"/>
              <a:gd name="f2" fmla="val 0"/>
              <a:gd name="f3" fmla="val 3342411"/>
              <a:gd name="f4" fmla="val 895766"/>
              <a:gd name="f5" fmla="*/ f0 1 3342411"/>
              <a:gd name="f6" fmla="*/ f1 1 895766"/>
              <a:gd name="f7" fmla="+- f4 0 f2"/>
              <a:gd name="f8" fmla="+- f3 0 f2"/>
              <a:gd name="f9" fmla="*/ f8 1 3342411"/>
              <a:gd name="f10" fmla="*/ f7 1 895766"/>
              <a:gd name="f11" fmla="*/ f2 1 f9"/>
              <a:gd name="f12" fmla="*/ f3 1 f9"/>
              <a:gd name="f13" fmla="*/ f2 1 f10"/>
              <a:gd name="f14" fmla="*/ f4 1 f10"/>
              <a:gd name="f15" fmla="*/ f11 f5 1"/>
              <a:gd name="f16" fmla="*/ f12 f5 1"/>
              <a:gd name="f17" fmla="*/ f14 f6 1"/>
              <a:gd name="f18" fmla="*/ f13 f6 1"/>
            </a:gdLst>
            <a:ahLst/>
            <a:cxnLst>
              <a:cxn ang="3cd4">
                <a:pos x="hc" y="t"/>
              </a:cxn>
              <a:cxn ang="0">
                <a:pos x="r" y="vc"/>
              </a:cxn>
              <a:cxn ang="cd4">
                <a:pos x="hc" y="b"/>
              </a:cxn>
              <a:cxn ang="cd2">
                <a:pos x="l" y="vc"/>
              </a:cxn>
            </a:cxnLst>
            <a:rect l="f15" t="f18" r="f16" b="f17"/>
            <a:pathLst>
              <a:path w="3342411" h="895766">
                <a:moveTo>
                  <a:pt x="f2" y="f2"/>
                </a:moveTo>
                <a:lnTo>
                  <a:pt x="f3" y="f2"/>
                </a:lnTo>
                <a:lnTo>
                  <a:pt x="f3" y="f4"/>
                </a:lnTo>
                <a:lnTo>
                  <a:pt x="f2" y="f4"/>
                </a:lnTo>
                <a:lnTo>
                  <a:pt x="f2" y="f2"/>
                </a:lnTo>
                <a:close/>
              </a:path>
            </a:pathLst>
          </a:custGeom>
          <a:blipFill>
            <a:blip r:embed="rId3">
              <a:alphaModFix/>
            </a:blip>
            <a:stretch>
              <a:fillRect/>
            </a:stretch>
          </a:blipFill>
          <a:ln cap="flat">
            <a:noFill/>
            <a:prstDash val="solid"/>
          </a:ln>
        </p:spPr>
        <p:txBody>
          <a:bodyPr vert="horz" wrap="square" lIns="137160" tIns="68580" rIns="137160" bIns="68580" anchor="t" anchorCtr="0" compatLnSpc="1">
            <a:noAutofit/>
          </a:bodyPr>
          <a:lstStyle/>
          <a:p>
            <a:pPr defTabSz="1371600">
              <a:defRPr sz="1800" b="0" i="0" u="none" strike="noStrike" kern="0" cap="none" spc="0" baseline="0">
                <a:solidFill>
                  <a:srgbClr val="000000"/>
                </a:solidFill>
                <a:uFillTx/>
              </a:defRPr>
            </a:pPr>
            <a:endParaRPr lang="it-IT">
              <a:solidFill>
                <a:srgbClr val="000000"/>
              </a:solidFill>
              <a:latin typeface="Calibri"/>
            </a:endParaRPr>
          </a:p>
        </p:txBody>
      </p:sp>
      <p:sp>
        <p:nvSpPr>
          <p:cNvPr id="67" name="Freeform 8">
            <a:extLst>
              <a:ext uri="{FF2B5EF4-FFF2-40B4-BE49-F238E27FC236}">
                <a16:creationId xmlns:a16="http://schemas.microsoft.com/office/drawing/2014/main" id="{7ADA2F17-4105-85C6-F3F8-42D7AD72F695}"/>
              </a:ext>
            </a:extLst>
          </p:cNvPr>
          <p:cNvSpPr/>
          <p:nvPr/>
        </p:nvSpPr>
        <p:spPr>
          <a:xfrm>
            <a:off x="15050031" y="9751346"/>
            <a:ext cx="321132" cy="351444"/>
          </a:xfrm>
          <a:custGeom>
            <a:avLst/>
            <a:gdLst>
              <a:gd name="f0" fmla="val w"/>
              <a:gd name="f1" fmla="val h"/>
              <a:gd name="f2" fmla="val 0"/>
              <a:gd name="f3" fmla="val 428170"/>
              <a:gd name="f4" fmla="val 468585"/>
              <a:gd name="f5" fmla="val 428169"/>
              <a:gd name="f6" fmla="*/ f0 1 428170"/>
              <a:gd name="f7" fmla="*/ f1 1 468585"/>
              <a:gd name="f8" fmla="+- f4 0 f2"/>
              <a:gd name="f9" fmla="+- f3 0 f2"/>
              <a:gd name="f10" fmla="*/ f9 1 428170"/>
              <a:gd name="f11" fmla="*/ f8 1 468585"/>
              <a:gd name="f12" fmla="*/ f2 1 f10"/>
              <a:gd name="f13" fmla="*/ f3 1 f10"/>
              <a:gd name="f14" fmla="*/ f2 1 f11"/>
              <a:gd name="f15" fmla="*/ f4 1 f11"/>
              <a:gd name="f16" fmla="*/ f12 f6 1"/>
              <a:gd name="f17" fmla="*/ f13 f6 1"/>
              <a:gd name="f18" fmla="*/ f15 f7 1"/>
              <a:gd name="f19" fmla="*/ f14 f7 1"/>
            </a:gdLst>
            <a:ahLst/>
            <a:cxnLst>
              <a:cxn ang="3cd4">
                <a:pos x="hc" y="t"/>
              </a:cxn>
              <a:cxn ang="0">
                <a:pos x="r" y="vc"/>
              </a:cxn>
              <a:cxn ang="cd4">
                <a:pos x="hc" y="b"/>
              </a:cxn>
              <a:cxn ang="cd2">
                <a:pos x="l" y="vc"/>
              </a:cxn>
            </a:cxnLst>
            <a:rect l="f16" t="f19" r="f17" b="f18"/>
            <a:pathLst>
              <a:path w="428170" h="468585">
                <a:moveTo>
                  <a:pt x="f2" y="f2"/>
                </a:moveTo>
                <a:lnTo>
                  <a:pt x="f5" y="f2"/>
                </a:lnTo>
                <a:lnTo>
                  <a:pt x="f5" y="f4"/>
                </a:lnTo>
                <a:lnTo>
                  <a:pt x="f2" y="f4"/>
                </a:lnTo>
                <a:lnTo>
                  <a:pt x="f2" y="f2"/>
                </a:lnTo>
                <a:close/>
              </a:path>
            </a:pathLst>
          </a:custGeom>
          <a:blipFill>
            <a:blip r:embed="rId4">
              <a:alphaModFix/>
              <a:extLst>
                <a:ext uri="{96DAC541-7B7A-43D3-8B79-37D633B846F1}">
                  <asvg:svgBlip xmlns:asvg="http://schemas.microsoft.com/office/drawing/2016/SVG/main" r:embed="rId5"/>
                </a:ext>
              </a:extLst>
            </a:blip>
            <a:stretch>
              <a:fillRect/>
            </a:stretch>
          </a:blipFill>
          <a:ln cap="flat">
            <a:noFill/>
            <a:prstDash val="solid"/>
          </a:ln>
        </p:spPr>
        <p:txBody>
          <a:bodyPr vert="horz" wrap="square" lIns="137160" tIns="68580" rIns="137160" bIns="68580" anchor="t" anchorCtr="0" compatLnSpc="1">
            <a:noAutofit/>
          </a:bodyPr>
          <a:lstStyle/>
          <a:p>
            <a:pPr defTabSz="1371600">
              <a:defRPr sz="1800" b="0" i="0" u="none" strike="noStrike" kern="0" cap="none" spc="0" baseline="0">
                <a:solidFill>
                  <a:srgbClr val="000000"/>
                </a:solidFill>
                <a:uFillTx/>
              </a:defRPr>
            </a:pPr>
            <a:endParaRPr lang="it-IT">
              <a:solidFill>
                <a:srgbClr val="000000"/>
              </a:solidFill>
              <a:latin typeface="Calibri"/>
            </a:endParaRPr>
          </a:p>
        </p:txBody>
      </p:sp>
      <p:sp>
        <p:nvSpPr>
          <p:cNvPr id="2" name="AutoShape 4">
            <a:extLst>
              <a:ext uri="{FF2B5EF4-FFF2-40B4-BE49-F238E27FC236}">
                <a16:creationId xmlns:a16="http://schemas.microsoft.com/office/drawing/2014/main" id="{18D1384B-F90B-FC86-2C39-6F4B24D6218C}"/>
              </a:ext>
            </a:extLst>
          </p:cNvPr>
          <p:cNvSpPr/>
          <p:nvPr/>
        </p:nvSpPr>
        <p:spPr>
          <a:xfrm>
            <a:off x="0" y="9565406"/>
            <a:ext cx="18288000" cy="721595"/>
          </a:xfrm>
          <a:prstGeom prst="rect">
            <a:avLst/>
          </a:prstGeom>
          <a:gradFill rotWithShape="1">
            <a:gsLst>
              <a:gs pos="0">
                <a:srgbClr val="9F142A">
                  <a:alpha val="100000"/>
                </a:srgbClr>
              </a:gs>
              <a:gs pos="50000">
                <a:srgbClr val="0064A3">
                  <a:alpha val="100000"/>
                </a:srgbClr>
              </a:gs>
              <a:gs pos="100000">
                <a:srgbClr val="009F5A">
                  <a:alpha val="100000"/>
                </a:srgbClr>
              </a:gs>
            </a:gsLst>
            <a:lin ang="0"/>
          </a:gradFill>
        </p:spPr>
        <p:txBody>
          <a:bodyPr/>
          <a:lstStyle/>
          <a:p>
            <a:endParaRPr lang="it-IT"/>
          </a:p>
        </p:txBody>
      </p:sp>
      <p:grpSp>
        <p:nvGrpSpPr>
          <p:cNvPr id="4" name="Gruppo 3">
            <a:extLst>
              <a:ext uri="{FF2B5EF4-FFF2-40B4-BE49-F238E27FC236}">
                <a16:creationId xmlns:a16="http://schemas.microsoft.com/office/drawing/2014/main" id="{41473C5A-AA7C-FB94-4775-A26FA936BC5F}"/>
              </a:ext>
            </a:extLst>
          </p:cNvPr>
          <p:cNvGrpSpPr/>
          <p:nvPr/>
        </p:nvGrpSpPr>
        <p:grpSpPr>
          <a:xfrm>
            <a:off x="12287575" y="9620401"/>
            <a:ext cx="5846060" cy="559512"/>
            <a:chOff x="8191716" y="6379830"/>
            <a:chExt cx="3897373" cy="373008"/>
          </a:xfrm>
        </p:grpSpPr>
        <p:sp>
          <p:nvSpPr>
            <p:cNvPr id="6" name="TextBox 6">
              <a:extLst>
                <a:ext uri="{FF2B5EF4-FFF2-40B4-BE49-F238E27FC236}">
                  <a16:creationId xmlns:a16="http://schemas.microsoft.com/office/drawing/2014/main" id="{D04ECDB7-7639-7179-A840-B7B88BEC15CF}"/>
                </a:ext>
              </a:extLst>
            </p:cNvPr>
            <p:cNvSpPr txBox="1"/>
            <p:nvPr/>
          </p:nvSpPr>
          <p:spPr>
            <a:xfrm>
              <a:off x="8191716" y="6379830"/>
              <a:ext cx="3897373" cy="373008"/>
            </a:xfrm>
            <a:prstGeom prst="rect">
              <a:avLst/>
            </a:prstGeom>
            <a:noFill/>
            <a:ln cap="flat">
              <a:noFill/>
            </a:ln>
          </p:spPr>
          <p:txBody>
            <a:bodyPr vert="horz" wrap="square" lIns="0" tIns="0" rIns="0" bIns="0" anchor="t" anchorCtr="0" compatLnSpc="1">
              <a:spAutoFit/>
            </a:bodyPr>
            <a:lstStyle/>
            <a:p>
              <a:pPr algn="r" defTabSz="1371600">
                <a:lnSpc>
                  <a:spcPts val="4568"/>
                </a:lnSpc>
                <a:defRPr sz="1800" b="0" i="0" u="none" strike="noStrike" kern="0" cap="none" spc="0" baseline="0">
                  <a:solidFill>
                    <a:srgbClr val="000000"/>
                  </a:solidFill>
                  <a:uFillTx/>
                </a:defRPr>
              </a:pPr>
              <a:r>
                <a:rPr lang="en-US" sz="3261" dirty="0">
                  <a:solidFill>
                    <a:srgbClr val="FFFFFF"/>
                  </a:solidFill>
                  <a:latin typeface="Poppins"/>
                </a:rPr>
                <a:t>Copyright     </a:t>
              </a:r>
              <a:r>
                <a:rPr lang="en-US" sz="3261" dirty="0" err="1">
                  <a:solidFill>
                    <a:srgbClr val="FFFFFF"/>
                  </a:solidFill>
                  <a:latin typeface="Poppins"/>
                </a:rPr>
                <a:t>Meleam</a:t>
              </a:r>
              <a:r>
                <a:rPr lang="en-US" sz="3261" dirty="0">
                  <a:solidFill>
                    <a:srgbClr val="FFFFFF"/>
                  </a:solidFill>
                  <a:latin typeface="Poppins"/>
                </a:rPr>
                <a:t> spa</a:t>
              </a:r>
            </a:p>
          </p:txBody>
        </p:sp>
        <p:sp>
          <p:nvSpPr>
            <p:cNvPr id="8" name="Freeform 8">
              <a:extLst>
                <a:ext uri="{FF2B5EF4-FFF2-40B4-BE49-F238E27FC236}">
                  <a16:creationId xmlns:a16="http://schemas.microsoft.com/office/drawing/2014/main" id="{9CF9635C-AAE3-79C1-54F5-516A4F1A3FAD}"/>
                </a:ext>
              </a:extLst>
            </p:cNvPr>
            <p:cNvSpPr/>
            <p:nvPr/>
          </p:nvSpPr>
          <p:spPr>
            <a:xfrm>
              <a:off x="10033354" y="6473738"/>
              <a:ext cx="214088" cy="234296"/>
            </a:xfrm>
            <a:custGeom>
              <a:avLst/>
              <a:gdLst>
                <a:gd name="f0" fmla="val w"/>
                <a:gd name="f1" fmla="val h"/>
                <a:gd name="f2" fmla="val 0"/>
                <a:gd name="f3" fmla="val 428170"/>
                <a:gd name="f4" fmla="val 468585"/>
                <a:gd name="f5" fmla="val 428169"/>
                <a:gd name="f6" fmla="*/ f0 1 428170"/>
                <a:gd name="f7" fmla="*/ f1 1 468585"/>
                <a:gd name="f8" fmla="+- f4 0 f2"/>
                <a:gd name="f9" fmla="+- f3 0 f2"/>
                <a:gd name="f10" fmla="*/ f9 1 428170"/>
                <a:gd name="f11" fmla="*/ f8 1 468585"/>
                <a:gd name="f12" fmla="*/ f2 1 f10"/>
                <a:gd name="f13" fmla="*/ f3 1 f10"/>
                <a:gd name="f14" fmla="*/ f2 1 f11"/>
                <a:gd name="f15" fmla="*/ f4 1 f11"/>
                <a:gd name="f16" fmla="*/ f12 f6 1"/>
                <a:gd name="f17" fmla="*/ f13 f6 1"/>
                <a:gd name="f18" fmla="*/ f15 f7 1"/>
                <a:gd name="f19" fmla="*/ f14 f7 1"/>
              </a:gdLst>
              <a:ahLst/>
              <a:cxnLst>
                <a:cxn ang="3cd4">
                  <a:pos x="hc" y="t"/>
                </a:cxn>
                <a:cxn ang="0">
                  <a:pos x="r" y="vc"/>
                </a:cxn>
                <a:cxn ang="cd4">
                  <a:pos x="hc" y="b"/>
                </a:cxn>
                <a:cxn ang="cd2">
                  <a:pos x="l" y="vc"/>
                </a:cxn>
              </a:cxnLst>
              <a:rect l="f16" t="f19" r="f17" b="f18"/>
              <a:pathLst>
                <a:path w="428170" h="468585">
                  <a:moveTo>
                    <a:pt x="f2" y="f2"/>
                  </a:moveTo>
                  <a:lnTo>
                    <a:pt x="f5" y="f2"/>
                  </a:lnTo>
                  <a:lnTo>
                    <a:pt x="f5" y="f4"/>
                  </a:lnTo>
                  <a:lnTo>
                    <a:pt x="f2" y="f4"/>
                  </a:lnTo>
                  <a:lnTo>
                    <a:pt x="f2" y="f2"/>
                  </a:lnTo>
                  <a:close/>
                </a:path>
              </a:pathLst>
            </a:custGeom>
            <a:blipFill>
              <a:blip r:embed="rId4">
                <a:alphaModFix/>
                <a:extLst>
                  <a:ext uri="{96DAC541-7B7A-43D3-8B79-37D633B846F1}">
                    <asvg:svgBlip xmlns:asvg="http://schemas.microsoft.com/office/drawing/2016/SVG/main" r:embed="rId5"/>
                  </a:ext>
                </a:extLst>
              </a:blip>
              <a:stretch>
                <a:fillRect/>
              </a:stretch>
            </a:blipFill>
            <a:ln cap="flat">
              <a:noFill/>
              <a:prstDash val="solid"/>
            </a:ln>
          </p:spPr>
          <p:txBody>
            <a:bodyPr vert="horz" wrap="square" lIns="137160" tIns="68580" rIns="137160" bIns="68580" anchor="t" anchorCtr="0" compatLnSpc="1">
              <a:noAutofit/>
            </a:bodyPr>
            <a:lstStyle/>
            <a:p>
              <a:pPr defTabSz="1371600">
                <a:defRPr sz="1800" b="0" i="0" u="none" strike="noStrike" kern="0" cap="none" spc="0" baseline="0">
                  <a:solidFill>
                    <a:srgbClr val="000000"/>
                  </a:solidFill>
                  <a:uFillTx/>
                </a:defRPr>
              </a:pPr>
              <a:endParaRPr lang="it-IT">
                <a:solidFill>
                  <a:srgbClr val="000000"/>
                </a:solidFill>
                <a:latin typeface="Calibri"/>
              </a:endParaRPr>
            </a:p>
          </p:txBody>
        </p:sp>
      </p:grpSp>
      <p:grpSp>
        <p:nvGrpSpPr>
          <p:cNvPr id="5" name="Gruppo 4">
            <a:extLst>
              <a:ext uri="{FF2B5EF4-FFF2-40B4-BE49-F238E27FC236}">
                <a16:creationId xmlns:a16="http://schemas.microsoft.com/office/drawing/2014/main" id="{2A2A447A-F8C6-5213-CBFB-3E0DDE017D8E}"/>
              </a:ext>
            </a:extLst>
          </p:cNvPr>
          <p:cNvGrpSpPr/>
          <p:nvPr/>
        </p:nvGrpSpPr>
        <p:grpSpPr>
          <a:xfrm>
            <a:off x="399002" y="534497"/>
            <a:ext cx="10971623" cy="767955"/>
            <a:chOff x="-177344" y="344057"/>
            <a:chExt cx="7314415" cy="511970"/>
          </a:xfrm>
        </p:grpSpPr>
        <p:sp>
          <p:nvSpPr>
            <p:cNvPr id="9" name="CasellaDiTesto 8">
              <a:extLst>
                <a:ext uri="{FF2B5EF4-FFF2-40B4-BE49-F238E27FC236}">
                  <a16:creationId xmlns:a16="http://schemas.microsoft.com/office/drawing/2014/main" id="{3C407276-3158-C016-8631-B9ED994B154F}"/>
                </a:ext>
              </a:extLst>
            </p:cNvPr>
            <p:cNvSpPr txBox="1"/>
            <p:nvPr/>
          </p:nvSpPr>
          <p:spPr>
            <a:xfrm>
              <a:off x="401701" y="344057"/>
              <a:ext cx="6735370" cy="492443"/>
            </a:xfrm>
            <a:prstGeom prst="rect">
              <a:avLst/>
            </a:prstGeom>
            <a:noFill/>
          </p:spPr>
          <p:txBody>
            <a:bodyPr wrap="square" rtlCol="0">
              <a:spAutoFit/>
            </a:bodyPr>
            <a:lstStyle/>
            <a:p>
              <a:r>
                <a:rPr lang="it-IT" sz="4200" b="1" dirty="0">
                  <a:solidFill>
                    <a:srgbClr val="9E142B"/>
                  </a:solidFill>
                  <a:latin typeface="Poppins"/>
                </a:rPr>
                <a:t>Il mobbing</a:t>
              </a:r>
            </a:p>
          </p:txBody>
        </p:sp>
        <p:pic>
          <p:nvPicPr>
            <p:cNvPr id="3" name="Immagine 2" descr="Immagine che contiene Elementi grafici, grafica, Carattere, simbolo&#10;&#10;Descrizione generata automaticamente">
              <a:extLst>
                <a:ext uri="{FF2B5EF4-FFF2-40B4-BE49-F238E27FC236}">
                  <a16:creationId xmlns:a16="http://schemas.microsoft.com/office/drawing/2014/main" id="{F3708E09-B84F-B2E9-8CF3-1607FD7150D4}"/>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61703"/>
            <a:stretch/>
          </p:blipFill>
          <p:spPr>
            <a:xfrm>
              <a:off x="-177344" y="355307"/>
              <a:ext cx="549005" cy="500720"/>
            </a:xfrm>
            <a:prstGeom prst="rect">
              <a:avLst/>
            </a:prstGeom>
          </p:spPr>
        </p:pic>
      </p:grpSp>
      <p:pic>
        <p:nvPicPr>
          <p:cNvPr id="14" name="Immagine 13" descr="Immagine che contiene schermata, simbolo, Elementi grafici, cerchio&#10;&#10;Descrizione generata automaticamente">
            <a:extLst>
              <a:ext uri="{FF2B5EF4-FFF2-40B4-BE49-F238E27FC236}">
                <a16:creationId xmlns:a16="http://schemas.microsoft.com/office/drawing/2014/main" id="{844EDBFE-2E5D-F9DF-0EA7-18F2AC313141}"/>
              </a:ext>
            </a:extLst>
          </p:cNvPr>
          <p:cNvPicPr>
            <a:picLocks noChangeAspect="1"/>
          </p:cNvPicPr>
          <p:nvPr/>
        </p:nvPicPr>
        <p:blipFill>
          <a:blip r:embed="rId7">
            <a:extLst>
              <a:ext uri="{28A0092B-C50C-407E-A947-70E740481C1C}">
                <a14:useLocalDpi xmlns:a14="http://schemas.microsoft.com/office/drawing/2010/main" val="0"/>
              </a:ext>
            </a:extLst>
          </a:blip>
          <a:srcRect r="58687" b="61616"/>
          <a:stretch/>
        </p:blipFill>
        <p:spPr>
          <a:xfrm>
            <a:off x="2207019" y="3150765"/>
            <a:ext cx="3849303" cy="3576369"/>
          </a:xfrm>
          <a:prstGeom prst="rect">
            <a:avLst/>
          </a:prstGeom>
        </p:spPr>
      </p:pic>
      <p:grpSp>
        <p:nvGrpSpPr>
          <p:cNvPr id="18" name="Gruppo 17">
            <a:extLst>
              <a:ext uri="{FF2B5EF4-FFF2-40B4-BE49-F238E27FC236}">
                <a16:creationId xmlns:a16="http://schemas.microsoft.com/office/drawing/2014/main" id="{D94A89B7-BDCE-C062-6390-92A8EB2993A9}"/>
              </a:ext>
            </a:extLst>
          </p:cNvPr>
          <p:cNvGrpSpPr/>
          <p:nvPr/>
        </p:nvGrpSpPr>
        <p:grpSpPr>
          <a:xfrm>
            <a:off x="11269307" y="3203111"/>
            <a:ext cx="4886187" cy="3948546"/>
            <a:chOff x="6841376" y="2095526"/>
            <a:chExt cx="3257458" cy="2632364"/>
          </a:xfrm>
        </p:grpSpPr>
        <p:pic>
          <p:nvPicPr>
            <p:cNvPr id="15" name="Immagine 14" descr="Immagine che contiene schermata, simbolo, Elementi grafici, cerchio&#10;&#10;Descrizione generata automaticamente">
              <a:extLst>
                <a:ext uri="{FF2B5EF4-FFF2-40B4-BE49-F238E27FC236}">
                  <a16:creationId xmlns:a16="http://schemas.microsoft.com/office/drawing/2014/main" id="{279DBCD4-7142-D60F-A3AB-6E2D5B2ACD84}"/>
                </a:ext>
              </a:extLst>
            </p:cNvPr>
            <p:cNvPicPr>
              <a:picLocks noChangeAspect="1"/>
            </p:cNvPicPr>
            <p:nvPr/>
          </p:nvPicPr>
          <p:blipFill>
            <a:blip r:embed="rId7">
              <a:extLst>
                <a:ext uri="{28A0092B-C50C-407E-A947-70E740481C1C}">
                  <a14:useLocalDpi xmlns:a14="http://schemas.microsoft.com/office/drawing/2010/main" val="0"/>
                </a:ext>
              </a:extLst>
            </a:blip>
            <a:srcRect l="58714" r="23374" b="71051"/>
            <a:stretch/>
          </p:blipFill>
          <p:spPr>
            <a:xfrm>
              <a:off x="6841376" y="2095526"/>
              <a:ext cx="1628729" cy="2632363"/>
            </a:xfrm>
            <a:prstGeom prst="rect">
              <a:avLst/>
            </a:prstGeom>
          </p:spPr>
        </p:pic>
        <p:pic>
          <p:nvPicPr>
            <p:cNvPr id="17" name="Immagine 16" descr="Immagine che contiene schermata, simbolo, Elementi grafici, cerchio&#10;&#10;Descrizione generata automaticamente">
              <a:extLst>
                <a:ext uri="{FF2B5EF4-FFF2-40B4-BE49-F238E27FC236}">
                  <a16:creationId xmlns:a16="http://schemas.microsoft.com/office/drawing/2014/main" id="{A3F7BE7C-306D-2C5E-4E9D-10CF2AAC1305}"/>
                </a:ext>
              </a:extLst>
            </p:cNvPr>
            <p:cNvPicPr>
              <a:picLocks noChangeAspect="1"/>
            </p:cNvPicPr>
            <p:nvPr/>
          </p:nvPicPr>
          <p:blipFill>
            <a:blip r:embed="rId7">
              <a:extLst>
                <a:ext uri="{28A0092B-C50C-407E-A947-70E740481C1C}">
                  <a14:useLocalDpi xmlns:a14="http://schemas.microsoft.com/office/drawing/2010/main" val="0"/>
                </a:ext>
              </a:extLst>
            </a:blip>
            <a:srcRect l="58714" r="23374" b="71051"/>
            <a:stretch/>
          </p:blipFill>
          <p:spPr>
            <a:xfrm flipH="1">
              <a:off x="8470105" y="2095527"/>
              <a:ext cx="1628729" cy="2632363"/>
            </a:xfrm>
            <a:prstGeom prst="rect">
              <a:avLst/>
            </a:prstGeom>
          </p:spPr>
        </p:pic>
      </p:grpSp>
      <p:grpSp>
        <p:nvGrpSpPr>
          <p:cNvPr id="19" name="Gruppo 18">
            <a:extLst>
              <a:ext uri="{FF2B5EF4-FFF2-40B4-BE49-F238E27FC236}">
                <a16:creationId xmlns:a16="http://schemas.microsoft.com/office/drawing/2014/main" id="{01429F4C-BB6B-F6DD-5243-2787B411CF0C}"/>
              </a:ext>
            </a:extLst>
          </p:cNvPr>
          <p:cNvGrpSpPr/>
          <p:nvPr/>
        </p:nvGrpSpPr>
        <p:grpSpPr>
          <a:xfrm>
            <a:off x="726140" y="1896114"/>
            <a:ext cx="10644485" cy="646331"/>
            <a:chOff x="211736" y="1801940"/>
            <a:chExt cx="7096323" cy="430887"/>
          </a:xfrm>
        </p:grpSpPr>
        <p:sp>
          <p:nvSpPr>
            <p:cNvPr id="20" name="CasellaDiTesto 19">
              <a:extLst>
                <a:ext uri="{FF2B5EF4-FFF2-40B4-BE49-F238E27FC236}">
                  <a16:creationId xmlns:a16="http://schemas.microsoft.com/office/drawing/2014/main" id="{9052BF91-6662-A175-C658-6AB9D46F7456}"/>
                </a:ext>
              </a:extLst>
            </p:cNvPr>
            <p:cNvSpPr txBox="1"/>
            <p:nvPr/>
          </p:nvSpPr>
          <p:spPr>
            <a:xfrm>
              <a:off x="931909" y="1801940"/>
              <a:ext cx="6376150" cy="430887"/>
            </a:xfrm>
            <a:prstGeom prst="rect">
              <a:avLst/>
            </a:prstGeom>
            <a:noFill/>
          </p:spPr>
          <p:txBody>
            <a:bodyPr wrap="square" rtlCol="0">
              <a:spAutoFit/>
            </a:bodyPr>
            <a:lstStyle/>
            <a:p>
              <a:r>
                <a:rPr lang="it-IT" sz="3600" b="1" dirty="0">
                  <a:solidFill>
                    <a:srgbClr val="0064A2"/>
                  </a:solidFill>
                  <a:latin typeface="Poppins"/>
                </a:rPr>
                <a:t>Mobbing: diverse tipologie</a:t>
              </a:r>
            </a:p>
          </p:txBody>
        </p:sp>
        <p:pic>
          <p:nvPicPr>
            <p:cNvPr id="21" name="Immagine 20">
              <a:extLst>
                <a:ext uri="{FF2B5EF4-FFF2-40B4-BE49-F238E27FC236}">
                  <a16:creationId xmlns:a16="http://schemas.microsoft.com/office/drawing/2014/main" id="{B7E50FA2-E1F3-6CEF-1022-E2645B1AFB81}"/>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t="1" b="49999"/>
            <a:stretch/>
          </p:blipFill>
          <p:spPr>
            <a:xfrm>
              <a:off x="211736" y="1852729"/>
              <a:ext cx="720173" cy="360087"/>
            </a:xfrm>
            <a:prstGeom prst="rect">
              <a:avLst/>
            </a:prstGeom>
          </p:spPr>
        </p:pic>
      </p:grpSp>
      <p:grpSp>
        <p:nvGrpSpPr>
          <p:cNvPr id="22" name="Gruppo 21">
            <a:extLst>
              <a:ext uri="{FF2B5EF4-FFF2-40B4-BE49-F238E27FC236}">
                <a16:creationId xmlns:a16="http://schemas.microsoft.com/office/drawing/2014/main" id="{DC4FA3E8-5AE5-184C-F6FB-E034B19D1246}"/>
              </a:ext>
            </a:extLst>
          </p:cNvPr>
          <p:cNvGrpSpPr/>
          <p:nvPr/>
        </p:nvGrpSpPr>
        <p:grpSpPr>
          <a:xfrm>
            <a:off x="726140" y="6850986"/>
            <a:ext cx="7587633" cy="2518370"/>
            <a:chOff x="804193" y="4497461"/>
            <a:chExt cx="5058422" cy="1678913"/>
          </a:xfrm>
        </p:grpSpPr>
        <p:sp>
          <p:nvSpPr>
            <p:cNvPr id="23" name="CasellaDiTesto 22">
              <a:extLst>
                <a:ext uri="{FF2B5EF4-FFF2-40B4-BE49-F238E27FC236}">
                  <a16:creationId xmlns:a16="http://schemas.microsoft.com/office/drawing/2014/main" id="{5FF3EE96-2B08-20A9-42B8-BC45B864D0C0}"/>
                </a:ext>
              </a:extLst>
            </p:cNvPr>
            <p:cNvSpPr txBox="1"/>
            <p:nvPr/>
          </p:nvSpPr>
          <p:spPr>
            <a:xfrm>
              <a:off x="1054693" y="4560294"/>
              <a:ext cx="4807922" cy="1553246"/>
            </a:xfrm>
            <a:prstGeom prst="rect">
              <a:avLst/>
            </a:prstGeom>
            <a:noFill/>
            <a:ln cap="flat">
              <a:noFill/>
            </a:ln>
          </p:spPr>
          <p:txBody>
            <a:bodyPr vert="horz" wrap="square" lIns="137160" tIns="68580" rIns="137160" bIns="68580" anchor="t" anchorCtr="0" compatLnSpc="1">
              <a:spAutoFit/>
            </a:bodyPr>
            <a:lstStyle/>
            <a:p>
              <a:pPr algn="just" defTabSz="1371600">
                <a:lnSpc>
                  <a:spcPct val="90000"/>
                </a:lnSpc>
                <a:spcBef>
                  <a:spcPts val="1500"/>
                </a:spcBef>
                <a:defRPr sz="1800" b="0" i="0" u="none" strike="noStrike" kern="0" cap="none" spc="0" baseline="0">
                  <a:solidFill>
                    <a:srgbClr val="000000"/>
                  </a:solidFill>
                  <a:uFillTx/>
                </a:defRPr>
              </a:pPr>
              <a:r>
                <a:rPr lang="it-IT" sz="3600" b="1" dirty="0">
                  <a:solidFill>
                    <a:srgbClr val="6C6E70"/>
                  </a:solidFill>
                  <a:latin typeface="Poppins"/>
                </a:rPr>
                <a:t>Mobbing verticale:</a:t>
              </a:r>
            </a:p>
            <a:p>
              <a:pPr algn="just" defTabSz="1371600">
                <a:lnSpc>
                  <a:spcPct val="90000"/>
                </a:lnSpc>
                <a:spcBef>
                  <a:spcPts val="1500"/>
                </a:spcBef>
                <a:defRPr sz="1800" b="0" i="0" u="none" strike="noStrike" kern="0" cap="none" spc="0" baseline="0">
                  <a:solidFill>
                    <a:srgbClr val="000000"/>
                  </a:solidFill>
                  <a:uFillTx/>
                </a:defRPr>
              </a:pPr>
              <a:r>
                <a:rPr lang="it-IT" sz="3600" dirty="0">
                  <a:solidFill>
                    <a:srgbClr val="6C6E70"/>
                  </a:solidFill>
                  <a:latin typeface="Poppins"/>
                </a:rPr>
                <a:t>un’azione di mobbing perpetrata da un superiore ai danni di un sottoposto.</a:t>
              </a:r>
            </a:p>
          </p:txBody>
        </p:sp>
        <p:cxnSp>
          <p:nvCxnSpPr>
            <p:cNvPr id="24" name="Connettore diritto 15">
              <a:extLst>
                <a:ext uri="{FF2B5EF4-FFF2-40B4-BE49-F238E27FC236}">
                  <a16:creationId xmlns:a16="http://schemas.microsoft.com/office/drawing/2014/main" id="{EC6930DE-CE42-EAC2-E68F-5AA50EA7DF39}"/>
                </a:ext>
              </a:extLst>
            </p:cNvPr>
            <p:cNvCxnSpPr>
              <a:cxnSpLocks/>
            </p:cNvCxnSpPr>
            <p:nvPr/>
          </p:nvCxnSpPr>
          <p:spPr>
            <a:xfrm>
              <a:off x="804193" y="4497461"/>
              <a:ext cx="137851" cy="1678913"/>
            </a:xfrm>
            <a:prstGeom prst="straightConnector1">
              <a:avLst/>
            </a:prstGeom>
            <a:noFill/>
            <a:ln w="28575" cap="flat">
              <a:solidFill>
                <a:srgbClr val="0064A2"/>
              </a:solidFill>
              <a:prstDash val="solid"/>
              <a:miter/>
            </a:ln>
          </p:spPr>
        </p:cxnSp>
      </p:grpSp>
      <p:grpSp>
        <p:nvGrpSpPr>
          <p:cNvPr id="32" name="Gruppo 31">
            <a:extLst>
              <a:ext uri="{FF2B5EF4-FFF2-40B4-BE49-F238E27FC236}">
                <a16:creationId xmlns:a16="http://schemas.microsoft.com/office/drawing/2014/main" id="{7C451EED-9E98-AEED-8239-F31E1C9A9630}"/>
              </a:ext>
            </a:extLst>
          </p:cNvPr>
          <p:cNvGrpSpPr/>
          <p:nvPr/>
        </p:nvGrpSpPr>
        <p:grpSpPr>
          <a:xfrm>
            <a:off x="9291167" y="6850986"/>
            <a:ext cx="8842467" cy="2518370"/>
            <a:chOff x="804193" y="4497461"/>
            <a:chExt cx="5894978" cy="1678913"/>
          </a:xfrm>
        </p:grpSpPr>
        <p:sp>
          <p:nvSpPr>
            <p:cNvPr id="33" name="CasellaDiTesto 32">
              <a:extLst>
                <a:ext uri="{FF2B5EF4-FFF2-40B4-BE49-F238E27FC236}">
                  <a16:creationId xmlns:a16="http://schemas.microsoft.com/office/drawing/2014/main" id="{57DED278-DF73-BEEC-259A-690637D8D0F4}"/>
                </a:ext>
              </a:extLst>
            </p:cNvPr>
            <p:cNvSpPr txBox="1"/>
            <p:nvPr/>
          </p:nvSpPr>
          <p:spPr>
            <a:xfrm>
              <a:off x="1054692" y="4560294"/>
              <a:ext cx="5644479" cy="1553246"/>
            </a:xfrm>
            <a:prstGeom prst="rect">
              <a:avLst/>
            </a:prstGeom>
            <a:noFill/>
            <a:ln cap="flat">
              <a:noFill/>
            </a:ln>
          </p:spPr>
          <p:txBody>
            <a:bodyPr vert="horz" wrap="square" lIns="137160" tIns="68580" rIns="137160" bIns="68580" anchor="t" anchorCtr="0" compatLnSpc="1">
              <a:spAutoFit/>
            </a:bodyPr>
            <a:lstStyle/>
            <a:p>
              <a:pPr algn="just" defTabSz="1371600">
                <a:lnSpc>
                  <a:spcPct val="90000"/>
                </a:lnSpc>
                <a:spcBef>
                  <a:spcPts val="1500"/>
                </a:spcBef>
                <a:defRPr sz="1800" b="0" i="0" u="none" strike="noStrike" kern="0" cap="none" spc="0" baseline="0">
                  <a:solidFill>
                    <a:srgbClr val="000000"/>
                  </a:solidFill>
                  <a:uFillTx/>
                </a:defRPr>
              </a:pPr>
              <a:r>
                <a:rPr lang="it-IT" sz="3600" b="1" dirty="0">
                  <a:solidFill>
                    <a:srgbClr val="6C6E70"/>
                  </a:solidFill>
                  <a:latin typeface="Poppins"/>
                </a:rPr>
                <a:t>Mobbing orizzontale:</a:t>
              </a:r>
            </a:p>
            <a:p>
              <a:pPr algn="just" defTabSz="1371600">
                <a:lnSpc>
                  <a:spcPct val="90000"/>
                </a:lnSpc>
                <a:spcBef>
                  <a:spcPts val="1500"/>
                </a:spcBef>
                <a:defRPr sz="1800" b="0" i="0" u="none" strike="noStrike" kern="0" cap="none" spc="0" baseline="0">
                  <a:solidFill>
                    <a:srgbClr val="000000"/>
                  </a:solidFill>
                  <a:uFillTx/>
                </a:defRPr>
              </a:pPr>
              <a:r>
                <a:rPr lang="it-IT" sz="3600" dirty="0">
                  <a:solidFill>
                    <a:srgbClr val="6C6E70"/>
                  </a:solidFill>
                  <a:latin typeface="Poppins"/>
                </a:rPr>
                <a:t>le azioni mobbizzanti sono perpetrate da colleghi nei confronti di una vittima di pari grado.</a:t>
              </a:r>
            </a:p>
          </p:txBody>
        </p:sp>
        <p:cxnSp>
          <p:nvCxnSpPr>
            <p:cNvPr id="34" name="Connettore diritto 15">
              <a:extLst>
                <a:ext uri="{FF2B5EF4-FFF2-40B4-BE49-F238E27FC236}">
                  <a16:creationId xmlns:a16="http://schemas.microsoft.com/office/drawing/2014/main" id="{40BBFF14-2D0D-AFB8-E6BC-14CAB1D30113}"/>
                </a:ext>
              </a:extLst>
            </p:cNvPr>
            <p:cNvCxnSpPr>
              <a:cxnSpLocks/>
            </p:cNvCxnSpPr>
            <p:nvPr/>
          </p:nvCxnSpPr>
          <p:spPr>
            <a:xfrm>
              <a:off x="804193" y="4497461"/>
              <a:ext cx="137851" cy="1678913"/>
            </a:xfrm>
            <a:prstGeom prst="straightConnector1">
              <a:avLst/>
            </a:prstGeom>
            <a:noFill/>
            <a:ln w="28575" cap="flat">
              <a:solidFill>
                <a:srgbClr val="0064A2"/>
              </a:solidFill>
              <a:prstDash val="solid"/>
              <a:miter/>
            </a:ln>
          </p:spPr>
        </p:cxnSp>
      </p:grpSp>
    </p:spTree>
    <p:extLst>
      <p:ext uri="{BB962C8B-B14F-4D97-AF65-F5344CB8AC3E}">
        <p14:creationId xmlns:p14="http://schemas.microsoft.com/office/powerpoint/2010/main" val="1917172585"/>
      </p:ext>
    </p:extLst>
  </p:cSld>
  <p:clrMapOvr>
    <a:masterClrMapping/>
  </p:clrMapOvr>
  <mc:AlternateContent xmlns:mc="http://schemas.openxmlformats.org/markup-compatibility/2006" xmlns:p14="http://schemas.microsoft.com/office/powerpoint/2010/main">
    <mc:Choice Requires="p14">
      <p:transition p14:dur="10" advClick="0" advTm="0"/>
    </mc:Choice>
    <mc:Fallback xmlns="">
      <p:transition advClick="0" advTm="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500"/>
                                        <p:tgtEl>
                                          <p:spTgt spid="19"/>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4"/>
                                        </p:tgtEl>
                                        <p:attrNameLst>
                                          <p:attrName>style.visibility</p:attrName>
                                        </p:attrNameLst>
                                      </p:cBhvr>
                                      <p:to>
                                        <p:strVal val="visible"/>
                                      </p:to>
                                    </p:set>
                                    <p:animEffect transition="in" filter="fade">
                                      <p:cBhvr>
                                        <p:cTn id="11" dur="500"/>
                                        <p:tgtEl>
                                          <p:spTgt spid="14"/>
                                        </p:tgtEl>
                                      </p:cBhvr>
                                    </p:animEffect>
                                  </p:childTnLst>
                                </p:cTn>
                              </p:par>
                            </p:childTnLst>
                          </p:cTn>
                        </p:par>
                        <p:par>
                          <p:cTn id="12" fill="hold">
                            <p:stCondLst>
                              <p:cond delay="1000"/>
                            </p:stCondLst>
                            <p:childTnLst>
                              <p:par>
                                <p:cTn id="13" presetID="22" presetClass="entr" presetSubtype="1" fill="hold" nodeType="afterEffect">
                                  <p:stCondLst>
                                    <p:cond delay="0"/>
                                  </p:stCondLst>
                                  <p:childTnLst>
                                    <p:set>
                                      <p:cBhvr>
                                        <p:cTn id="14" dur="1" fill="hold">
                                          <p:stCondLst>
                                            <p:cond delay="0"/>
                                          </p:stCondLst>
                                        </p:cTn>
                                        <p:tgtEl>
                                          <p:spTgt spid="22"/>
                                        </p:tgtEl>
                                        <p:attrNameLst>
                                          <p:attrName>style.visibility</p:attrName>
                                        </p:attrNameLst>
                                      </p:cBhvr>
                                      <p:to>
                                        <p:strVal val="visible"/>
                                      </p:to>
                                    </p:set>
                                    <p:animEffect transition="in" filter="wipe(up)">
                                      <p:cBhvr>
                                        <p:cTn id="15" dur="500"/>
                                        <p:tgtEl>
                                          <p:spTgt spid="22"/>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18"/>
                                        </p:tgtEl>
                                        <p:attrNameLst>
                                          <p:attrName>style.visibility</p:attrName>
                                        </p:attrNameLst>
                                      </p:cBhvr>
                                      <p:to>
                                        <p:strVal val="visible"/>
                                      </p:to>
                                    </p:set>
                                    <p:animEffect transition="in" filter="fade">
                                      <p:cBhvr>
                                        <p:cTn id="19" dur="500"/>
                                        <p:tgtEl>
                                          <p:spTgt spid="18"/>
                                        </p:tgtEl>
                                      </p:cBhvr>
                                    </p:animEffect>
                                  </p:childTnLst>
                                </p:cTn>
                              </p:par>
                            </p:childTnLst>
                          </p:cTn>
                        </p:par>
                        <p:par>
                          <p:cTn id="20" fill="hold">
                            <p:stCondLst>
                              <p:cond delay="2000"/>
                            </p:stCondLst>
                            <p:childTnLst>
                              <p:par>
                                <p:cTn id="21" presetID="22" presetClass="entr" presetSubtype="1" fill="hold" nodeType="afterEffect">
                                  <p:stCondLst>
                                    <p:cond delay="0"/>
                                  </p:stCondLst>
                                  <p:childTnLst>
                                    <p:set>
                                      <p:cBhvr>
                                        <p:cTn id="22" dur="1" fill="hold">
                                          <p:stCondLst>
                                            <p:cond delay="0"/>
                                          </p:stCondLst>
                                        </p:cTn>
                                        <p:tgtEl>
                                          <p:spTgt spid="32"/>
                                        </p:tgtEl>
                                        <p:attrNameLst>
                                          <p:attrName>style.visibility</p:attrName>
                                        </p:attrNameLst>
                                      </p:cBhvr>
                                      <p:to>
                                        <p:strVal val="visible"/>
                                      </p:to>
                                    </p:set>
                                    <p:animEffect transition="in" filter="wipe(up)">
                                      <p:cBhvr>
                                        <p:cTn id="23"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43B91A-BD45-F5AD-79CF-2571ACEF3631}"/>
            </a:ext>
          </a:extLst>
        </p:cNvPr>
        <p:cNvGrpSpPr/>
        <p:nvPr/>
      </p:nvGrpSpPr>
      <p:grpSpPr>
        <a:xfrm>
          <a:off x="0" y="0"/>
          <a:ext cx="0" cy="0"/>
          <a:chOff x="0" y="0"/>
          <a:chExt cx="0" cy="0"/>
        </a:xfrm>
      </p:grpSpPr>
      <p:sp>
        <p:nvSpPr>
          <p:cNvPr id="68" name="Freeform 10">
            <a:extLst>
              <a:ext uri="{FF2B5EF4-FFF2-40B4-BE49-F238E27FC236}">
                <a16:creationId xmlns:a16="http://schemas.microsoft.com/office/drawing/2014/main" id="{6585D178-2D37-77D3-1495-35FEC7BCFBEF}"/>
              </a:ext>
            </a:extLst>
          </p:cNvPr>
          <p:cNvSpPr/>
          <p:nvPr/>
        </p:nvSpPr>
        <p:spPr>
          <a:xfrm>
            <a:off x="14551443" y="288091"/>
            <a:ext cx="4016337" cy="1277645"/>
          </a:xfrm>
          <a:custGeom>
            <a:avLst/>
            <a:gdLst>
              <a:gd name="f0" fmla="val w"/>
              <a:gd name="f1" fmla="val h"/>
              <a:gd name="f2" fmla="val 0"/>
              <a:gd name="f3" fmla="val 1818991"/>
              <a:gd name="f4" fmla="val 477756"/>
              <a:gd name="f5" fmla="val 81168"/>
              <a:gd name="f6" fmla="val 1737824"/>
              <a:gd name="f7" fmla="val 1782651"/>
              <a:gd name="f8" fmla="val 36340"/>
              <a:gd name="f9" fmla="val 396589"/>
              <a:gd name="f10" fmla="val 441416"/>
              <a:gd name="f11" fmla="*/ f0 1 1818991"/>
              <a:gd name="f12" fmla="*/ f1 1 477756"/>
              <a:gd name="f13" fmla="+- f4 0 f2"/>
              <a:gd name="f14" fmla="+- f3 0 f2"/>
              <a:gd name="f15" fmla="*/ f14 1 1818991"/>
              <a:gd name="f16" fmla="*/ f13 1 477756"/>
              <a:gd name="f17" fmla="*/ f2 1 f15"/>
              <a:gd name="f18" fmla="*/ f3 1 f15"/>
              <a:gd name="f19" fmla="*/ f2 1 f16"/>
              <a:gd name="f20" fmla="*/ f4 1 f16"/>
              <a:gd name="f21" fmla="*/ f17 f11 1"/>
              <a:gd name="f22" fmla="*/ f18 f11 1"/>
              <a:gd name="f23" fmla="*/ f20 f12 1"/>
              <a:gd name="f24" fmla="*/ f19 f12 1"/>
            </a:gdLst>
            <a:ahLst/>
            <a:cxnLst>
              <a:cxn ang="3cd4">
                <a:pos x="hc" y="t"/>
              </a:cxn>
              <a:cxn ang="0">
                <a:pos x="r" y="vc"/>
              </a:cxn>
              <a:cxn ang="cd4">
                <a:pos x="hc" y="b"/>
              </a:cxn>
              <a:cxn ang="cd2">
                <a:pos x="l" y="vc"/>
              </a:cxn>
            </a:cxnLst>
            <a:rect l="f21" t="f24" r="f22" b="f23"/>
            <a:pathLst>
              <a:path w="1818991" h="477756">
                <a:moveTo>
                  <a:pt x="f5" y="f2"/>
                </a:moveTo>
                <a:lnTo>
                  <a:pt x="f6" y="f2"/>
                </a:lnTo>
                <a:cubicBezTo>
                  <a:pt x="f7" y="f2"/>
                  <a:pt x="f3" y="f8"/>
                  <a:pt x="f3" y="f5"/>
                </a:cubicBezTo>
                <a:lnTo>
                  <a:pt x="f3" y="f9"/>
                </a:lnTo>
                <a:cubicBezTo>
                  <a:pt x="f3" y="f10"/>
                  <a:pt x="f7" y="f4"/>
                  <a:pt x="f6" y="f4"/>
                </a:cubicBezTo>
                <a:lnTo>
                  <a:pt x="f5" y="f4"/>
                </a:lnTo>
                <a:cubicBezTo>
                  <a:pt x="f8" y="f4"/>
                  <a:pt x="f2" y="f10"/>
                  <a:pt x="f2" y="f9"/>
                </a:cubicBezTo>
                <a:lnTo>
                  <a:pt x="f2" y="f5"/>
                </a:lnTo>
                <a:cubicBezTo>
                  <a:pt x="f2" y="f8"/>
                  <a:pt x="f8" y="f2"/>
                  <a:pt x="f5" y="f2"/>
                </a:cubicBezTo>
                <a:close/>
              </a:path>
            </a:pathLst>
          </a:custGeom>
          <a:solidFill>
            <a:srgbClr val="000000">
              <a:alpha val="0"/>
            </a:srgbClr>
          </a:solidFill>
          <a:ln w="38103" cap="rnd">
            <a:solidFill>
              <a:srgbClr val="0064A3"/>
            </a:solidFill>
            <a:prstDash val="solid"/>
            <a:round/>
          </a:ln>
        </p:spPr>
        <p:txBody>
          <a:bodyPr vert="horz" wrap="square" lIns="137160" tIns="68580" rIns="137160" bIns="68580" anchor="t" anchorCtr="0" compatLnSpc="1">
            <a:noAutofit/>
          </a:bodyPr>
          <a:lstStyle/>
          <a:p>
            <a:pPr defTabSz="1371600">
              <a:defRPr sz="1800" b="0" i="0" u="none" strike="noStrike" kern="0" cap="none" spc="0" baseline="0">
                <a:solidFill>
                  <a:srgbClr val="000000"/>
                </a:solidFill>
                <a:uFillTx/>
              </a:defRPr>
            </a:pPr>
            <a:endParaRPr lang="it-IT">
              <a:solidFill>
                <a:srgbClr val="000000"/>
              </a:solidFill>
              <a:latin typeface="Calibri"/>
            </a:endParaRPr>
          </a:p>
        </p:txBody>
      </p:sp>
      <p:sp>
        <p:nvSpPr>
          <p:cNvPr id="69" name="TextBox 11">
            <a:extLst>
              <a:ext uri="{FF2B5EF4-FFF2-40B4-BE49-F238E27FC236}">
                <a16:creationId xmlns:a16="http://schemas.microsoft.com/office/drawing/2014/main" id="{8D93EE06-6F9A-3C12-F164-DA6BB9CE4392}"/>
              </a:ext>
            </a:extLst>
          </p:cNvPr>
          <p:cNvSpPr txBox="1"/>
          <p:nvPr/>
        </p:nvSpPr>
        <p:spPr>
          <a:xfrm>
            <a:off x="14551442" y="186207"/>
            <a:ext cx="2173656" cy="2275539"/>
          </a:xfrm>
          <a:prstGeom prst="rect">
            <a:avLst/>
          </a:prstGeom>
          <a:noFill/>
          <a:ln cap="flat">
            <a:noFill/>
          </a:ln>
        </p:spPr>
        <p:txBody>
          <a:bodyPr vert="horz" wrap="square" lIns="50804" tIns="50804" rIns="50804" bIns="50804" anchor="ctr" anchorCtr="1" compatLnSpc="1">
            <a:noAutofit/>
          </a:bodyPr>
          <a:lstStyle/>
          <a:p>
            <a:pPr algn="ctr" defTabSz="1371600">
              <a:lnSpc>
                <a:spcPts val="2663"/>
              </a:lnSpc>
              <a:defRPr sz="1800" b="0" i="0" u="none" strike="noStrike" kern="0" cap="none" spc="0" baseline="0">
                <a:solidFill>
                  <a:srgbClr val="000000"/>
                </a:solidFill>
                <a:uFillTx/>
              </a:defRPr>
            </a:pPr>
            <a:endParaRPr lang="it-IT">
              <a:solidFill>
                <a:srgbClr val="000000"/>
              </a:solidFill>
              <a:latin typeface="Calibri"/>
            </a:endParaRPr>
          </a:p>
        </p:txBody>
      </p:sp>
      <p:sp>
        <p:nvSpPr>
          <p:cNvPr id="62" name="Freeform 12">
            <a:extLst>
              <a:ext uri="{FF2B5EF4-FFF2-40B4-BE49-F238E27FC236}">
                <a16:creationId xmlns:a16="http://schemas.microsoft.com/office/drawing/2014/main" id="{934E3ACA-0A99-F351-2AFE-355F4B96BAE7}"/>
              </a:ext>
            </a:extLst>
          </p:cNvPr>
          <p:cNvSpPr/>
          <p:nvPr/>
        </p:nvSpPr>
        <p:spPr>
          <a:xfrm>
            <a:off x="14799853" y="452202"/>
            <a:ext cx="3342410" cy="895764"/>
          </a:xfrm>
          <a:custGeom>
            <a:avLst/>
            <a:gdLst>
              <a:gd name="f0" fmla="val w"/>
              <a:gd name="f1" fmla="val h"/>
              <a:gd name="f2" fmla="val 0"/>
              <a:gd name="f3" fmla="val 3342411"/>
              <a:gd name="f4" fmla="val 895766"/>
              <a:gd name="f5" fmla="*/ f0 1 3342411"/>
              <a:gd name="f6" fmla="*/ f1 1 895766"/>
              <a:gd name="f7" fmla="+- f4 0 f2"/>
              <a:gd name="f8" fmla="+- f3 0 f2"/>
              <a:gd name="f9" fmla="*/ f8 1 3342411"/>
              <a:gd name="f10" fmla="*/ f7 1 895766"/>
              <a:gd name="f11" fmla="*/ f2 1 f9"/>
              <a:gd name="f12" fmla="*/ f3 1 f9"/>
              <a:gd name="f13" fmla="*/ f2 1 f10"/>
              <a:gd name="f14" fmla="*/ f4 1 f10"/>
              <a:gd name="f15" fmla="*/ f11 f5 1"/>
              <a:gd name="f16" fmla="*/ f12 f5 1"/>
              <a:gd name="f17" fmla="*/ f14 f6 1"/>
              <a:gd name="f18" fmla="*/ f13 f6 1"/>
            </a:gdLst>
            <a:ahLst/>
            <a:cxnLst>
              <a:cxn ang="3cd4">
                <a:pos x="hc" y="t"/>
              </a:cxn>
              <a:cxn ang="0">
                <a:pos x="r" y="vc"/>
              </a:cxn>
              <a:cxn ang="cd4">
                <a:pos x="hc" y="b"/>
              </a:cxn>
              <a:cxn ang="cd2">
                <a:pos x="l" y="vc"/>
              </a:cxn>
            </a:cxnLst>
            <a:rect l="f15" t="f18" r="f16" b="f17"/>
            <a:pathLst>
              <a:path w="3342411" h="895766">
                <a:moveTo>
                  <a:pt x="f2" y="f2"/>
                </a:moveTo>
                <a:lnTo>
                  <a:pt x="f3" y="f2"/>
                </a:lnTo>
                <a:lnTo>
                  <a:pt x="f3" y="f4"/>
                </a:lnTo>
                <a:lnTo>
                  <a:pt x="f2" y="f4"/>
                </a:lnTo>
                <a:lnTo>
                  <a:pt x="f2" y="f2"/>
                </a:lnTo>
                <a:close/>
              </a:path>
            </a:pathLst>
          </a:custGeom>
          <a:blipFill>
            <a:blip r:embed="rId3">
              <a:alphaModFix/>
            </a:blip>
            <a:stretch>
              <a:fillRect/>
            </a:stretch>
          </a:blipFill>
          <a:ln cap="flat">
            <a:noFill/>
            <a:prstDash val="solid"/>
          </a:ln>
        </p:spPr>
        <p:txBody>
          <a:bodyPr vert="horz" wrap="square" lIns="137160" tIns="68580" rIns="137160" bIns="68580" anchor="t" anchorCtr="0" compatLnSpc="1">
            <a:noAutofit/>
          </a:bodyPr>
          <a:lstStyle/>
          <a:p>
            <a:pPr defTabSz="1371600">
              <a:defRPr sz="1800" b="0" i="0" u="none" strike="noStrike" kern="0" cap="none" spc="0" baseline="0">
                <a:solidFill>
                  <a:srgbClr val="000000"/>
                </a:solidFill>
                <a:uFillTx/>
              </a:defRPr>
            </a:pPr>
            <a:endParaRPr lang="it-IT">
              <a:solidFill>
                <a:srgbClr val="000000"/>
              </a:solidFill>
              <a:latin typeface="Calibri"/>
            </a:endParaRPr>
          </a:p>
        </p:txBody>
      </p:sp>
      <p:sp>
        <p:nvSpPr>
          <p:cNvPr id="67" name="Freeform 8">
            <a:extLst>
              <a:ext uri="{FF2B5EF4-FFF2-40B4-BE49-F238E27FC236}">
                <a16:creationId xmlns:a16="http://schemas.microsoft.com/office/drawing/2014/main" id="{42176D34-1A89-302C-B4C2-BA76970299A3}"/>
              </a:ext>
            </a:extLst>
          </p:cNvPr>
          <p:cNvSpPr/>
          <p:nvPr/>
        </p:nvSpPr>
        <p:spPr>
          <a:xfrm>
            <a:off x="15050031" y="9751346"/>
            <a:ext cx="321132" cy="351444"/>
          </a:xfrm>
          <a:custGeom>
            <a:avLst/>
            <a:gdLst>
              <a:gd name="f0" fmla="val w"/>
              <a:gd name="f1" fmla="val h"/>
              <a:gd name="f2" fmla="val 0"/>
              <a:gd name="f3" fmla="val 428170"/>
              <a:gd name="f4" fmla="val 468585"/>
              <a:gd name="f5" fmla="val 428169"/>
              <a:gd name="f6" fmla="*/ f0 1 428170"/>
              <a:gd name="f7" fmla="*/ f1 1 468585"/>
              <a:gd name="f8" fmla="+- f4 0 f2"/>
              <a:gd name="f9" fmla="+- f3 0 f2"/>
              <a:gd name="f10" fmla="*/ f9 1 428170"/>
              <a:gd name="f11" fmla="*/ f8 1 468585"/>
              <a:gd name="f12" fmla="*/ f2 1 f10"/>
              <a:gd name="f13" fmla="*/ f3 1 f10"/>
              <a:gd name="f14" fmla="*/ f2 1 f11"/>
              <a:gd name="f15" fmla="*/ f4 1 f11"/>
              <a:gd name="f16" fmla="*/ f12 f6 1"/>
              <a:gd name="f17" fmla="*/ f13 f6 1"/>
              <a:gd name="f18" fmla="*/ f15 f7 1"/>
              <a:gd name="f19" fmla="*/ f14 f7 1"/>
            </a:gdLst>
            <a:ahLst/>
            <a:cxnLst>
              <a:cxn ang="3cd4">
                <a:pos x="hc" y="t"/>
              </a:cxn>
              <a:cxn ang="0">
                <a:pos x="r" y="vc"/>
              </a:cxn>
              <a:cxn ang="cd4">
                <a:pos x="hc" y="b"/>
              </a:cxn>
              <a:cxn ang="cd2">
                <a:pos x="l" y="vc"/>
              </a:cxn>
            </a:cxnLst>
            <a:rect l="f16" t="f19" r="f17" b="f18"/>
            <a:pathLst>
              <a:path w="428170" h="468585">
                <a:moveTo>
                  <a:pt x="f2" y="f2"/>
                </a:moveTo>
                <a:lnTo>
                  <a:pt x="f5" y="f2"/>
                </a:lnTo>
                <a:lnTo>
                  <a:pt x="f5" y="f4"/>
                </a:lnTo>
                <a:lnTo>
                  <a:pt x="f2" y="f4"/>
                </a:lnTo>
                <a:lnTo>
                  <a:pt x="f2" y="f2"/>
                </a:lnTo>
                <a:close/>
              </a:path>
            </a:pathLst>
          </a:custGeom>
          <a:blipFill>
            <a:blip r:embed="rId4">
              <a:alphaModFix/>
              <a:extLst>
                <a:ext uri="{96DAC541-7B7A-43D3-8B79-37D633B846F1}">
                  <asvg:svgBlip xmlns:asvg="http://schemas.microsoft.com/office/drawing/2016/SVG/main" r:embed="rId5"/>
                </a:ext>
              </a:extLst>
            </a:blip>
            <a:stretch>
              <a:fillRect/>
            </a:stretch>
          </a:blipFill>
          <a:ln cap="flat">
            <a:noFill/>
            <a:prstDash val="solid"/>
          </a:ln>
        </p:spPr>
        <p:txBody>
          <a:bodyPr vert="horz" wrap="square" lIns="137160" tIns="68580" rIns="137160" bIns="68580" anchor="t" anchorCtr="0" compatLnSpc="1">
            <a:noAutofit/>
          </a:bodyPr>
          <a:lstStyle/>
          <a:p>
            <a:pPr defTabSz="1371600">
              <a:defRPr sz="1800" b="0" i="0" u="none" strike="noStrike" kern="0" cap="none" spc="0" baseline="0">
                <a:solidFill>
                  <a:srgbClr val="000000"/>
                </a:solidFill>
                <a:uFillTx/>
              </a:defRPr>
            </a:pPr>
            <a:endParaRPr lang="it-IT">
              <a:solidFill>
                <a:srgbClr val="000000"/>
              </a:solidFill>
              <a:latin typeface="Calibri"/>
            </a:endParaRPr>
          </a:p>
        </p:txBody>
      </p:sp>
      <p:sp>
        <p:nvSpPr>
          <p:cNvPr id="2" name="AutoShape 4">
            <a:extLst>
              <a:ext uri="{FF2B5EF4-FFF2-40B4-BE49-F238E27FC236}">
                <a16:creationId xmlns:a16="http://schemas.microsoft.com/office/drawing/2014/main" id="{DAD14E85-414E-E369-92C9-3946F49E2546}"/>
              </a:ext>
            </a:extLst>
          </p:cNvPr>
          <p:cNvSpPr/>
          <p:nvPr/>
        </p:nvSpPr>
        <p:spPr>
          <a:xfrm>
            <a:off x="0" y="9565406"/>
            <a:ext cx="18288000" cy="721595"/>
          </a:xfrm>
          <a:prstGeom prst="rect">
            <a:avLst/>
          </a:prstGeom>
          <a:gradFill rotWithShape="1">
            <a:gsLst>
              <a:gs pos="0">
                <a:srgbClr val="9F142A">
                  <a:alpha val="100000"/>
                </a:srgbClr>
              </a:gs>
              <a:gs pos="50000">
                <a:srgbClr val="0064A3">
                  <a:alpha val="100000"/>
                </a:srgbClr>
              </a:gs>
              <a:gs pos="100000">
                <a:srgbClr val="009F5A">
                  <a:alpha val="100000"/>
                </a:srgbClr>
              </a:gs>
            </a:gsLst>
            <a:lin ang="0"/>
          </a:gradFill>
        </p:spPr>
        <p:txBody>
          <a:bodyPr/>
          <a:lstStyle/>
          <a:p>
            <a:endParaRPr lang="it-IT"/>
          </a:p>
        </p:txBody>
      </p:sp>
      <p:grpSp>
        <p:nvGrpSpPr>
          <p:cNvPr id="4" name="Gruppo 3">
            <a:extLst>
              <a:ext uri="{FF2B5EF4-FFF2-40B4-BE49-F238E27FC236}">
                <a16:creationId xmlns:a16="http://schemas.microsoft.com/office/drawing/2014/main" id="{9C81BE28-3094-A8C1-493D-C93CEAB559B6}"/>
              </a:ext>
            </a:extLst>
          </p:cNvPr>
          <p:cNvGrpSpPr/>
          <p:nvPr/>
        </p:nvGrpSpPr>
        <p:grpSpPr>
          <a:xfrm>
            <a:off x="12287575" y="9620401"/>
            <a:ext cx="5846060" cy="559512"/>
            <a:chOff x="8191716" y="6379830"/>
            <a:chExt cx="3897373" cy="373008"/>
          </a:xfrm>
        </p:grpSpPr>
        <p:sp>
          <p:nvSpPr>
            <p:cNvPr id="6" name="TextBox 6">
              <a:extLst>
                <a:ext uri="{FF2B5EF4-FFF2-40B4-BE49-F238E27FC236}">
                  <a16:creationId xmlns:a16="http://schemas.microsoft.com/office/drawing/2014/main" id="{DA901CB5-A0D7-2B6F-3199-6B0F5893D0E6}"/>
                </a:ext>
              </a:extLst>
            </p:cNvPr>
            <p:cNvSpPr txBox="1"/>
            <p:nvPr/>
          </p:nvSpPr>
          <p:spPr>
            <a:xfrm>
              <a:off x="8191716" y="6379830"/>
              <a:ext cx="3897373" cy="373008"/>
            </a:xfrm>
            <a:prstGeom prst="rect">
              <a:avLst/>
            </a:prstGeom>
            <a:noFill/>
            <a:ln cap="flat">
              <a:noFill/>
            </a:ln>
          </p:spPr>
          <p:txBody>
            <a:bodyPr vert="horz" wrap="square" lIns="0" tIns="0" rIns="0" bIns="0" anchor="t" anchorCtr="0" compatLnSpc="1">
              <a:spAutoFit/>
            </a:bodyPr>
            <a:lstStyle/>
            <a:p>
              <a:pPr algn="r" defTabSz="1371600">
                <a:lnSpc>
                  <a:spcPts val="4568"/>
                </a:lnSpc>
                <a:defRPr sz="1800" b="0" i="0" u="none" strike="noStrike" kern="0" cap="none" spc="0" baseline="0">
                  <a:solidFill>
                    <a:srgbClr val="000000"/>
                  </a:solidFill>
                  <a:uFillTx/>
                </a:defRPr>
              </a:pPr>
              <a:r>
                <a:rPr lang="en-US" sz="3261" dirty="0">
                  <a:solidFill>
                    <a:srgbClr val="FFFFFF"/>
                  </a:solidFill>
                  <a:latin typeface="Poppins"/>
                </a:rPr>
                <a:t>Copyright     </a:t>
              </a:r>
              <a:r>
                <a:rPr lang="en-US" sz="3261" dirty="0" err="1">
                  <a:solidFill>
                    <a:srgbClr val="FFFFFF"/>
                  </a:solidFill>
                  <a:latin typeface="Poppins"/>
                </a:rPr>
                <a:t>Meleam</a:t>
              </a:r>
              <a:r>
                <a:rPr lang="en-US" sz="3261" dirty="0">
                  <a:solidFill>
                    <a:srgbClr val="FFFFFF"/>
                  </a:solidFill>
                  <a:latin typeface="Poppins"/>
                </a:rPr>
                <a:t> spa</a:t>
              </a:r>
            </a:p>
          </p:txBody>
        </p:sp>
        <p:sp>
          <p:nvSpPr>
            <p:cNvPr id="8" name="Freeform 8">
              <a:extLst>
                <a:ext uri="{FF2B5EF4-FFF2-40B4-BE49-F238E27FC236}">
                  <a16:creationId xmlns:a16="http://schemas.microsoft.com/office/drawing/2014/main" id="{5BCAB339-97CF-2714-2D81-FAD94B4B51F7}"/>
                </a:ext>
              </a:extLst>
            </p:cNvPr>
            <p:cNvSpPr/>
            <p:nvPr/>
          </p:nvSpPr>
          <p:spPr>
            <a:xfrm>
              <a:off x="10033354" y="6473738"/>
              <a:ext cx="214088" cy="234296"/>
            </a:xfrm>
            <a:custGeom>
              <a:avLst/>
              <a:gdLst>
                <a:gd name="f0" fmla="val w"/>
                <a:gd name="f1" fmla="val h"/>
                <a:gd name="f2" fmla="val 0"/>
                <a:gd name="f3" fmla="val 428170"/>
                <a:gd name="f4" fmla="val 468585"/>
                <a:gd name="f5" fmla="val 428169"/>
                <a:gd name="f6" fmla="*/ f0 1 428170"/>
                <a:gd name="f7" fmla="*/ f1 1 468585"/>
                <a:gd name="f8" fmla="+- f4 0 f2"/>
                <a:gd name="f9" fmla="+- f3 0 f2"/>
                <a:gd name="f10" fmla="*/ f9 1 428170"/>
                <a:gd name="f11" fmla="*/ f8 1 468585"/>
                <a:gd name="f12" fmla="*/ f2 1 f10"/>
                <a:gd name="f13" fmla="*/ f3 1 f10"/>
                <a:gd name="f14" fmla="*/ f2 1 f11"/>
                <a:gd name="f15" fmla="*/ f4 1 f11"/>
                <a:gd name="f16" fmla="*/ f12 f6 1"/>
                <a:gd name="f17" fmla="*/ f13 f6 1"/>
                <a:gd name="f18" fmla="*/ f15 f7 1"/>
                <a:gd name="f19" fmla="*/ f14 f7 1"/>
              </a:gdLst>
              <a:ahLst/>
              <a:cxnLst>
                <a:cxn ang="3cd4">
                  <a:pos x="hc" y="t"/>
                </a:cxn>
                <a:cxn ang="0">
                  <a:pos x="r" y="vc"/>
                </a:cxn>
                <a:cxn ang="cd4">
                  <a:pos x="hc" y="b"/>
                </a:cxn>
                <a:cxn ang="cd2">
                  <a:pos x="l" y="vc"/>
                </a:cxn>
              </a:cxnLst>
              <a:rect l="f16" t="f19" r="f17" b="f18"/>
              <a:pathLst>
                <a:path w="428170" h="468585">
                  <a:moveTo>
                    <a:pt x="f2" y="f2"/>
                  </a:moveTo>
                  <a:lnTo>
                    <a:pt x="f5" y="f2"/>
                  </a:lnTo>
                  <a:lnTo>
                    <a:pt x="f5" y="f4"/>
                  </a:lnTo>
                  <a:lnTo>
                    <a:pt x="f2" y="f4"/>
                  </a:lnTo>
                  <a:lnTo>
                    <a:pt x="f2" y="f2"/>
                  </a:lnTo>
                  <a:close/>
                </a:path>
              </a:pathLst>
            </a:custGeom>
            <a:blipFill>
              <a:blip r:embed="rId4">
                <a:alphaModFix/>
                <a:extLst>
                  <a:ext uri="{96DAC541-7B7A-43D3-8B79-37D633B846F1}">
                    <asvg:svgBlip xmlns:asvg="http://schemas.microsoft.com/office/drawing/2016/SVG/main" r:embed="rId5"/>
                  </a:ext>
                </a:extLst>
              </a:blip>
              <a:stretch>
                <a:fillRect/>
              </a:stretch>
            </a:blipFill>
            <a:ln cap="flat">
              <a:noFill/>
              <a:prstDash val="solid"/>
            </a:ln>
          </p:spPr>
          <p:txBody>
            <a:bodyPr vert="horz" wrap="square" lIns="137160" tIns="68580" rIns="137160" bIns="68580" anchor="t" anchorCtr="0" compatLnSpc="1">
              <a:noAutofit/>
            </a:bodyPr>
            <a:lstStyle/>
            <a:p>
              <a:pPr defTabSz="1371600">
                <a:defRPr sz="1800" b="0" i="0" u="none" strike="noStrike" kern="0" cap="none" spc="0" baseline="0">
                  <a:solidFill>
                    <a:srgbClr val="000000"/>
                  </a:solidFill>
                  <a:uFillTx/>
                </a:defRPr>
              </a:pPr>
              <a:endParaRPr lang="it-IT">
                <a:solidFill>
                  <a:srgbClr val="000000"/>
                </a:solidFill>
                <a:latin typeface="Calibri"/>
              </a:endParaRPr>
            </a:p>
          </p:txBody>
        </p:sp>
      </p:grpSp>
      <p:grpSp>
        <p:nvGrpSpPr>
          <p:cNvPr id="5" name="Gruppo 4">
            <a:extLst>
              <a:ext uri="{FF2B5EF4-FFF2-40B4-BE49-F238E27FC236}">
                <a16:creationId xmlns:a16="http://schemas.microsoft.com/office/drawing/2014/main" id="{A931A689-2314-6168-0DF0-246D4DF4CEE8}"/>
              </a:ext>
            </a:extLst>
          </p:cNvPr>
          <p:cNvGrpSpPr/>
          <p:nvPr/>
        </p:nvGrpSpPr>
        <p:grpSpPr>
          <a:xfrm>
            <a:off x="399002" y="534497"/>
            <a:ext cx="10971623" cy="767955"/>
            <a:chOff x="-177344" y="344057"/>
            <a:chExt cx="7314415" cy="511970"/>
          </a:xfrm>
        </p:grpSpPr>
        <p:sp>
          <p:nvSpPr>
            <p:cNvPr id="9" name="CasellaDiTesto 8">
              <a:extLst>
                <a:ext uri="{FF2B5EF4-FFF2-40B4-BE49-F238E27FC236}">
                  <a16:creationId xmlns:a16="http://schemas.microsoft.com/office/drawing/2014/main" id="{C4BC9694-F6D4-22CF-BFFE-B96E906149C3}"/>
                </a:ext>
              </a:extLst>
            </p:cNvPr>
            <p:cNvSpPr txBox="1"/>
            <p:nvPr/>
          </p:nvSpPr>
          <p:spPr>
            <a:xfrm>
              <a:off x="401701" y="344057"/>
              <a:ext cx="6735370" cy="492443"/>
            </a:xfrm>
            <a:prstGeom prst="rect">
              <a:avLst/>
            </a:prstGeom>
            <a:noFill/>
          </p:spPr>
          <p:txBody>
            <a:bodyPr wrap="square" rtlCol="0">
              <a:spAutoFit/>
            </a:bodyPr>
            <a:lstStyle/>
            <a:p>
              <a:r>
                <a:rPr lang="it-IT" sz="4200" b="1" dirty="0">
                  <a:solidFill>
                    <a:srgbClr val="9E142B"/>
                  </a:solidFill>
                  <a:latin typeface="Poppins"/>
                </a:rPr>
                <a:t>Il mobbing</a:t>
              </a:r>
            </a:p>
          </p:txBody>
        </p:sp>
        <p:pic>
          <p:nvPicPr>
            <p:cNvPr id="3" name="Immagine 2" descr="Immagine che contiene Elementi grafici, grafica, Carattere, simbolo&#10;&#10;Descrizione generata automaticamente">
              <a:extLst>
                <a:ext uri="{FF2B5EF4-FFF2-40B4-BE49-F238E27FC236}">
                  <a16:creationId xmlns:a16="http://schemas.microsoft.com/office/drawing/2014/main" id="{1D96156F-322F-F784-E8C7-63D087A089AB}"/>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61703"/>
            <a:stretch/>
          </p:blipFill>
          <p:spPr>
            <a:xfrm>
              <a:off x="-177344" y="355307"/>
              <a:ext cx="549005" cy="500720"/>
            </a:xfrm>
            <a:prstGeom prst="rect">
              <a:avLst/>
            </a:prstGeom>
          </p:spPr>
        </p:pic>
      </p:grpSp>
      <p:pic>
        <p:nvPicPr>
          <p:cNvPr id="16" name="Immagine 15" descr="Immagine che contiene schermata, simbolo, Elementi grafici, cerchio&#10;&#10;Descrizione generata automaticamente">
            <a:extLst>
              <a:ext uri="{FF2B5EF4-FFF2-40B4-BE49-F238E27FC236}">
                <a16:creationId xmlns:a16="http://schemas.microsoft.com/office/drawing/2014/main" id="{FAD369C2-0873-AC32-DA20-9B53DA0BEDF7}"/>
              </a:ext>
            </a:extLst>
          </p:cNvPr>
          <p:cNvPicPr>
            <a:picLocks noChangeAspect="1"/>
          </p:cNvPicPr>
          <p:nvPr/>
        </p:nvPicPr>
        <p:blipFill>
          <a:blip r:embed="rId7">
            <a:extLst>
              <a:ext uri="{28A0092B-C50C-407E-A947-70E740481C1C}">
                <a14:useLocalDpi xmlns:a14="http://schemas.microsoft.com/office/drawing/2010/main" val="0"/>
              </a:ext>
            </a:extLst>
          </a:blip>
          <a:srcRect l="58714" t="66023" r="-27" b="-972"/>
          <a:stretch/>
        </p:blipFill>
        <p:spPr>
          <a:xfrm>
            <a:off x="2922530" y="3096992"/>
            <a:ext cx="4249883" cy="3595254"/>
          </a:xfrm>
          <a:prstGeom prst="rect">
            <a:avLst/>
          </a:prstGeom>
        </p:spPr>
      </p:pic>
      <p:pic>
        <p:nvPicPr>
          <p:cNvPr id="10" name="Immagine 9" descr="Immagine che contiene nero, oscurità&#10;&#10;Descrizione generata automaticamente">
            <a:extLst>
              <a:ext uri="{FF2B5EF4-FFF2-40B4-BE49-F238E27FC236}">
                <a16:creationId xmlns:a16="http://schemas.microsoft.com/office/drawing/2014/main" id="{A5007CB8-48A0-578D-6A41-673879236CB3}"/>
              </a:ext>
            </a:extLst>
          </p:cNvPr>
          <p:cNvPicPr>
            <a:picLocks noChangeAspect="1"/>
          </p:cNvPicPr>
          <p:nvPr/>
        </p:nvPicPr>
        <p:blipFill>
          <a:blip r:embed="rId8">
            <a:extLst>
              <a:ext uri="{28A0092B-C50C-407E-A947-70E740481C1C}">
                <a14:useLocalDpi xmlns:a14="http://schemas.microsoft.com/office/drawing/2010/main" val="0"/>
              </a:ext>
            </a:extLst>
          </a:blip>
          <a:srcRect t="73333" r="58687"/>
          <a:stretch/>
        </p:blipFill>
        <p:spPr>
          <a:xfrm>
            <a:off x="10765141" y="3096992"/>
            <a:ext cx="5569922" cy="3595254"/>
          </a:xfrm>
          <a:prstGeom prst="rect">
            <a:avLst/>
          </a:prstGeom>
        </p:spPr>
      </p:pic>
      <p:grpSp>
        <p:nvGrpSpPr>
          <p:cNvPr id="11" name="Gruppo 10">
            <a:extLst>
              <a:ext uri="{FF2B5EF4-FFF2-40B4-BE49-F238E27FC236}">
                <a16:creationId xmlns:a16="http://schemas.microsoft.com/office/drawing/2014/main" id="{BFFAB800-F818-12EC-3A19-9BA9E8AD38A5}"/>
              </a:ext>
            </a:extLst>
          </p:cNvPr>
          <p:cNvGrpSpPr/>
          <p:nvPr/>
        </p:nvGrpSpPr>
        <p:grpSpPr>
          <a:xfrm>
            <a:off x="726140" y="1896114"/>
            <a:ext cx="10644485" cy="646331"/>
            <a:chOff x="211736" y="1801940"/>
            <a:chExt cx="7096323" cy="430887"/>
          </a:xfrm>
        </p:grpSpPr>
        <p:sp>
          <p:nvSpPr>
            <p:cNvPr id="12" name="CasellaDiTesto 11">
              <a:extLst>
                <a:ext uri="{FF2B5EF4-FFF2-40B4-BE49-F238E27FC236}">
                  <a16:creationId xmlns:a16="http://schemas.microsoft.com/office/drawing/2014/main" id="{D8CCC930-B169-24ED-0A81-DFFD1B46B5E7}"/>
                </a:ext>
              </a:extLst>
            </p:cNvPr>
            <p:cNvSpPr txBox="1"/>
            <p:nvPr/>
          </p:nvSpPr>
          <p:spPr>
            <a:xfrm>
              <a:off x="931909" y="1801940"/>
              <a:ext cx="6376150" cy="430887"/>
            </a:xfrm>
            <a:prstGeom prst="rect">
              <a:avLst/>
            </a:prstGeom>
            <a:noFill/>
          </p:spPr>
          <p:txBody>
            <a:bodyPr wrap="square" rtlCol="0">
              <a:spAutoFit/>
            </a:bodyPr>
            <a:lstStyle/>
            <a:p>
              <a:r>
                <a:rPr lang="it-IT" sz="3600" b="1" dirty="0">
                  <a:solidFill>
                    <a:srgbClr val="0064A2"/>
                  </a:solidFill>
                  <a:latin typeface="Poppins"/>
                </a:rPr>
                <a:t>Mobbing: diverse tipologie</a:t>
              </a:r>
            </a:p>
          </p:txBody>
        </p:sp>
        <p:pic>
          <p:nvPicPr>
            <p:cNvPr id="13" name="Immagine 12">
              <a:extLst>
                <a:ext uri="{FF2B5EF4-FFF2-40B4-BE49-F238E27FC236}">
                  <a16:creationId xmlns:a16="http://schemas.microsoft.com/office/drawing/2014/main" id="{861AC67D-A253-EEA9-62ED-F26EC0BEA2E7}"/>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t="1" b="49999"/>
            <a:stretch/>
          </p:blipFill>
          <p:spPr>
            <a:xfrm>
              <a:off x="211736" y="1852729"/>
              <a:ext cx="720173" cy="360087"/>
            </a:xfrm>
            <a:prstGeom prst="rect">
              <a:avLst/>
            </a:prstGeom>
          </p:spPr>
        </p:pic>
      </p:grpSp>
      <p:grpSp>
        <p:nvGrpSpPr>
          <p:cNvPr id="17" name="Gruppo 16">
            <a:extLst>
              <a:ext uri="{FF2B5EF4-FFF2-40B4-BE49-F238E27FC236}">
                <a16:creationId xmlns:a16="http://schemas.microsoft.com/office/drawing/2014/main" id="{52E491A5-1626-AC13-249B-5E3908233F41}"/>
              </a:ext>
            </a:extLst>
          </p:cNvPr>
          <p:cNvGrpSpPr/>
          <p:nvPr/>
        </p:nvGrpSpPr>
        <p:grpSpPr>
          <a:xfrm>
            <a:off x="726140" y="6850986"/>
            <a:ext cx="7587633" cy="2518370"/>
            <a:chOff x="804193" y="4497461"/>
            <a:chExt cx="5058422" cy="1678913"/>
          </a:xfrm>
        </p:grpSpPr>
        <p:sp>
          <p:nvSpPr>
            <p:cNvPr id="18" name="CasellaDiTesto 17">
              <a:extLst>
                <a:ext uri="{FF2B5EF4-FFF2-40B4-BE49-F238E27FC236}">
                  <a16:creationId xmlns:a16="http://schemas.microsoft.com/office/drawing/2014/main" id="{E187FA2C-5B6C-ED4D-7C0C-94E839D82EA6}"/>
                </a:ext>
              </a:extLst>
            </p:cNvPr>
            <p:cNvSpPr txBox="1"/>
            <p:nvPr/>
          </p:nvSpPr>
          <p:spPr>
            <a:xfrm>
              <a:off x="1054693" y="4560294"/>
              <a:ext cx="4807922" cy="1553246"/>
            </a:xfrm>
            <a:prstGeom prst="rect">
              <a:avLst/>
            </a:prstGeom>
            <a:noFill/>
            <a:ln cap="flat">
              <a:noFill/>
            </a:ln>
          </p:spPr>
          <p:txBody>
            <a:bodyPr vert="horz" wrap="square" lIns="137160" tIns="68580" rIns="137160" bIns="68580" anchor="t" anchorCtr="0" compatLnSpc="1">
              <a:spAutoFit/>
            </a:bodyPr>
            <a:lstStyle/>
            <a:p>
              <a:pPr algn="just" defTabSz="1371600">
                <a:lnSpc>
                  <a:spcPct val="90000"/>
                </a:lnSpc>
                <a:spcBef>
                  <a:spcPts val="1500"/>
                </a:spcBef>
                <a:defRPr sz="1800" b="0" i="0" u="none" strike="noStrike" kern="0" cap="none" spc="0" baseline="0">
                  <a:solidFill>
                    <a:srgbClr val="000000"/>
                  </a:solidFill>
                  <a:uFillTx/>
                </a:defRPr>
              </a:pPr>
              <a:r>
                <a:rPr lang="it-IT" sz="3600" b="1" dirty="0">
                  <a:solidFill>
                    <a:srgbClr val="6C6E70"/>
                  </a:solidFill>
                  <a:latin typeface="Poppins"/>
                </a:rPr>
                <a:t>Mobbing ascendente:</a:t>
              </a:r>
            </a:p>
            <a:p>
              <a:pPr algn="just" defTabSz="1371600">
                <a:lnSpc>
                  <a:spcPct val="90000"/>
                </a:lnSpc>
                <a:spcBef>
                  <a:spcPts val="1500"/>
                </a:spcBef>
                <a:defRPr sz="1800" b="0" i="0" u="none" strike="noStrike" kern="0" cap="none" spc="0" baseline="0">
                  <a:solidFill>
                    <a:srgbClr val="000000"/>
                  </a:solidFill>
                  <a:uFillTx/>
                </a:defRPr>
              </a:pPr>
              <a:r>
                <a:rPr lang="it-IT" sz="3600" dirty="0">
                  <a:solidFill>
                    <a:srgbClr val="6C6E70"/>
                  </a:solidFill>
                  <a:latin typeface="Poppins"/>
                </a:rPr>
                <a:t>si verifica quando la vittima è un lavoratore di grado superiore rispetto al mobber.</a:t>
              </a:r>
            </a:p>
          </p:txBody>
        </p:sp>
        <p:cxnSp>
          <p:nvCxnSpPr>
            <p:cNvPr id="19" name="Connettore diritto 15">
              <a:extLst>
                <a:ext uri="{FF2B5EF4-FFF2-40B4-BE49-F238E27FC236}">
                  <a16:creationId xmlns:a16="http://schemas.microsoft.com/office/drawing/2014/main" id="{433A9231-35F4-AE8F-0323-19932743BC2E}"/>
                </a:ext>
              </a:extLst>
            </p:cNvPr>
            <p:cNvCxnSpPr>
              <a:cxnSpLocks/>
            </p:cNvCxnSpPr>
            <p:nvPr/>
          </p:nvCxnSpPr>
          <p:spPr>
            <a:xfrm>
              <a:off x="804193" y="4497461"/>
              <a:ext cx="137851" cy="1678913"/>
            </a:xfrm>
            <a:prstGeom prst="straightConnector1">
              <a:avLst/>
            </a:prstGeom>
            <a:noFill/>
            <a:ln w="28575" cap="flat">
              <a:solidFill>
                <a:srgbClr val="0064A2"/>
              </a:solidFill>
              <a:prstDash val="solid"/>
              <a:miter/>
            </a:ln>
          </p:spPr>
        </p:cxnSp>
      </p:grpSp>
      <p:grpSp>
        <p:nvGrpSpPr>
          <p:cNvPr id="20" name="Gruppo 19">
            <a:extLst>
              <a:ext uri="{FF2B5EF4-FFF2-40B4-BE49-F238E27FC236}">
                <a16:creationId xmlns:a16="http://schemas.microsoft.com/office/drawing/2014/main" id="{C5B1F46D-D016-764D-DC79-CBDF107B190A}"/>
              </a:ext>
            </a:extLst>
          </p:cNvPr>
          <p:cNvGrpSpPr/>
          <p:nvPr/>
        </p:nvGrpSpPr>
        <p:grpSpPr>
          <a:xfrm>
            <a:off x="9756284" y="6850986"/>
            <a:ext cx="7587633" cy="2518370"/>
            <a:chOff x="804193" y="4497461"/>
            <a:chExt cx="5058422" cy="1678913"/>
          </a:xfrm>
        </p:grpSpPr>
        <p:sp>
          <p:nvSpPr>
            <p:cNvPr id="21" name="CasellaDiTesto 20">
              <a:extLst>
                <a:ext uri="{FF2B5EF4-FFF2-40B4-BE49-F238E27FC236}">
                  <a16:creationId xmlns:a16="http://schemas.microsoft.com/office/drawing/2014/main" id="{447EF0F3-B0AF-DCD6-2FE4-BBCAD448FEF5}"/>
                </a:ext>
              </a:extLst>
            </p:cNvPr>
            <p:cNvSpPr txBox="1"/>
            <p:nvPr/>
          </p:nvSpPr>
          <p:spPr>
            <a:xfrm>
              <a:off x="1054693" y="4560294"/>
              <a:ext cx="4807922" cy="1553246"/>
            </a:xfrm>
            <a:prstGeom prst="rect">
              <a:avLst/>
            </a:prstGeom>
            <a:noFill/>
            <a:ln cap="flat">
              <a:noFill/>
            </a:ln>
          </p:spPr>
          <p:txBody>
            <a:bodyPr vert="horz" wrap="square" lIns="137160" tIns="68580" rIns="137160" bIns="68580" anchor="t" anchorCtr="0" compatLnSpc="1">
              <a:spAutoFit/>
            </a:bodyPr>
            <a:lstStyle/>
            <a:p>
              <a:pPr algn="just" defTabSz="1371600">
                <a:lnSpc>
                  <a:spcPct val="90000"/>
                </a:lnSpc>
                <a:spcBef>
                  <a:spcPts val="1500"/>
                </a:spcBef>
                <a:defRPr sz="1800" b="0" i="0" u="none" strike="noStrike" kern="0" cap="none" spc="0" baseline="0">
                  <a:solidFill>
                    <a:srgbClr val="000000"/>
                  </a:solidFill>
                  <a:uFillTx/>
                </a:defRPr>
              </a:pPr>
              <a:r>
                <a:rPr lang="it-IT" sz="3600" b="1" dirty="0">
                  <a:solidFill>
                    <a:srgbClr val="6C6E70"/>
                  </a:solidFill>
                  <a:latin typeface="Poppins"/>
                </a:rPr>
                <a:t>Mobbing del cliente:</a:t>
              </a:r>
            </a:p>
            <a:p>
              <a:pPr algn="just" defTabSz="1371600">
                <a:lnSpc>
                  <a:spcPct val="90000"/>
                </a:lnSpc>
                <a:spcBef>
                  <a:spcPts val="1500"/>
                </a:spcBef>
                <a:defRPr sz="1800" b="0" i="0" u="none" strike="noStrike" kern="0" cap="none" spc="0" baseline="0">
                  <a:solidFill>
                    <a:srgbClr val="000000"/>
                  </a:solidFill>
                  <a:uFillTx/>
                </a:defRPr>
              </a:pPr>
              <a:r>
                <a:rPr lang="it-IT" sz="3600" dirty="0">
                  <a:solidFill>
                    <a:srgbClr val="6C6E70"/>
                  </a:solidFill>
                  <a:latin typeface="Poppins"/>
                </a:rPr>
                <a:t>il lavoratore è vittima del mobbing esercitato dal proprio cliente.</a:t>
              </a:r>
            </a:p>
          </p:txBody>
        </p:sp>
        <p:cxnSp>
          <p:nvCxnSpPr>
            <p:cNvPr id="22" name="Connettore diritto 15">
              <a:extLst>
                <a:ext uri="{FF2B5EF4-FFF2-40B4-BE49-F238E27FC236}">
                  <a16:creationId xmlns:a16="http://schemas.microsoft.com/office/drawing/2014/main" id="{576C5201-D381-3538-C85F-A24B188F930B}"/>
                </a:ext>
              </a:extLst>
            </p:cNvPr>
            <p:cNvCxnSpPr>
              <a:cxnSpLocks/>
            </p:cNvCxnSpPr>
            <p:nvPr/>
          </p:nvCxnSpPr>
          <p:spPr>
            <a:xfrm>
              <a:off x="804193" y="4497461"/>
              <a:ext cx="137851" cy="1678913"/>
            </a:xfrm>
            <a:prstGeom prst="straightConnector1">
              <a:avLst/>
            </a:prstGeom>
            <a:noFill/>
            <a:ln w="28575" cap="flat">
              <a:solidFill>
                <a:srgbClr val="0064A2"/>
              </a:solidFill>
              <a:prstDash val="solid"/>
              <a:miter/>
            </a:ln>
          </p:spPr>
        </p:cxnSp>
      </p:grpSp>
    </p:spTree>
    <p:extLst>
      <p:ext uri="{BB962C8B-B14F-4D97-AF65-F5344CB8AC3E}">
        <p14:creationId xmlns:p14="http://schemas.microsoft.com/office/powerpoint/2010/main" val="3386830667"/>
      </p:ext>
    </p:extLst>
  </p:cSld>
  <p:clrMapOvr>
    <a:masterClrMapping/>
  </p:clrMapOvr>
  <mc:AlternateContent xmlns:mc="http://schemas.openxmlformats.org/markup-compatibility/2006" xmlns:p14="http://schemas.microsoft.com/office/powerpoint/2010/main">
    <mc:Choice Requires="p14">
      <p:transition p14:dur="10" advClick="0" advTm="0"/>
    </mc:Choice>
    <mc:Fallback xmlns="">
      <p:transition advClick="0" advTm="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childTnLst>
                          </p:cTn>
                        </p:par>
                        <p:par>
                          <p:cTn id="8" fill="hold">
                            <p:stCondLst>
                              <p:cond delay="500"/>
                            </p:stCondLst>
                            <p:childTnLst>
                              <p:par>
                                <p:cTn id="9" presetID="22" presetClass="entr" presetSubtype="1" fill="hold" nodeType="afterEffect">
                                  <p:stCondLst>
                                    <p:cond delay="0"/>
                                  </p:stCondLst>
                                  <p:childTnLst>
                                    <p:set>
                                      <p:cBhvr>
                                        <p:cTn id="10" dur="1" fill="hold">
                                          <p:stCondLst>
                                            <p:cond delay="0"/>
                                          </p:stCondLst>
                                        </p:cTn>
                                        <p:tgtEl>
                                          <p:spTgt spid="17"/>
                                        </p:tgtEl>
                                        <p:attrNameLst>
                                          <p:attrName>style.visibility</p:attrName>
                                        </p:attrNameLst>
                                      </p:cBhvr>
                                      <p:to>
                                        <p:strVal val="visible"/>
                                      </p:to>
                                    </p:set>
                                    <p:animEffect transition="in" filter="wipe(up)">
                                      <p:cBhvr>
                                        <p:cTn id="11" dur="500"/>
                                        <p:tgtEl>
                                          <p:spTgt spid="17"/>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childTnLst>
                                </p:cTn>
                              </p:par>
                            </p:childTnLst>
                          </p:cTn>
                        </p:par>
                        <p:par>
                          <p:cTn id="16" fill="hold">
                            <p:stCondLst>
                              <p:cond delay="1500"/>
                            </p:stCondLst>
                            <p:childTnLst>
                              <p:par>
                                <p:cTn id="17" presetID="22" presetClass="entr" presetSubtype="1" fill="hold" nodeType="afterEffect">
                                  <p:stCondLst>
                                    <p:cond delay="0"/>
                                  </p:stCondLst>
                                  <p:childTnLst>
                                    <p:set>
                                      <p:cBhvr>
                                        <p:cTn id="18" dur="1" fill="hold">
                                          <p:stCondLst>
                                            <p:cond delay="0"/>
                                          </p:stCondLst>
                                        </p:cTn>
                                        <p:tgtEl>
                                          <p:spTgt spid="20"/>
                                        </p:tgtEl>
                                        <p:attrNameLst>
                                          <p:attrName>style.visibility</p:attrName>
                                        </p:attrNameLst>
                                      </p:cBhvr>
                                      <p:to>
                                        <p:strVal val="visible"/>
                                      </p:to>
                                    </p:set>
                                    <p:animEffect transition="in" filter="wipe(up)">
                                      <p:cBhvr>
                                        <p:cTn id="19"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utoShape 5"/>
          <p:cNvSpPr/>
          <p:nvPr/>
        </p:nvSpPr>
        <p:spPr>
          <a:xfrm flipV="1">
            <a:off x="810756" y="2121370"/>
            <a:ext cx="0" cy="7081955"/>
          </a:xfrm>
          <a:prstGeom prst="line">
            <a:avLst/>
          </a:prstGeom>
          <a:ln w="38100" cap="flat">
            <a:solidFill>
              <a:srgbClr val="0064A3"/>
            </a:solidFill>
            <a:prstDash val="solid"/>
            <a:headEnd type="none" w="sm" len="sm"/>
            <a:tailEnd type="none" w="sm" len="sm"/>
          </a:ln>
        </p:spPr>
        <p:txBody>
          <a:bodyPr/>
          <a:lstStyle/>
          <a:p>
            <a:endParaRPr lang="it-IT"/>
          </a:p>
        </p:txBody>
      </p:sp>
      <p:grpSp>
        <p:nvGrpSpPr>
          <p:cNvPr id="7" name="Group 7"/>
          <p:cNvGrpSpPr/>
          <p:nvPr/>
        </p:nvGrpSpPr>
        <p:grpSpPr>
          <a:xfrm>
            <a:off x="14551446" y="288097"/>
            <a:ext cx="4864479" cy="1277651"/>
            <a:chOff x="0" y="0"/>
            <a:chExt cx="1818991" cy="477756"/>
          </a:xfrm>
        </p:grpSpPr>
        <p:sp>
          <p:nvSpPr>
            <p:cNvPr id="8" name="Freeform 8"/>
            <p:cNvSpPr/>
            <p:nvPr/>
          </p:nvSpPr>
          <p:spPr>
            <a:xfrm>
              <a:off x="0" y="0"/>
              <a:ext cx="1818991" cy="477756"/>
            </a:xfrm>
            <a:custGeom>
              <a:avLst/>
              <a:gdLst/>
              <a:ahLst/>
              <a:cxnLst/>
              <a:rect l="l" t="t" r="r" b="b"/>
              <a:pathLst>
                <a:path w="1818991" h="477756">
                  <a:moveTo>
                    <a:pt x="81168" y="0"/>
                  </a:moveTo>
                  <a:lnTo>
                    <a:pt x="1737824" y="0"/>
                  </a:lnTo>
                  <a:cubicBezTo>
                    <a:pt x="1782651" y="0"/>
                    <a:pt x="1818991" y="36340"/>
                    <a:pt x="1818991" y="81168"/>
                  </a:cubicBezTo>
                  <a:lnTo>
                    <a:pt x="1818991" y="396589"/>
                  </a:lnTo>
                  <a:cubicBezTo>
                    <a:pt x="1818991" y="441416"/>
                    <a:pt x="1782651" y="477756"/>
                    <a:pt x="1737824" y="477756"/>
                  </a:cubicBezTo>
                  <a:lnTo>
                    <a:pt x="81168" y="477756"/>
                  </a:lnTo>
                  <a:cubicBezTo>
                    <a:pt x="36340" y="477756"/>
                    <a:pt x="0" y="441416"/>
                    <a:pt x="0" y="396589"/>
                  </a:cubicBezTo>
                  <a:lnTo>
                    <a:pt x="0" y="81168"/>
                  </a:lnTo>
                  <a:cubicBezTo>
                    <a:pt x="0" y="36340"/>
                    <a:pt x="36340" y="0"/>
                    <a:pt x="81168" y="0"/>
                  </a:cubicBezTo>
                  <a:close/>
                </a:path>
              </a:pathLst>
            </a:custGeom>
            <a:solidFill>
              <a:srgbClr val="000000">
                <a:alpha val="0"/>
              </a:srgbClr>
            </a:solidFill>
            <a:ln w="38100" cap="rnd">
              <a:solidFill>
                <a:srgbClr val="0064A3"/>
              </a:solidFill>
              <a:round/>
            </a:ln>
          </p:spPr>
          <p:txBody>
            <a:bodyPr/>
            <a:lstStyle/>
            <a:p>
              <a:endParaRPr lang="it-IT"/>
            </a:p>
          </p:txBody>
        </p:sp>
        <p:sp>
          <p:nvSpPr>
            <p:cNvPr id="9" name="TextBox 9"/>
            <p:cNvSpPr txBox="1"/>
            <p:nvPr/>
          </p:nvSpPr>
          <p:spPr>
            <a:xfrm>
              <a:off x="0" y="-38100"/>
              <a:ext cx="812800" cy="850900"/>
            </a:xfrm>
            <a:prstGeom prst="rect">
              <a:avLst/>
            </a:prstGeom>
          </p:spPr>
          <p:txBody>
            <a:bodyPr lIns="50800" tIns="50800" rIns="50800" bIns="50800" rtlCol="0" anchor="ctr"/>
            <a:lstStyle/>
            <a:p>
              <a:pPr algn="ctr">
                <a:lnSpc>
                  <a:spcPts val="2659"/>
                </a:lnSpc>
              </a:pPr>
              <a:endParaRPr/>
            </a:p>
          </p:txBody>
        </p:sp>
      </p:grpSp>
      <p:sp>
        <p:nvSpPr>
          <p:cNvPr id="10" name="Freeform 10"/>
          <p:cNvSpPr/>
          <p:nvPr/>
        </p:nvSpPr>
        <p:spPr>
          <a:xfrm>
            <a:off x="14799849" y="452205"/>
            <a:ext cx="3342411" cy="895766"/>
          </a:xfrm>
          <a:custGeom>
            <a:avLst/>
            <a:gdLst/>
            <a:ahLst/>
            <a:cxnLst/>
            <a:rect l="l" t="t" r="r" b="b"/>
            <a:pathLst>
              <a:path w="3342411" h="895766">
                <a:moveTo>
                  <a:pt x="0" y="0"/>
                </a:moveTo>
                <a:lnTo>
                  <a:pt x="3342411" y="0"/>
                </a:lnTo>
                <a:lnTo>
                  <a:pt x="3342411" y="895766"/>
                </a:lnTo>
                <a:lnTo>
                  <a:pt x="0" y="895766"/>
                </a:lnTo>
                <a:lnTo>
                  <a:pt x="0" y="0"/>
                </a:lnTo>
                <a:close/>
              </a:path>
            </a:pathLst>
          </a:custGeom>
          <a:blipFill>
            <a:blip r:embed="rId4"/>
            <a:stretch>
              <a:fillRect/>
            </a:stretch>
          </a:blipFill>
        </p:spPr>
        <p:txBody>
          <a:bodyPr/>
          <a:lstStyle/>
          <a:p>
            <a:endParaRPr lang="it-IT"/>
          </a:p>
        </p:txBody>
      </p:sp>
      <p:sp>
        <p:nvSpPr>
          <p:cNvPr id="11" name="TextBox 11"/>
          <p:cNvSpPr txBox="1"/>
          <p:nvPr/>
        </p:nvSpPr>
        <p:spPr>
          <a:xfrm>
            <a:off x="810756" y="2121370"/>
            <a:ext cx="12299747" cy="7182607"/>
          </a:xfrm>
          <a:prstGeom prst="rect">
            <a:avLst/>
          </a:prstGeom>
        </p:spPr>
        <p:txBody>
          <a:bodyPr wrap="square" lIns="0" tIns="0" rIns="0" bIns="0" rtlCol="0" anchor="t">
            <a:spAutoFit/>
          </a:bodyPr>
          <a:lstStyle/>
          <a:p>
            <a:pPr marL="688941" lvl="1" indent="-344470" algn="just">
              <a:lnSpc>
                <a:spcPts val="4690"/>
              </a:lnSpc>
              <a:buFont typeface="Arial"/>
              <a:buChar char="•"/>
            </a:pPr>
            <a:r>
              <a:rPr lang="en-US" sz="2800" dirty="0">
                <a:solidFill>
                  <a:srgbClr val="6C6E70"/>
                </a:solidFill>
                <a:latin typeface="Poppins Bold"/>
              </a:rPr>
              <a:t>Bossing o Mobbing </a:t>
            </a:r>
            <a:r>
              <a:rPr lang="en-US" sz="2800" dirty="0" err="1">
                <a:solidFill>
                  <a:srgbClr val="6C6E70"/>
                </a:solidFill>
                <a:latin typeface="Poppins Bold"/>
              </a:rPr>
              <a:t>Verticale</a:t>
            </a:r>
            <a:r>
              <a:rPr lang="en-US" sz="2800" dirty="0">
                <a:solidFill>
                  <a:srgbClr val="6C6E70"/>
                </a:solidFill>
                <a:latin typeface="Poppins Bold"/>
              </a:rPr>
              <a:t> </a:t>
            </a:r>
            <a:r>
              <a:rPr lang="en-US" sz="2800" dirty="0">
                <a:solidFill>
                  <a:srgbClr val="6C6E70"/>
                </a:solidFill>
                <a:latin typeface="Poppins"/>
              </a:rPr>
              <a:t>:  Si </a:t>
            </a:r>
            <a:r>
              <a:rPr lang="en-US" sz="2800" dirty="0" err="1">
                <a:solidFill>
                  <a:srgbClr val="6C6E70"/>
                </a:solidFill>
                <a:latin typeface="Poppins"/>
              </a:rPr>
              <a:t>verifica</a:t>
            </a:r>
            <a:r>
              <a:rPr lang="en-US" sz="2800" dirty="0">
                <a:solidFill>
                  <a:srgbClr val="6C6E70"/>
                </a:solidFill>
                <a:latin typeface="Poppins"/>
              </a:rPr>
              <a:t> </a:t>
            </a:r>
            <a:r>
              <a:rPr lang="en-US" sz="2800" dirty="0" err="1">
                <a:solidFill>
                  <a:srgbClr val="6C6E70"/>
                </a:solidFill>
                <a:latin typeface="Poppins"/>
              </a:rPr>
              <a:t>dall'alto</a:t>
            </a:r>
            <a:r>
              <a:rPr lang="en-US" sz="2800" dirty="0">
                <a:solidFill>
                  <a:srgbClr val="6C6E70"/>
                </a:solidFill>
                <a:latin typeface="Poppins"/>
              </a:rPr>
              <a:t> verso il basso, con </a:t>
            </a:r>
            <a:r>
              <a:rPr lang="en-US" sz="2800" dirty="0" err="1">
                <a:solidFill>
                  <a:srgbClr val="6C6E70"/>
                </a:solidFill>
                <a:latin typeface="Poppins"/>
              </a:rPr>
              <a:t>superiori</a:t>
            </a:r>
            <a:r>
              <a:rPr lang="en-US" sz="2800" dirty="0">
                <a:solidFill>
                  <a:srgbClr val="6C6E70"/>
                </a:solidFill>
                <a:latin typeface="Poppins"/>
              </a:rPr>
              <a:t> </a:t>
            </a:r>
            <a:r>
              <a:rPr lang="en-US" sz="2800" dirty="0" err="1">
                <a:solidFill>
                  <a:srgbClr val="6C6E70"/>
                </a:solidFill>
                <a:latin typeface="Poppins"/>
              </a:rPr>
              <a:t>che</a:t>
            </a:r>
            <a:r>
              <a:rPr lang="en-US" sz="2800" dirty="0">
                <a:solidFill>
                  <a:srgbClr val="6C6E70"/>
                </a:solidFill>
                <a:latin typeface="Poppins"/>
              </a:rPr>
              <a:t> </a:t>
            </a:r>
            <a:r>
              <a:rPr lang="en-US" sz="2800" dirty="0" err="1">
                <a:solidFill>
                  <a:srgbClr val="6C6E70"/>
                </a:solidFill>
                <a:latin typeface="Poppins"/>
              </a:rPr>
              <a:t>prendono</a:t>
            </a:r>
            <a:r>
              <a:rPr lang="en-US" sz="2800" dirty="0">
                <a:solidFill>
                  <a:srgbClr val="6C6E70"/>
                </a:solidFill>
                <a:latin typeface="Poppins"/>
              </a:rPr>
              <a:t> di </a:t>
            </a:r>
            <a:r>
              <a:rPr lang="en-US" sz="2800" dirty="0" err="1">
                <a:solidFill>
                  <a:srgbClr val="6C6E70"/>
                </a:solidFill>
                <a:latin typeface="Poppins"/>
              </a:rPr>
              <a:t>mira</a:t>
            </a:r>
            <a:r>
              <a:rPr lang="en-US" sz="2800" dirty="0">
                <a:solidFill>
                  <a:srgbClr val="6C6E70"/>
                </a:solidFill>
                <a:latin typeface="Poppins"/>
              </a:rPr>
              <a:t> i </a:t>
            </a:r>
            <a:r>
              <a:rPr lang="en-US" sz="2800" dirty="0" err="1">
                <a:solidFill>
                  <a:srgbClr val="6C6E70"/>
                </a:solidFill>
                <a:latin typeface="Poppins"/>
              </a:rPr>
              <a:t>subordinati</a:t>
            </a:r>
            <a:r>
              <a:rPr lang="en-US" sz="2800" dirty="0">
                <a:solidFill>
                  <a:srgbClr val="6C6E70"/>
                </a:solidFill>
                <a:latin typeface="Poppins"/>
              </a:rPr>
              <a:t> (</a:t>
            </a:r>
            <a:r>
              <a:rPr lang="en-US" sz="2800" dirty="0" err="1">
                <a:solidFill>
                  <a:srgbClr val="6C6E70"/>
                </a:solidFill>
                <a:latin typeface="Poppins"/>
              </a:rPr>
              <a:t>costituisce</a:t>
            </a:r>
            <a:r>
              <a:rPr lang="en-US" sz="2800" dirty="0">
                <a:solidFill>
                  <a:srgbClr val="6C6E70"/>
                </a:solidFill>
                <a:latin typeface="Poppins"/>
              </a:rPr>
              <a:t> circa il 55% dei </a:t>
            </a:r>
            <a:r>
              <a:rPr lang="en-US" sz="2800" dirty="0" err="1">
                <a:solidFill>
                  <a:srgbClr val="6C6E70"/>
                </a:solidFill>
                <a:latin typeface="Poppins"/>
              </a:rPr>
              <a:t>casi</a:t>
            </a:r>
            <a:r>
              <a:rPr lang="en-US" sz="2800" dirty="0">
                <a:solidFill>
                  <a:srgbClr val="6C6E70"/>
                </a:solidFill>
                <a:latin typeface="Poppins"/>
              </a:rPr>
              <a:t>).</a:t>
            </a:r>
          </a:p>
          <a:p>
            <a:pPr marL="688941" lvl="1" indent="-344470" algn="just">
              <a:lnSpc>
                <a:spcPts val="4690"/>
              </a:lnSpc>
              <a:buFont typeface="Arial"/>
              <a:buChar char="•"/>
            </a:pPr>
            <a:r>
              <a:rPr lang="en-US" sz="2800" dirty="0">
                <a:solidFill>
                  <a:srgbClr val="6C6E70"/>
                </a:solidFill>
                <a:latin typeface="Poppins Bold"/>
              </a:rPr>
              <a:t>Mobbing </a:t>
            </a:r>
            <a:r>
              <a:rPr lang="en-US" sz="2800" dirty="0" err="1">
                <a:solidFill>
                  <a:srgbClr val="6C6E70"/>
                </a:solidFill>
                <a:latin typeface="Poppins Bold"/>
              </a:rPr>
              <a:t>Orizzontale</a:t>
            </a:r>
            <a:r>
              <a:rPr lang="en-US" sz="2800" dirty="0">
                <a:solidFill>
                  <a:srgbClr val="6C6E70"/>
                </a:solidFill>
                <a:latin typeface="Poppins Bold"/>
              </a:rPr>
              <a:t> </a:t>
            </a:r>
            <a:r>
              <a:rPr lang="en-US" sz="2800" dirty="0">
                <a:solidFill>
                  <a:srgbClr val="6C6E70"/>
                </a:solidFill>
                <a:latin typeface="Poppins"/>
              </a:rPr>
              <a:t>: </a:t>
            </a:r>
            <a:r>
              <a:rPr lang="en-US" sz="2800" dirty="0" err="1">
                <a:solidFill>
                  <a:srgbClr val="6C6E70"/>
                </a:solidFill>
                <a:latin typeface="Poppins"/>
              </a:rPr>
              <a:t>Coinvolge</a:t>
            </a:r>
            <a:r>
              <a:rPr lang="en-US" sz="2800" dirty="0">
                <a:solidFill>
                  <a:srgbClr val="6C6E70"/>
                </a:solidFill>
                <a:latin typeface="Poppins"/>
              </a:rPr>
              <a:t> </a:t>
            </a:r>
            <a:r>
              <a:rPr lang="en-US" sz="2800" dirty="0" err="1">
                <a:solidFill>
                  <a:srgbClr val="6C6E70"/>
                </a:solidFill>
                <a:latin typeface="Poppins"/>
              </a:rPr>
              <a:t>colleghi</a:t>
            </a:r>
            <a:r>
              <a:rPr lang="en-US" sz="2800" dirty="0">
                <a:solidFill>
                  <a:srgbClr val="6C6E70"/>
                </a:solidFill>
                <a:latin typeface="Poppins"/>
              </a:rPr>
              <a:t> </a:t>
            </a:r>
            <a:r>
              <a:rPr lang="en-US" sz="2800" dirty="0" err="1">
                <a:solidFill>
                  <a:srgbClr val="6C6E70"/>
                </a:solidFill>
                <a:latin typeface="Poppins"/>
              </a:rPr>
              <a:t>allo</a:t>
            </a:r>
            <a:r>
              <a:rPr lang="en-US" sz="2800" dirty="0">
                <a:solidFill>
                  <a:srgbClr val="6C6E70"/>
                </a:solidFill>
                <a:latin typeface="Poppins"/>
              </a:rPr>
              <a:t> </a:t>
            </a:r>
            <a:r>
              <a:rPr lang="en-US" sz="2800" dirty="0" err="1">
                <a:solidFill>
                  <a:srgbClr val="6C6E70"/>
                </a:solidFill>
                <a:latin typeface="Poppins"/>
              </a:rPr>
              <a:t>stesso</a:t>
            </a:r>
            <a:r>
              <a:rPr lang="en-US" sz="2800" dirty="0">
                <a:solidFill>
                  <a:srgbClr val="6C6E70"/>
                </a:solidFill>
                <a:latin typeface="Poppins"/>
              </a:rPr>
              <a:t> </a:t>
            </a:r>
            <a:r>
              <a:rPr lang="en-US" sz="2800" dirty="0" err="1">
                <a:solidFill>
                  <a:srgbClr val="6C6E70"/>
                </a:solidFill>
                <a:latin typeface="Poppins"/>
              </a:rPr>
              <a:t>livello</a:t>
            </a:r>
            <a:r>
              <a:rPr lang="en-US" sz="2800" dirty="0">
                <a:solidFill>
                  <a:srgbClr val="6C6E70"/>
                </a:solidFill>
                <a:latin typeface="Poppins"/>
              </a:rPr>
              <a:t>, </a:t>
            </a:r>
            <a:r>
              <a:rPr lang="en-US" sz="2800" dirty="0" err="1">
                <a:solidFill>
                  <a:srgbClr val="6C6E70"/>
                </a:solidFill>
                <a:latin typeface="Poppins"/>
              </a:rPr>
              <a:t>spesso</a:t>
            </a:r>
            <a:r>
              <a:rPr lang="en-US" sz="2800" dirty="0">
                <a:solidFill>
                  <a:srgbClr val="6C6E70"/>
                </a:solidFill>
                <a:latin typeface="Poppins"/>
              </a:rPr>
              <a:t> </a:t>
            </a:r>
            <a:r>
              <a:rPr lang="en-US" sz="2800" dirty="0" err="1">
                <a:solidFill>
                  <a:srgbClr val="6C6E70"/>
                </a:solidFill>
                <a:latin typeface="Poppins"/>
              </a:rPr>
              <a:t>scaturisce</a:t>
            </a:r>
            <a:r>
              <a:rPr lang="en-US" sz="2800" dirty="0">
                <a:solidFill>
                  <a:srgbClr val="6C6E70"/>
                </a:solidFill>
                <a:latin typeface="Poppins"/>
              </a:rPr>
              <a:t> da </a:t>
            </a:r>
            <a:r>
              <a:rPr lang="en-US" sz="2800" dirty="0" err="1">
                <a:solidFill>
                  <a:srgbClr val="6C6E70"/>
                </a:solidFill>
                <a:latin typeface="Poppins"/>
              </a:rPr>
              <a:t>invidie</a:t>
            </a:r>
            <a:r>
              <a:rPr lang="en-US" sz="2800" dirty="0">
                <a:solidFill>
                  <a:srgbClr val="6C6E70"/>
                </a:solidFill>
                <a:latin typeface="Poppins"/>
              </a:rPr>
              <a:t>, </a:t>
            </a:r>
            <a:r>
              <a:rPr lang="en-US" sz="2800" dirty="0" err="1">
                <a:solidFill>
                  <a:srgbClr val="6C6E70"/>
                </a:solidFill>
                <a:latin typeface="Poppins"/>
              </a:rPr>
              <a:t>gelosie</a:t>
            </a:r>
            <a:r>
              <a:rPr lang="en-US" sz="2800" dirty="0">
                <a:solidFill>
                  <a:srgbClr val="6C6E70"/>
                </a:solidFill>
                <a:latin typeface="Poppins"/>
              </a:rPr>
              <a:t>, </a:t>
            </a:r>
            <a:r>
              <a:rPr lang="en-US" sz="2800" dirty="0" err="1">
                <a:solidFill>
                  <a:srgbClr val="6C6E70"/>
                </a:solidFill>
                <a:latin typeface="Poppins"/>
              </a:rPr>
              <a:t>difficoltà</a:t>
            </a:r>
            <a:r>
              <a:rPr lang="en-US" sz="2800" dirty="0">
                <a:solidFill>
                  <a:srgbClr val="6C6E70"/>
                </a:solidFill>
                <a:latin typeface="Poppins"/>
              </a:rPr>
              <a:t> </a:t>
            </a:r>
            <a:r>
              <a:rPr lang="en-US" sz="2800" dirty="0" err="1">
                <a:solidFill>
                  <a:srgbClr val="6C6E70"/>
                </a:solidFill>
                <a:latin typeface="Poppins"/>
              </a:rPr>
              <a:t>nell'affrontare</a:t>
            </a:r>
            <a:r>
              <a:rPr lang="en-US" sz="2800" dirty="0">
                <a:solidFill>
                  <a:srgbClr val="6C6E70"/>
                </a:solidFill>
                <a:latin typeface="Poppins"/>
              </a:rPr>
              <a:t> </a:t>
            </a:r>
            <a:r>
              <a:rPr lang="en-US" sz="2800" dirty="0" err="1">
                <a:solidFill>
                  <a:srgbClr val="6C6E70"/>
                </a:solidFill>
                <a:latin typeface="Poppins"/>
              </a:rPr>
              <a:t>emozioni</a:t>
            </a:r>
            <a:r>
              <a:rPr lang="en-US" sz="2800" dirty="0">
                <a:solidFill>
                  <a:srgbClr val="6C6E70"/>
                </a:solidFill>
                <a:latin typeface="Poppins"/>
              </a:rPr>
              <a:t> o </a:t>
            </a:r>
            <a:r>
              <a:rPr lang="en-US" sz="2800" dirty="0" err="1">
                <a:solidFill>
                  <a:srgbClr val="6C6E70"/>
                </a:solidFill>
                <a:latin typeface="Poppins"/>
              </a:rPr>
              <a:t>frustrazioni</a:t>
            </a:r>
            <a:r>
              <a:rPr lang="en-US" sz="2800" dirty="0">
                <a:solidFill>
                  <a:srgbClr val="6C6E70"/>
                </a:solidFill>
                <a:latin typeface="Poppins"/>
              </a:rPr>
              <a:t> (circa il 45% dei </a:t>
            </a:r>
            <a:r>
              <a:rPr lang="en-US" sz="2800" dirty="0" err="1">
                <a:solidFill>
                  <a:srgbClr val="6C6E70"/>
                </a:solidFill>
                <a:latin typeface="Poppins"/>
              </a:rPr>
              <a:t>casi</a:t>
            </a:r>
            <a:r>
              <a:rPr lang="en-US" sz="2800" dirty="0">
                <a:solidFill>
                  <a:srgbClr val="6C6E70"/>
                </a:solidFill>
                <a:latin typeface="Poppins"/>
              </a:rPr>
              <a:t>).</a:t>
            </a:r>
          </a:p>
          <a:p>
            <a:pPr marL="688941" lvl="1" indent="-344470" algn="just">
              <a:lnSpc>
                <a:spcPts val="4690"/>
              </a:lnSpc>
              <a:buFont typeface="Arial"/>
              <a:buChar char="•"/>
            </a:pPr>
            <a:r>
              <a:rPr lang="en-US" sz="2800" dirty="0">
                <a:solidFill>
                  <a:srgbClr val="6C6E70"/>
                </a:solidFill>
                <a:latin typeface="Poppins Bold"/>
              </a:rPr>
              <a:t>Mobbing </a:t>
            </a:r>
            <a:r>
              <a:rPr lang="en-US" sz="2800" dirty="0" err="1">
                <a:solidFill>
                  <a:srgbClr val="6C6E70"/>
                </a:solidFill>
                <a:latin typeface="Poppins Bold"/>
              </a:rPr>
              <a:t>Ascendente</a:t>
            </a:r>
            <a:r>
              <a:rPr lang="en-US" sz="2800" dirty="0">
                <a:solidFill>
                  <a:srgbClr val="6C6E70"/>
                </a:solidFill>
                <a:latin typeface="Poppins"/>
              </a:rPr>
              <a:t> : Si </a:t>
            </a:r>
            <a:r>
              <a:rPr lang="en-US" sz="2800" dirty="0" err="1">
                <a:solidFill>
                  <a:srgbClr val="6C6E70"/>
                </a:solidFill>
                <a:latin typeface="Poppins"/>
              </a:rPr>
              <a:t>verifica</a:t>
            </a:r>
            <a:r>
              <a:rPr lang="en-US" sz="2800" dirty="0">
                <a:solidFill>
                  <a:srgbClr val="6C6E70"/>
                </a:solidFill>
                <a:latin typeface="Poppins"/>
              </a:rPr>
              <a:t> </a:t>
            </a:r>
            <a:r>
              <a:rPr lang="en-US" sz="2800" dirty="0" err="1">
                <a:solidFill>
                  <a:srgbClr val="6C6E70"/>
                </a:solidFill>
                <a:latin typeface="Poppins"/>
              </a:rPr>
              <a:t>quando</a:t>
            </a:r>
            <a:r>
              <a:rPr lang="en-US" sz="2800" dirty="0">
                <a:solidFill>
                  <a:srgbClr val="6C6E70"/>
                </a:solidFill>
                <a:latin typeface="Poppins"/>
              </a:rPr>
              <a:t> i </a:t>
            </a:r>
            <a:r>
              <a:rPr lang="en-US" sz="2800" dirty="0" err="1">
                <a:solidFill>
                  <a:srgbClr val="6C6E70"/>
                </a:solidFill>
                <a:latin typeface="Poppins"/>
              </a:rPr>
              <a:t>lavoratori</a:t>
            </a:r>
            <a:r>
              <a:rPr lang="en-US" sz="2800" dirty="0">
                <a:solidFill>
                  <a:srgbClr val="6C6E70"/>
                </a:solidFill>
                <a:latin typeface="Poppins"/>
              </a:rPr>
              <a:t> </a:t>
            </a:r>
            <a:r>
              <a:rPr lang="en-US" sz="2800" dirty="0" err="1">
                <a:solidFill>
                  <a:srgbClr val="6C6E70"/>
                </a:solidFill>
                <a:latin typeface="Poppins"/>
              </a:rPr>
              <a:t>mirano</a:t>
            </a:r>
            <a:r>
              <a:rPr lang="en-US" sz="2800" dirty="0">
                <a:solidFill>
                  <a:srgbClr val="6C6E70"/>
                </a:solidFill>
                <a:latin typeface="Poppins"/>
              </a:rPr>
              <a:t> a un </a:t>
            </a:r>
            <a:r>
              <a:rPr lang="en-US" sz="2800" dirty="0" err="1">
                <a:solidFill>
                  <a:srgbClr val="6C6E70"/>
                </a:solidFill>
                <a:latin typeface="Poppins"/>
              </a:rPr>
              <a:t>superiore</a:t>
            </a:r>
            <a:r>
              <a:rPr lang="en-US" sz="2800" dirty="0">
                <a:solidFill>
                  <a:srgbClr val="6C6E70"/>
                </a:solidFill>
                <a:latin typeface="Poppins"/>
              </a:rPr>
              <a:t> (</a:t>
            </a:r>
            <a:r>
              <a:rPr lang="en-US" sz="2800" dirty="0" err="1">
                <a:solidFill>
                  <a:srgbClr val="6C6E70"/>
                </a:solidFill>
                <a:latin typeface="Poppins"/>
              </a:rPr>
              <a:t>meno</a:t>
            </a:r>
            <a:r>
              <a:rPr lang="en-US" sz="2800" dirty="0">
                <a:solidFill>
                  <a:srgbClr val="6C6E70"/>
                </a:solidFill>
                <a:latin typeface="Poppins"/>
              </a:rPr>
              <a:t> del 5% dei </a:t>
            </a:r>
            <a:r>
              <a:rPr lang="en-US" sz="2800" dirty="0" err="1">
                <a:solidFill>
                  <a:srgbClr val="6C6E70"/>
                </a:solidFill>
                <a:latin typeface="Poppins"/>
              </a:rPr>
              <a:t>casi</a:t>
            </a:r>
            <a:r>
              <a:rPr lang="en-US" sz="2800" dirty="0">
                <a:solidFill>
                  <a:srgbClr val="6C6E70"/>
                </a:solidFill>
                <a:latin typeface="Poppins"/>
              </a:rPr>
              <a:t>).</a:t>
            </a:r>
          </a:p>
          <a:p>
            <a:pPr marL="688941" lvl="1" indent="-344470" algn="just">
              <a:lnSpc>
                <a:spcPts val="4690"/>
              </a:lnSpc>
              <a:buFont typeface="Arial"/>
              <a:buChar char="•"/>
            </a:pPr>
            <a:r>
              <a:rPr lang="en-US" sz="2800" dirty="0">
                <a:solidFill>
                  <a:srgbClr val="6C6E70"/>
                </a:solidFill>
                <a:latin typeface="Poppins Bold"/>
              </a:rPr>
              <a:t>Doppio Mobbing</a:t>
            </a:r>
            <a:r>
              <a:rPr lang="en-US" sz="2800" dirty="0">
                <a:solidFill>
                  <a:srgbClr val="6C6E70"/>
                </a:solidFill>
                <a:latin typeface="Poppins"/>
              </a:rPr>
              <a:t> : La </a:t>
            </a:r>
            <a:r>
              <a:rPr lang="en-US" sz="2800" dirty="0" err="1">
                <a:solidFill>
                  <a:srgbClr val="6C6E70"/>
                </a:solidFill>
                <a:latin typeface="Poppins"/>
              </a:rPr>
              <a:t>vittima</a:t>
            </a:r>
            <a:r>
              <a:rPr lang="en-US" sz="2800" dirty="0">
                <a:solidFill>
                  <a:srgbClr val="6C6E70"/>
                </a:solidFill>
                <a:latin typeface="Poppins"/>
              </a:rPr>
              <a:t> è </a:t>
            </a:r>
            <a:r>
              <a:rPr lang="en-US" sz="2800" dirty="0" err="1">
                <a:solidFill>
                  <a:srgbClr val="6C6E70"/>
                </a:solidFill>
                <a:latin typeface="Poppins"/>
              </a:rPr>
              <a:t>attaccata</a:t>
            </a:r>
            <a:r>
              <a:rPr lang="en-US" sz="2800" dirty="0">
                <a:solidFill>
                  <a:srgbClr val="6C6E70"/>
                </a:solidFill>
                <a:latin typeface="Poppins"/>
              </a:rPr>
              <a:t> </a:t>
            </a:r>
            <a:r>
              <a:rPr lang="en-US" sz="2800" dirty="0" err="1">
                <a:solidFill>
                  <a:srgbClr val="6C6E70"/>
                </a:solidFill>
                <a:latin typeface="Poppins"/>
              </a:rPr>
              <a:t>sia</a:t>
            </a:r>
            <a:r>
              <a:rPr lang="en-US" sz="2800" dirty="0">
                <a:solidFill>
                  <a:srgbClr val="6C6E70"/>
                </a:solidFill>
                <a:latin typeface="Poppins"/>
              </a:rPr>
              <a:t> </a:t>
            </a:r>
            <a:r>
              <a:rPr lang="en-US" sz="2800" dirty="0" err="1">
                <a:solidFill>
                  <a:srgbClr val="6C6E70"/>
                </a:solidFill>
                <a:latin typeface="Poppins"/>
              </a:rPr>
              <a:t>sul</a:t>
            </a:r>
            <a:r>
              <a:rPr lang="en-US" sz="2800" dirty="0">
                <a:solidFill>
                  <a:srgbClr val="6C6E70"/>
                </a:solidFill>
                <a:latin typeface="Poppins"/>
              </a:rPr>
              <a:t> </a:t>
            </a:r>
            <a:r>
              <a:rPr lang="en-US" sz="2800" dirty="0" err="1">
                <a:solidFill>
                  <a:srgbClr val="6C6E70"/>
                </a:solidFill>
                <a:latin typeface="Poppins"/>
              </a:rPr>
              <a:t>luogo</a:t>
            </a:r>
            <a:r>
              <a:rPr lang="en-US" sz="2800" dirty="0">
                <a:solidFill>
                  <a:srgbClr val="6C6E70"/>
                </a:solidFill>
                <a:latin typeface="Poppins"/>
              </a:rPr>
              <a:t> di </a:t>
            </a:r>
            <a:r>
              <a:rPr lang="en-US" sz="2800" dirty="0" err="1">
                <a:solidFill>
                  <a:srgbClr val="6C6E70"/>
                </a:solidFill>
                <a:latin typeface="Poppins"/>
              </a:rPr>
              <a:t>lavoro</a:t>
            </a:r>
            <a:r>
              <a:rPr lang="en-US" sz="2800" dirty="0">
                <a:solidFill>
                  <a:srgbClr val="6C6E70"/>
                </a:solidFill>
                <a:latin typeface="Poppins"/>
              </a:rPr>
              <a:t> </a:t>
            </a:r>
            <a:r>
              <a:rPr lang="en-US" sz="2800" dirty="0" err="1">
                <a:solidFill>
                  <a:srgbClr val="6C6E70"/>
                </a:solidFill>
                <a:latin typeface="Poppins"/>
              </a:rPr>
              <a:t>che</a:t>
            </a:r>
            <a:r>
              <a:rPr lang="en-US" sz="2800" dirty="0">
                <a:solidFill>
                  <a:srgbClr val="6C6E70"/>
                </a:solidFill>
                <a:latin typeface="Poppins"/>
              </a:rPr>
              <a:t> a casa, </a:t>
            </a:r>
            <a:r>
              <a:rPr lang="en-US" sz="2800" dirty="0" err="1">
                <a:solidFill>
                  <a:srgbClr val="6C6E70"/>
                </a:solidFill>
                <a:latin typeface="Poppins"/>
              </a:rPr>
              <a:t>generando</a:t>
            </a:r>
            <a:r>
              <a:rPr lang="en-US" sz="2800" dirty="0">
                <a:solidFill>
                  <a:srgbClr val="6C6E70"/>
                </a:solidFill>
                <a:latin typeface="Poppins"/>
              </a:rPr>
              <a:t> </a:t>
            </a:r>
            <a:r>
              <a:rPr lang="en-US" sz="2800" dirty="0" err="1">
                <a:solidFill>
                  <a:srgbClr val="6C6E70"/>
                </a:solidFill>
                <a:latin typeface="Poppins"/>
              </a:rPr>
              <a:t>una</a:t>
            </a:r>
            <a:r>
              <a:rPr lang="en-US" sz="2800" dirty="0">
                <a:solidFill>
                  <a:srgbClr val="6C6E70"/>
                </a:solidFill>
                <a:latin typeface="Poppins"/>
              </a:rPr>
              <a:t> </a:t>
            </a:r>
            <a:r>
              <a:rPr lang="en-US" sz="2800" dirty="0" err="1">
                <a:solidFill>
                  <a:srgbClr val="6C6E70"/>
                </a:solidFill>
                <a:latin typeface="Poppins"/>
              </a:rPr>
              <a:t>tensione</a:t>
            </a:r>
            <a:r>
              <a:rPr lang="en-US" sz="2800" dirty="0">
                <a:solidFill>
                  <a:srgbClr val="6C6E70"/>
                </a:solidFill>
                <a:latin typeface="Poppins"/>
              </a:rPr>
              <a:t> </a:t>
            </a:r>
            <a:r>
              <a:rPr lang="en-US" sz="2800" dirty="0" err="1">
                <a:solidFill>
                  <a:srgbClr val="6C6E70"/>
                </a:solidFill>
                <a:latin typeface="Poppins"/>
              </a:rPr>
              <a:t>che</a:t>
            </a:r>
            <a:r>
              <a:rPr lang="en-US" sz="2800" dirty="0">
                <a:solidFill>
                  <a:srgbClr val="6C6E70"/>
                </a:solidFill>
                <a:latin typeface="Poppins"/>
              </a:rPr>
              <a:t> </a:t>
            </a:r>
            <a:r>
              <a:rPr lang="en-US" sz="2800" dirty="0" err="1">
                <a:solidFill>
                  <a:srgbClr val="6C6E70"/>
                </a:solidFill>
                <a:latin typeface="Poppins"/>
              </a:rPr>
              <a:t>si</a:t>
            </a:r>
            <a:r>
              <a:rPr lang="en-US" sz="2800" dirty="0">
                <a:solidFill>
                  <a:srgbClr val="6C6E70"/>
                </a:solidFill>
                <a:latin typeface="Poppins"/>
              </a:rPr>
              <a:t> </a:t>
            </a:r>
            <a:r>
              <a:rPr lang="en-US" sz="2800" dirty="0" err="1">
                <a:solidFill>
                  <a:srgbClr val="6C6E70"/>
                </a:solidFill>
                <a:latin typeface="Poppins"/>
              </a:rPr>
              <a:t>ripercuote</a:t>
            </a:r>
            <a:r>
              <a:rPr lang="en-US" sz="2800" dirty="0">
                <a:solidFill>
                  <a:srgbClr val="6C6E70"/>
                </a:solidFill>
                <a:latin typeface="Poppins"/>
              </a:rPr>
              <a:t> </a:t>
            </a:r>
            <a:r>
              <a:rPr lang="en-US" sz="2800" dirty="0" err="1">
                <a:solidFill>
                  <a:srgbClr val="6C6E70"/>
                </a:solidFill>
                <a:latin typeface="Poppins"/>
              </a:rPr>
              <a:t>anche</a:t>
            </a:r>
            <a:r>
              <a:rPr lang="en-US" sz="2800" dirty="0">
                <a:solidFill>
                  <a:srgbClr val="6C6E70"/>
                </a:solidFill>
                <a:latin typeface="Poppins"/>
              </a:rPr>
              <a:t> </a:t>
            </a:r>
            <a:r>
              <a:rPr lang="en-US" sz="2800" dirty="0" err="1">
                <a:solidFill>
                  <a:srgbClr val="6C6E70"/>
                </a:solidFill>
                <a:latin typeface="Poppins"/>
              </a:rPr>
              <a:t>sulla</a:t>
            </a:r>
            <a:r>
              <a:rPr lang="en-US" sz="2800" dirty="0">
                <a:solidFill>
                  <a:srgbClr val="6C6E70"/>
                </a:solidFill>
                <a:latin typeface="Poppins"/>
              </a:rPr>
              <a:t> </a:t>
            </a:r>
            <a:r>
              <a:rPr lang="en-US" sz="2800" dirty="0" err="1">
                <a:solidFill>
                  <a:srgbClr val="6C6E70"/>
                </a:solidFill>
                <a:latin typeface="Poppins"/>
              </a:rPr>
              <a:t>famiglia</a:t>
            </a:r>
            <a:r>
              <a:rPr lang="en-US" sz="2800" dirty="0">
                <a:solidFill>
                  <a:srgbClr val="6C6E70"/>
                </a:solidFill>
                <a:latin typeface="Poppins"/>
              </a:rPr>
              <a:t>, la quale </a:t>
            </a:r>
            <a:r>
              <a:rPr lang="en-US" sz="2800" dirty="0" err="1">
                <a:solidFill>
                  <a:srgbClr val="6C6E70"/>
                </a:solidFill>
                <a:latin typeface="Poppins"/>
              </a:rPr>
              <a:t>potrebbe</a:t>
            </a:r>
            <a:r>
              <a:rPr lang="en-US" sz="2800" dirty="0">
                <a:solidFill>
                  <a:srgbClr val="6C6E70"/>
                </a:solidFill>
                <a:latin typeface="Poppins"/>
              </a:rPr>
              <a:t> </a:t>
            </a:r>
            <a:r>
              <a:rPr lang="en-US" sz="2800" dirty="0" err="1">
                <a:solidFill>
                  <a:srgbClr val="6C6E70"/>
                </a:solidFill>
                <a:latin typeface="Poppins"/>
              </a:rPr>
              <a:t>reagire</a:t>
            </a:r>
            <a:r>
              <a:rPr lang="en-US" sz="2800" dirty="0">
                <a:solidFill>
                  <a:srgbClr val="6C6E70"/>
                </a:solidFill>
                <a:latin typeface="Poppins"/>
              </a:rPr>
              <a:t> in modo </a:t>
            </a:r>
            <a:r>
              <a:rPr lang="en-US" sz="2800" dirty="0" err="1">
                <a:solidFill>
                  <a:srgbClr val="6C6E70"/>
                </a:solidFill>
                <a:latin typeface="Poppins"/>
              </a:rPr>
              <a:t>negativo</a:t>
            </a:r>
            <a:r>
              <a:rPr lang="en-US" sz="2800" dirty="0">
                <a:solidFill>
                  <a:srgbClr val="6C6E70"/>
                </a:solidFill>
                <a:latin typeface="Poppins"/>
              </a:rPr>
              <a:t> a causa </a:t>
            </a:r>
            <a:r>
              <a:rPr lang="en-US" sz="2800" dirty="0" err="1">
                <a:solidFill>
                  <a:srgbClr val="6C6E70"/>
                </a:solidFill>
                <a:latin typeface="Poppins"/>
              </a:rPr>
              <a:t>della</a:t>
            </a:r>
            <a:r>
              <a:rPr lang="en-US" sz="2800" dirty="0">
                <a:solidFill>
                  <a:srgbClr val="6C6E70"/>
                </a:solidFill>
                <a:latin typeface="Poppins"/>
              </a:rPr>
              <a:t> </a:t>
            </a:r>
            <a:r>
              <a:rPr lang="en-US" sz="2800" dirty="0" err="1">
                <a:solidFill>
                  <a:srgbClr val="6C6E70"/>
                </a:solidFill>
                <a:latin typeface="Poppins"/>
              </a:rPr>
              <a:t>depressione</a:t>
            </a:r>
            <a:r>
              <a:rPr lang="en-US" sz="2800" dirty="0">
                <a:solidFill>
                  <a:srgbClr val="6C6E70"/>
                </a:solidFill>
                <a:latin typeface="Poppins"/>
              </a:rPr>
              <a:t> del </a:t>
            </a:r>
            <a:r>
              <a:rPr lang="en-US" sz="2800" dirty="0" err="1">
                <a:solidFill>
                  <a:srgbClr val="6C6E70"/>
                </a:solidFill>
                <a:latin typeface="Poppins"/>
              </a:rPr>
              <a:t>congiunto</a:t>
            </a:r>
            <a:r>
              <a:rPr lang="en-US" sz="2800" dirty="0">
                <a:solidFill>
                  <a:srgbClr val="6C6E70"/>
                </a:solidFill>
                <a:latin typeface="Poppins"/>
              </a:rPr>
              <a:t>.</a:t>
            </a:r>
          </a:p>
        </p:txBody>
      </p:sp>
      <p:sp>
        <p:nvSpPr>
          <p:cNvPr id="15" name="AutoShape 4">
            <a:extLst>
              <a:ext uri="{FF2B5EF4-FFF2-40B4-BE49-F238E27FC236}">
                <a16:creationId xmlns:a16="http://schemas.microsoft.com/office/drawing/2014/main" id="{4FD6E116-8D27-878B-1F37-B0A19832B0D7}"/>
              </a:ext>
            </a:extLst>
          </p:cNvPr>
          <p:cNvSpPr/>
          <p:nvPr/>
        </p:nvSpPr>
        <p:spPr>
          <a:xfrm>
            <a:off x="0" y="9603505"/>
            <a:ext cx="18288000" cy="721595"/>
          </a:xfrm>
          <a:prstGeom prst="rect">
            <a:avLst/>
          </a:prstGeom>
          <a:gradFill rotWithShape="1">
            <a:gsLst>
              <a:gs pos="0">
                <a:srgbClr val="9F142A">
                  <a:alpha val="100000"/>
                </a:srgbClr>
              </a:gs>
              <a:gs pos="50000">
                <a:srgbClr val="0064A3">
                  <a:alpha val="100000"/>
                </a:srgbClr>
              </a:gs>
              <a:gs pos="100000">
                <a:srgbClr val="009F5A">
                  <a:alpha val="100000"/>
                </a:srgbClr>
              </a:gs>
            </a:gsLst>
            <a:lin ang="0"/>
          </a:gradFill>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it-IT"/>
          </a:p>
        </p:txBody>
      </p:sp>
      <p:sp>
        <p:nvSpPr>
          <p:cNvPr id="16" name="TextBox 6">
            <a:extLst>
              <a:ext uri="{FF2B5EF4-FFF2-40B4-BE49-F238E27FC236}">
                <a16:creationId xmlns:a16="http://schemas.microsoft.com/office/drawing/2014/main" id="{5F4C4AC1-DE64-9AE4-C7DE-80B8E764AE1A}"/>
              </a:ext>
            </a:extLst>
          </p:cNvPr>
          <p:cNvSpPr txBox="1"/>
          <p:nvPr/>
        </p:nvSpPr>
        <p:spPr>
          <a:xfrm>
            <a:off x="12774867" y="9783619"/>
            <a:ext cx="5257800" cy="389081"/>
          </a:xfrm>
          <a:prstGeom prst="rect">
            <a:avLst/>
          </a:prstGeom>
          <a:noFill/>
          <a:ln cap="flat">
            <a:noFill/>
          </a:ln>
        </p:spPr>
        <p:txBody>
          <a:bodyPr vert="horz" wrap="square" lIns="0" tIns="0" rIns="0" bIns="0" anchor="t" anchorCtr="0" compatLnSpc="1">
            <a:spAutoFit/>
          </a:bodyPr>
          <a:lstStyle/>
          <a:p>
            <a:pPr marL="0" marR="0" lvl="0" indent="0" algn="r" defTabSz="914400" rtl="0" fontAlgn="auto" hangingPunct="1">
              <a:lnSpc>
                <a:spcPts val="3045"/>
              </a:lnSpc>
              <a:spcBef>
                <a:spcPts val="0"/>
              </a:spcBef>
              <a:spcAft>
                <a:spcPts val="0"/>
              </a:spcAft>
              <a:buNone/>
              <a:tabLst/>
              <a:defRPr sz="1800" b="0" i="0" u="none" strike="noStrike" kern="0" cap="none" spc="0" baseline="0">
                <a:solidFill>
                  <a:srgbClr val="000000"/>
                </a:solidFill>
                <a:uFillTx/>
              </a:defRPr>
            </a:pPr>
            <a:r>
              <a:rPr lang="en-US" sz="2800" b="0" i="0" u="none" strike="noStrike" kern="1200" cap="none" spc="0" baseline="0" dirty="0">
                <a:solidFill>
                  <a:srgbClr val="FFFFFF"/>
                </a:solidFill>
                <a:uFillTx/>
                <a:latin typeface="Poppins"/>
              </a:rPr>
              <a:t>Copyright     </a:t>
            </a:r>
            <a:r>
              <a:rPr lang="en-US" sz="2800" b="0" i="0" u="none" strike="noStrike" kern="1200" cap="none" spc="0" baseline="0" dirty="0" err="1">
                <a:solidFill>
                  <a:srgbClr val="FFFFFF"/>
                </a:solidFill>
                <a:uFillTx/>
                <a:latin typeface="Poppins"/>
              </a:rPr>
              <a:t>Meleam</a:t>
            </a:r>
            <a:r>
              <a:rPr lang="en-US" sz="2800" b="0" i="0" u="none" strike="noStrike" kern="1200" cap="none" spc="0" baseline="0" dirty="0">
                <a:solidFill>
                  <a:srgbClr val="FFFFFF"/>
                </a:solidFill>
                <a:uFillTx/>
                <a:latin typeface="Poppins"/>
              </a:rPr>
              <a:t> spa</a:t>
            </a:r>
          </a:p>
        </p:txBody>
      </p:sp>
      <p:sp>
        <p:nvSpPr>
          <p:cNvPr id="17" name="Freeform 8">
            <a:extLst>
              <a:ext uri="{FF2B5EF4-FFF2-40B4-BE49-F238E27FC236}">
                <a16:creationId xmlns:a16="http://schemas.microsoft.com/office/drawing/2014/main" id="{478474AE-6CD7-B32D-8C96-6C3900610B54}"/>
              </a:ext>
            </a:extLst>
          </p:cNvPr>
          <p:cNvSpPr/>
          <p:nvPr/>
        </p:nvSpPr>
        <p:spPr>
          <a:xfrm>
            <a:off x="15392400" y="9807429"/>
            <a:ext cx="303135" cy="300934"/>
          </a:xfrm>
          <a:custGeom>
            <a:avLst/>
            <a:gdLst>
              <a:gd name="f0" fmla="val w"/>
              <a:gd name="f1" fmla="val h"/>
              <a:gd name="f2" fmla="val 0"/>
              <a:gd name="f3" fmla="val 428170"/>
              <a:gd name="f4" fmla="val 468585"/>
              <a:gd name="f5" fmla="val 428169"/>
              <a:gd name="f6" fmla="*/ f0 1 428170"/>
              <a:gd name="f7" fmla="*/ f1 1 468585"/>
              <a:gd name="f8" fmla="+- f4 0 f2"/>
              <a:gd name="f9" fmla="+- f3 0 f2"/>
              <a:gd name="f10" fmla="*/ f9 1 428170"/>
              <a:gd name="f11" fmla="*/ f8 1 468585"/>
              <a:gd name="f12" fmla="*/ f2 1 f10"/>
              <a:gd name="f13" fmla="*/ f3 1 f10"/>
              <a:gd name="f14" fmla="*/ f2 1 f11"/>
              <a:gd name="f15" fmla="*/ f4 1 f11"/>
              <a:gd name="f16" fmla="*/ f12 f6 1"/>
              <a:gd name="f17" fmla="*/ f13 f6 1"/>
              <a:gd name="f18" fmla="*/ f15 f7 1"/>
              <a:gd name="f19" fmla="*/ f14 f7 1"/>
            </a:gdLst>
            <a:ahLst/>
            <a:cxnLst>
              <a:cxn ang="3cd4">
                <a:pos x="hc" y="t"/>
              </a:cxn>
              <a:cxn ang="0">
                <a:pos x="r" y="vc"/>
              </a:cxn>
              <a:cxn ang="cd4">
                <a:pos x="hc" y="b"/>
              </a:cxn>
              <a:cxn ang="cd2">
                <a:pos x="l" y="vc"/>
              </a:cxn>
            </a:cxnLst>
            <a:rect l="f16" t="f19" r="f17" b="f18"/>
            <a:pathLst>
              <a:path w="428170" h="468585">
                <a:moveTo>
                  <a:pt x="f2" y="f2"/>
                </a:moveTo>
                <a:lnTo>
                  <a:pt x="f5" y="f2"/>
                </a:lnTo>
                <a:lnTo>
                  <a:pt x="f5" y="f4"/>
                </a:lnTo>
                <a:lnTo>
                  <a:pt x="f2" y="f4"/>
                </a:lnTo>
                <a:lnTo>
                  <a:pt x="f2" y="f2"/>
                </a:lnTo>
                <a:close/>
              </a:path>
            </a:pathLst>
          </a:custGeom>
          <a:blipFill>
            <a:blip r:embed="rId5">
              <a:alphaModFix/>
              <a:extLst>
                <a:ext uri="{96DAC541-7B7A-43D3-8B79-37D633B846F1}">
                  <asvg:svgBlip xmlns:asvg="http://schemas.microsoft.com/office/drawing/2016/SVG/main" r:embed="rId6"/>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it-IT" sz="1200" b="0" i="0" u="none" strike="noStrike" kern="1200" cap="none" spc="0" baseline="0">
              <a:solidFill>
                <a:srgbClr val="000000"/>
              </a:solidFill>
              <a:uFillTx/>
              <a:latin typeface="Calibri"/>
            </a:endParaRPr>
          </a:p>
        </p:txBody>
      </p:sp>
      <p:grpSp>
        <p:nvGrpSpPr>
          <p:cNvPr id="18" name="Gruppo 17">
            <a:extLst>
              <a:ext uri="{FF2B5EF4-FFF2-40B4-BE49-F238E27FC236}">
                <a16:creationId xmlns:a16="http://schemas.microsoft.com/office/drawing/2014/main" id="{EFE309EB-6509-F219-E39C-F3BB3C734877}"/>
              </a:ext>
            </a:extLst>
          </p:cNvPr>
          <p:cNvGrpSpPr/>
          <p:nvPr/>
        </p:nvGrpSpPr>
        <p:grpSpPr>
          <a:xfrm>
            <a:off x="399002" y="534497"/>
            <a:ext cx="10971623" cy="767955"/>
            <a:chOff x="-177344" y="344057"/>
            <a:chExt cx="7314415" cy="511970"/>
          </a:xfrm>
        </p:grpSpPr>
        <p:sp>
          <p:nvSpPr>
            <p:cNvPr id="19" name="CasellaDiTesto 18">
              <a:extLst>
                <a:ext uri="{FF2B5EF4-FFF2-40B4-BE49-F238E27FC236}">
                  <a16:creationId xmlns:a16="http://schemas.microsoft.com/office/drawing/2014/main" id="{0B0ED373-0D8E-DF47-821A-08AA727FF0B6}"/>
                </a:ext>
              </a:extLst>
            </p:cNvPr>
            <p:cNvSpPr txBox="1"/>
            <p:nvPr/>
          </p:nvSpPr>
          <p:spPr>
            <a:xfrm>
              <a:off x="401701" y="344057"/>
              <a:ext cx="6735370" cy="492443"/>
            </a:xfrm>
            <a:prstGeom prst="rect">
              <a:avLst/>
            </a:prstGeom>
            <a:noFill/>
          </p:spPr>
          <p:txBody>
            <a:bodyPr wrap="square" rtlCol="0">
              <a:spAutoFit/>
            </a:bodyPr>
            <a:lstStyle/>
            <a:p>
              <a:r>
                <a:rPr lang="it-IT" sz="4200" b="1" dirty="0">
                  <a:solidFill>
                    <a:srgbClr val="9E142B"/>
                  </a:solidFill>
                  <a:latin typeface="Poppins"/>
                </a:rPr>
                <a:t>Il mobbing</a:t>
              </a:r>
            </a:p>
          </p:txBody>
        </p:sp>
        <p:pic>
          <p:nvPicPr>
            <p:cNvPr id="20" name="Immagine 19" descr="Immagine che contiene Elementi grafici, grafica, Carattere, simbolo&#10;&#10;Descrizione generata automaticamente">
              <a:extLst>
                <a:ext uri="{FF2B5EF4-FFF2-40B4-BE49-F238E27FC236}">
                  <a16:creationId xmlns:a16="http://schemas.microsoft.com/office/drawing/2014/main" id="{30EBC7DD-4653-1DD7-22B2-6D577216D942}"/>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61703"/>
            <a:stretch/>
          </p:blipFill>
          <p:spPr>
            <a:xfrm>
              <a:off x="-177344" y="355307"/>
              <a:ext cx="549005" cy="500720"/>
            </a:xfrm>
            <a:prstGeom prst="rect">
              <a:avLst/>
            </a:prstGeom>
          </p:spPr>
        </p:pic>
      </p:grpSp>
      <p:grpSp>
        <p:nvGrpSpPr>
          <p:cNvPr id="21" name="Gruppo 20">
            <a:extLst>
              <a:ext uri="{FF2B5EF4-FFF2-40B4-BE49-F238E27FC236}">
                <a16:creationId xmlns:a16="http://schemas.microsoft.com/office/drawing/2014/main" id="{DEFBC4B3-1AC9-65A9-C9A0-6A5F4EC6F066}"/>
              </a:ext>
            </a:extLst>
          </p:cNvPr>
          <p:cNvGrpSpPr/>
          <p:nvPr/>
        </p:nvGrpSpPr>
        <p:grpSpPr>
          <a:xfrm>
            <a:off x="399002" y="1325275"/>
            <a:ext cx="10644485" cy="646331"/>
            <a:chOff x="211736" y="1801940"/>
            <a:chExt cx="7096323" cy="430887"/>
          </a:xfrm>
        </p:grpSpPr>
        <p:sp>
          <p:nvSpPr>
            <p:cNvPr id="22" name="CasellaDiTesto 21">
              <a:extLst>
                <a:ext uri="{FF2B5EF4-FFF2-40B4-BE49-F238E27FC236}">
                  <a16:creationId xmlns:a16="http://schemas.microsoft.com/office/drawing/2014/main" id="{33F076EC-DF6B-C484-E4A4-55588A233917}"/>
                </a:ext>
              </a:extLst>
            </p:cNvPr>
            <p:cNvSpPr txBox="1"/>
            <p:nvPr/>
          </p:nvSpPr>
          <p:spPr>
            <a:xfrm>
              <a:off x="931909" y="1801940"/>
              <a:ext cx="6376150" cy="430887"/>
            </a:xfrm>
            <a:prstGeom prst="rect">
              <a:avLst/>
            </a:prstGeom>
            <a:noFill/>
          </p:spPr>
          <p:txBody>
            <a:bodyPr wrap="square" rtlCol="0">
              <a:spAutoFit/>
            </a:bodyPr>
            <a:lstStyle/>
            <a:p>
              <a:r>
                <a:rPr lang="it-IT" sz="3600" b="1" dirty="0">
                  <a:solidFill>
                    <a:srgbClr val="0064A2"/>
                  </a:solidFill>
                  <a:latin typeface="Poppins"/>
                </a:rPr>
                <a:t>Mobbing: diverse tipologie</a:t>
              </a:r>
            </a:p>
          </p:txBody>
        </p:sp>
        <p:pic>
          <p:nvPicPr>
            <p:cNvPr id="23" name="Immagine 22">
              <a:extLst>
                <a:ext uri="{FF2B5EF4-FFF2-40B4-BE49-F238E27FC236}">
                  <a16:creationId xmlns:a16="http://schemas.microsoft.com/office/drawing/2014/main" id="{42E51C10-12C3-78AD-7B0B-124FE2BD09D9}"/>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t="1" b="49999"/>
            <a:stretch/>
          </p:blipFill>
          <p:spPr>
            <a:xfrm>
              <a:off x="211736" y="1852729"/>
              <a:ext cx="720173" cy="360087"/>
            </a:xfrm>
            <a:prstGeom prst="rect">
              <a:avLst/>
            </a:prstGeom>
          </p:spPr>
        </p:pic>
      </p:grpSp>
    </p:spTree>
    <p:custDataLst>
      <p:tags r:id="rId1"/>
    </p:custDataLst>
  </p:cSld>
  <p:clrMapOvr>
    <a:masterClrMapping/>
  </p:clrMapOvr>
  <mc:AlternateContent xmlns:mc="http://schemas.openxmlformats.org/markup-compatibility/2006">
    <mc:Choice xmlns:p14="http://schemas.microsoft.com/office/powerpoint/2010/main" Requires="p14">
      <p:transition spd="slow" p14:dur="2000" advClick="0" advTm="0"/>
    </mc:Choice>
    <mc:Fallback>
      <p:transition spd="slow" advClick="0" advTm="0"/>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utoShape 5"/>
          <p:cNvSpPr/>
          <p:nvPr/>
        </p:nvSpPr>
        <p:spPr>
          <a:xfrm flipH="1" flipV="1">
            <a:off x="454671" y="2707940"/>
            <a:ext cx="19050" cy="5959479"/>
          </a:xfrm>
          <a:prstGeom prst="line">
            <a:avLst/>
          </a:prstGeom>
          <a:ln w="38100" cap="flat">
            <a:solidFill>
              <a:srgbClr val="0064A3"/>
            </a:solidFill>
            <a:prstDash val="solid"/>
            <a:headEnd type="none" w="sm" len="sm"/>
            <a:tailEnd type="none" w="sm" len="sm"/>
          </a:ln>
        </p:spPr>
        <p:txBody>
          <a:bodyPr/>
          <a:lstStyle/>
          <a:p>
            <a:endParaRPr lang="it-IT"/>
          </a:p>
        </p:txBody>
      </p:sp>
      <p:grpSp>
        <p:nvGrpSpPr>
          <p:cNvPr id="7" name="Group 7"/>
          <p:cNvGrpSpPr/>
          <p:nvPr/>
        </p:nvGrpSpPr>
        <p:grpSpPr>
          <a:xfrm>
            <a:off x="14551446" y="288097"/>
            <a:ext cx="4864479" cy="1277651"/>
            <a:chOff x="0" y="0"/>
            <a:chExt cx="1818991" cy="477756"/>
          </a:xfrm>
        </p:grpSpPr>
        <p:sp>
          <p:nvSpPr>
            <p:cNvPr id="8" name="Freeform 8"/>
            <p:cNvSpPr/>
            <p:nvPr/>
          </p:nvSpPr>
          <p:spPr>
            <a:xfrm>
              <a:off x="0" y="0"/>
              <a:ext cx="1818991" cy="477756"/>
            </a:xfrm>
            <a:custGeom>
              <a:avLst/>
              <a:gdLst/>
              <a:ahLst/>
              <a:cxnLst/>
              <a:rect l="l" t="t" r="r" b="b"/>
              <a:pathLst>
                <a:path w="1818991" h="477756">
                  <a:moveTo>
                    <a:pt x="81168" y="0"/>
                  </a:moveTo>
                  <a:lnTo>
                    <a:pt x="1737824" y="0"/>
                  </a:lnTo>
                  <a:cubicBezTo>
                    <a:pt x="1782651" y="0"/>
                    <a:pt x="1818991" y="36340"/>
                    <a:pt x="1818991" y="81168"/>
                  </a:cubicBezTo>
                  <a:lnTo>
                    <a:pt x="1818991" y="396589"/>
                  </a:lnTo>
                  <a:cubicBezTo>
                    <a:pt x="1818991" y="441416"/>
                    <a:pt x="1782651" y="477756"/>
                    <a:pt x="1737824" y="477756"/>
                  </a:cubicBezTo>
                  <a:lnTo>
                    <a:pt x="81168" y="477756"/>
                  </a:lnTo>
                  <a:cubicBezTo>
                    <a:pt x="36340" y="477756"/>
                    <a:pt x="0" y="441416"/>
                    <a:pt x="0" y="396589"/>
                  </a:cubicBezTo>
                  <a:lnTo>
                    <a:pt x="0" y="81168"/>
                  </a:lnTo>
                  <a:cubicBezTo>
                    <a:pt x="0" y="36340"/>
                    <a:pt x="36340" y="0"/>
                    <a:pt x="81168" y="0"/>
                  </a:cubicBezTo>
                  <a:close/>
                </a:path>
              </a:pathLst>
            </a:custGeom>
            <a:solidFill>
              <a:srgbClr val="000000">
                <a:alpha val="0"/>
              </a:srgbClr>
            </a:solidFill>
            <a:ln w="38100" cap="rnd">
              <a:solidFill>
                <a:srgbClr val="0064A3"/>
              </a:solidFill>
              <a:round/>
            </a:ln>
          </p:spPr>
          <p:txBody>
            <a:bodyPr/>
            <a:lstStyle/>
            <a:p>
              <a:endParaRPr lang="it-IT"/>
            </a:p>
          </p:txBody>
        </p:sp>
        <p:sp>
          <p:nvSpPr>
            <p:cNvPr id="9" name="TextBox 9"/>
            <p:cNvSpPr txBox="1"/>
            <p:nvPr/>
          </p:nvSpPr>
          <p:spPr>
            <a:xfrm>
              <a:off x="0" y="-38100"/>
              <a:ext cx="812800" cy="850900"/>
            </a:xfrm>
            <a:prstGeom prst="rect">
              <a:avLst/>
            </a:prstGeom>
          </p:spPr>
          <p:txBody>
            <a:bodyPr lIns="50800" tIns="50800" rIns="50800" bIns="50800" rtlCol="0" anchor="ctr"/>
            <a:lstStyle/>
            <a:p>
              <a:pPr algn="ctr">
                <a:lnSpc>
                  <a:spcPts val="2659"/>
                </a:lnSpc>
              </a:pPr>
              <a:endParaRPr/>
            </a:p>
          </p:txBody>
        </p:sp>
      </p:grpSp>
      <p:sp>
        <p:nvSpPr>
          <p:cNvPr id="10" name="Freeform 10"/>
          <p:cNvSpPr/>
          <p:nvPr/>
        </p:nvSpPr>
        <p:spPr>
          <a:xfrm>
            <a:off x="14799849" y="452205"/>
            <a:ext cx="3342411" cy="895766"/>
          </a:xfrm>
          <a:custGeom>
            <a:avLst/>
            <a:gdLst/>
            <a:ahLst/>
            <a:cxnLst/>
            <a:rect l="l" t="t" r="r" b="b"/>
            <a:pathLst>
              <a:path w="3342411" h="895766">
                <a:moveTo>
                  <a:pt x="0" y="0"/>
                </a:moveTo>
                <a:lnTo>
                  <a:pt x="3342411" y="0"/>
                </a:lnTo>
                <a:lnTo>
                  <a:pt x="3342411" y="895766"/>
                </a:lnTo>
                <a:lnTo>
                  <a:pt x="0" y="895766"/>
                </a:lnTo>
                <a:lnTo>
                  <a:pt x="0" y="0"/>
                </a:lnTo>
                <a:close/>
              </a:path>
            </a:pathLst>
          </a:custGeom>
          <a:blipFill>
            <a:blip r:embed="rId4"/>
            <a:stretch>
              <a:fillRect/>
            </a:stretch>
          </a:blipFill>
        </p:spPr>
        <p:txBody>
          <a:bodyPr/>
          <a:lstStyle/>
          <a:p>
            <a:endParaRPr lang="it-IT"/>
          </a:p>
        </p:txBody>
      </p:sp>
      <p:sp>
        <p:nvSpPr>
          <p:cNvPr id="12" name="Freeform 12"/>
          <p:cNvSpPr/>
          <p:nvPr/>
        </p:nvSpPr>
        <p:spPr>
          <a:xfrm>
            <a:off x="2939123" y="5679795"/>
            <a:ext cx="6037292" cy="680567"/>
          </a:xfrm>
          <a:custGeom>
            <a:avLst/>
            <a:gdLst/>
            <a:ahLst/>
            <a:cxnLst/>
            <a:rect l="l" t="t" r="r" b="b"/>
            <a:pathLst>
              <a:path w="6037292" h="680567">
                <a:moveTo>
                  <a:pt x="0" y="0"/>
                </a:moveTo>
                <a:lnTo>
                  <a:pt x="6037292" y="0"/>
                </a:lnTo>
                <a:lnTo>
                  <a:pt x="6037292" y="680568"/>
                </a:lnTo>
                <a:lnTo>
                  <a:pt x="0" y="680568"/>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it-IT"/>
          </a:p>
        </p:txBody>
      </p:sp>
      <p:sp>
        <p:nvSpPr>
          <p:cNvPr id="13" name="Freeform 13"/>
          <p:cNvSpPr/>
          <p:nvPr/>
        </p:nvSpPr>
        <p:spPr>
          <a:xfrm>
            <a:off x="684015" y="2590308"/>
            <a:ext cx="6037292" cy="680567"/>
          </a:xfrm>
          <a:custGeom>
            <a:avLst/>
            <a:gdLst/>
            <a:ahLst/>
            <a:cxnLst/>
            <a:rect l="l" t="t" r="r" b="b"/>
            <a:pathLst>
              <a:path w="6037292" h="680567">
                <a:moveTo>
                  <a:pt x="0" y="0"/>
                </a:moveTo>
                <a:lnTo>
                  <a:pt x="6037291" y="0"/>
                </a:lnTo>
                <a:lnTo>
                  <a:pt x="6037291" y="680568"/>
                </a:lnTo>
                <a:lnTo>
                  <a:pt x="0" y="680568"/>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it-IT"/>
          </a:p>
        </p:txBody>
      </p:sp>
      <p:sp>
        <p:nvSpPr>
          <p:cNvPr id="14" name="Freeform 14"/>
          <p:cNvSpPr/>
          <p:nvPr/>
        </p:nvSpPr>
        <p:spPr>
          <a:xfrm>
            <a:off x="1141215" y="3340697"/>
            <a:ext cx="6037292" cy="680567"/>
          </a:xfrm>
          <a:custGeom>
            <a:avLst/>
            <a:gdLst/>
            <a:ahLst/>
            <a:cxnLst/>
            <a:rect l="l" t="t" r="r" b="b"/>
            <a:pathLst>
              <a:path w="6037292" h="680567">
                <a:moveTo>
                  <a:pt x="0" y="0"/>
                </a:moveTo>
                <a:lnTo>
                  <a:pt x="6037291" y="0"/>
                </a:lnTo>
                <a:lnTo>
                  <a:pt x="6037291" y="680567"/>
                </a:lnTo>
                <a:lnTo>
                  <a:pt x="0" y="680567"/>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it-IT"/>
          </a:p>
        </p:txBody>
      </p:sp>
      <p:sp>
        <p:nvSpPr>
          <p:cNvPr id="15" name="Freeform 15"/>
          <p:cNvSpPr/>
          <p:nvPr/>
        </p:nvSpPr>
        <p:spPr>
          <a:xfrm>
            <a:off x="2252559" y="4884928"/>
            <a:ext cx="6037292" cy="680567"/>
          </a:xfrm>
          <a:custGeom>
            <a:avLst/>
            <a:gdLst/>
            <a:ahLst/>
            <a:cxnLst/>
            <a:rect l="l" t="t" r="r" b="b"/>
            <a:pathLst>
              <a:path w="6037292" h="680567">
                <a:moveTo>
                  <a:pt x="0" y="0"/>
                </a:moveTo>
                <a:lnTo>
                  <a:pt x="6037292" y="0"/>
                </a:lnTo>
                <a:lnTo>
                  <a:pt x="6037292" y="680567"/>
                </a:lnTo>
                <a:lnTo>
                  <a:pt x="0" y="680567"/>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endParaRPr lang="it-IT"/>
          </a:p>
        </p:txBody>
      </p:sp>
      <p:sp>
        <p:nvSpPr>
          <p:cNvPr id="16" name="Freeform 16"/>
          <p:cNvSpPr/>
          <p:nvPr/>
        </p:nvSpPr>
        <p:spPr>
          <a:xfrm>
            <a:off x="1679636" y="4087939"/>
            <a:ext cx="6037292" cy="680567"/>
          </a:xfrm>
          <a:custGeom>
            <a:avLst/>
            <a:gdLst/>
            <a:ahLst/>
            <a:cxnLst/>
            <a:rect l="l" t="t" r="r" b="b"/>
            <a:pathLst>
              <a:path w="6037292" h="680567">
                <a:moveTo>
                  <a:pt x="0" y="0"/>
                </a:moveTo>
                <a:lnTo>
                  <a:pt x="6037292" y="0"/>
                </a:lnTo>
                <a:lnTo>
                  <a:pt x="6037292" y="680568"/>
                </a:lnTo>
                <a:lnTo>
                  <a:pt x="0" y="680568"/>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endParaRPr lang="it-IT"/>
          </a:p>
        </p:txBody>
      </p:sp>
      <p:sp>
        <p:nvSpPr>
          <p:cNvPr id="17" name="Freeform 17"/>
          <p:cNvSpPr/>
          <p:nvPr/>
        </p:nvSpPr>
        <p:spPr>
          <a:xfrm>
            <a:off x="3530035" y="6474663"/>
            <a:ext cx="6037292" cy="680567"/>
          </a:xfrm>
          <a:custGeom>
            <a:avLst/>
            <a:gdLst/>
            <a:ahLst/>
            <a:cxnLst/>
            <a:rect l="l" t="t" r="r" b="b"/>
            <a:pathLst>
              <a:path w="6037292" h="680567">
                <a:moveTo>
                  <a:pt x="0" y="0"/>
                </a:moveTo>
                <a:lnTo>
                  <a:pt x="6037292" y="0"/>
                </a:lnTo>
                <a:lnTo>
                  <a:pt x="6037292" y="680567"/>
                </a:lnTo>
                <a:lnTo>
                  <a:pt x="0" y="680567"/>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endParaRPr lang="it-IT"/>
          </a:p>
        </p:txBody>
      </p:sp>
      <p:sp>
        <p:nvSpPr>
          <p:cNvPr id="18" name="Freeform 18"/>
          <p:cNvSpPr/>
          <p:nvPr/>
        </p:nvSpPr>
        <p:spPr>
          <a:xfrm>
            <a:off x="4301390" y="7221905"/>
            <a:ext cx="6037292" cy="680567"/>
          </a:xfrm>
          <a:custGeom>
            <a:avLst/>
            <a:gdLst/>
            <a:ahLst/>
            <a:cxnLst/>
            <a:rect l="l" t="t" r="r" b="b"/>
            <a:pathLst>
              <a:path w="6037292" h="680567">
                <a:moveTo>
                  <a:pt x="0" y="0"/>
                </a:moveTo>
                <a:lnTo>
                  <a:pt x="6037292" y="0"/>
                </a:lnTo>
                <a:lnTo>
                  <a:pt x="6037292" y="680567"/>
                </a:lnTo>
                <a:lnTo>
                  <a:pt x="0" y="680567"/>
                </a:lnTo>
                <a:lnTo>
                  <a:pt x="0" y="0"/>
                </a:lnTo>
                <a:close/>
              </a:path>
            </a:pathLst>
          </a:custGeom>
          <a:blipFill>
            <a:blip r:embed="rId17">
              <a:extLst>
                <a:ext uri="{96DAC541-7B7A-43D3-8B79-37D633B846F1}">
                  <asvg:svgBlip xmlns:asvg="http://schemas.microsoft.com/office/drawing/2016/SVG/main" r:embed="rId18"/>
                </a:ext>
              </a:extLst>
            </a:blip>
            <a:stretch>
              <a:fillRect/>
            </a:stretch>
          </a:blipFill>
        </p:spPr>
        <p:txBody>
          <a:bodyPr/>
          <a:lstStyle/>
          <a:p>
            <a:endParaRPr lang="it-IT"/>
          </a:p>
        </p:txBody>
      </p:sp>
      <p:sp>
        <p:nvSpPr>
          <p:cNvPr id="19" name="Freeform 19"/>
          <p:cNvSpPr/>
          <p:nvPr/>
        </p:nvSpPr>
        <p:spPr>
          <a:xfrm>
            <a:off x="4883392" y="8064397"/>
            <a:ext cx="6037292" cy="680567"/>
          </a:xfrm>
          <a:custGeom>
            <a:avLst/>
            <a:gdLst/>
            <a:ahLst/>
            <a:cxnLst/>
            <a:rect l="l" t="t" r="r" b="b"/>
            <a:pathLst>
              <a:path w="6037292" h="680567">
                <a:moveTo>
                  <a:pt x="0" y="0"/>
                </a:moveTo>
                <a:lnTo>
                  <a:pt x="6037292" y="0"/>
                </a:lnTo>
                <a:lnTo>
                  <a:pt x="6037292" y="680568"/>
                </a:lnTo>
                <a:lnTo>
                  <a:pt x="0" y="680568"/>
                </a:lnTo>
                <a:lnTo>
                  <a:pt x="0" y="0"/>
                </a:lnTo>
                <a:close/>
              </a:path>
            </a:pathLst>
          </a:custGeom>
          <a:blipFill>
            <a:blip r:embed="rId19">
              <a:extLst>
                <a:ext uri="{96DAC541-7B7A-43D3-8B79-37D633B846F1}">
                  <asvg:svgBlip xmlns:asvg="http://schemas.microsoft.com/office/drawing/2016/SVG/main" r:embed="rId20"/>
                </a:ext>
              </a:extLst>
            </a:blip>
            <a:stretch>
              <a:fillRect/>
            </a:stretch>
          </a:blipFill>
        </p:spPr>
        <p:txBody>
          <a:bodyPr/>
          <a:lstStyle/>
          <a:p>
            <a:endParaRPr lang="it-IT"/>
          </a:p>
        </p:txBody>
      </p:sp>
      <p:sp>
        <p:nvSpPr>
          <p:cNvPr id="20" name="Freeform 20"/>
          <p:cNvSpPr/>
          <p:nvPr/>
        </p:nvSpPr>
        <p:spPr>
          <a:xfrm rot="3329446">
            <a:off x="8307970" y="3887517"/>
            <a:ext cx="4698397" cy="2053081"/>
          </a:xfrm>
          <a:custGeom>
            <a:avLst/>
            <a:gdLst/>
            <a:ahLst/>
            <a:cxnLst/>
            <a:rect l="l" t="t" r="r" b="b"/>
            <a:pathLst>
              <a:path w="4698397" h="2053081">
                <a:moveTo>
                  <a:pt x="0" y="0"/>
                </a:moveTo>
                <a:lnTo>
                  <a:pt x="4698397" y="0"/>
                </a:lnTo>
                <a:lnTo>
                  <a:pt x="4698397" y="2053081"/>
                </a:lnTo>
                <a:lnTo>
                  <a:pt x="0" y="2053081"/>
                </a:lnTo>
                <a:lnTo>
                  <a:pt x="0" y="0"/>
                </a:lnTo>
                <a:close/>
              </a:path>
            </a:pathLst>
          </a:custGeom>
          <a:blipFill>
            <a:blip r:embed="rId21">
              <a:extLst>
                <a:ext uri="{96DAC541-7B7A-43D3-8B79-37D633B846F1}">
                  <asvg:svgBlip xmlns:asvg="http://schemas.microsoft.com/office/drawing/2016/SVG/main" r:embed="rId22"/>
                </a:ext>
              </a:extLst>
            </a:blip>
            <a:stretch>
              <a:fillRect/>
            </a:stretch>
          </a:blipFill>
        </p:spPr>
        <p:txBody>
          <a:bodyPr/>
          <a:lstStyle/>
          <a:p>
            <a:endParaRPr lang="it-IT"/>
          </a:p>
        </p:txBody>
      </p:sp>
      <p:sp>
        <p:nvSpPr>
          <p:cNvPr id="23" name="TextBox 23"/>
          <p:cNvSpPr txBox="1"/>
          <p:nvPr/>
        </p:nvSpPr>
        <p:spPr>
          <a:xfrm>
            <a:off x="3081439" y="5793190"/>
            <a:ext cx="6062561" cy="406153"/>
          </a:xfrm>
          <a:prstGeom prst="rect">
            <a:avLst/>
          </a:prstGeom>
        </p:spPr>
        <p:txBody>
          <a:bodyPr lIns="0" tIns="0" rIns="0" bIns="0" rtlCol="0" anchor="t">
            <a:spAutoFit/>
          </a:bodyPr>
          <a:lstStyle/>
          <a:p>
            <a:pPr>
              <a:lnSpc>
                <a:spcPts val="3338"/>
              </a:lnSpc>
            </a:pPr>
            <a:r>
              <a:rPr lang="en-US" sz="2384">
                <a:solidFill>
                  <a:srgbClr val="6C6E70"/>
                </a:solidFill>
                <a:latin typeface="Open Sans Bold"/>
              </a:rPr>
              <a:t>4.Errori e Abusi dell’amministrazione</a:t>
            </a:r>
          </a:p>
        </p:txBody>
      </p:sp>
      <p:sp>
        <p:nvSpPr>
          <p:cNvPr id="24" name="TextBox 24"/>
          <p:cNvSpPr txBox="1"/>
          <p:nvPr/>
        </p:nvSpPr>
        <p:spPr>
          <a:xfrm>
            <a:off x="865981" y="2729280"/>
            <a:ext cx="5246739" cy="406153"/>
          </a:xfrm>
          <a:prstGeom prst="rect">
            <a:avLst/>
          </a:prstGeom>
        </p:spPr>
        <p:txBody>
          <a:bodyPr lIns="0" tIns="0" rIns="0" bIns="0" rtlCol="0" anchor="t">
            <a:spAutoFit/>
          </a:bodyPr>
          <a:lstStyle/>
          <a:p>
            <a:pPr>
              <a:lnSpc>
                <a:spcPts val="3338"/>
              </a:lnSpc>
            </a:pPr>
            <a:r>
              <a:rPr lang="en-US" sz="2384">
                <a:solidFill>
                  <a:srgbClr val="6C6E70"/>
                </a:solidFill>
                <a:latin typeface="Open Sans Bold"/>
              </a:rPr>
              <a:t>0. Conflitto Fisiologico</a:t>
            </a:r>
          </a:p>
        </p:txBody>
      </p:sp>
      <p:sp>
        <p:nvSpPr>
          <p:cNvPr id="25" name="TextBox 25"/>
          <p:cNvSpPr txBox="1"/>
          <p:nvPr/>
        </p:nvSpPr>
        <p:spPr>
          <a:xfrm>
            <a:off x="1474567" y="3454091"/>
            <a:ext cx="5246739" cy="406153"/>
          </a:xfrm>
          <a:prstGeom prst="rect">
            <a:avLst/>
          </a:prstGeom>
        </p:spPr>
        <p:txBody>
          <a:bodyPr lIns="0" tIns="0" rIns="0" bIns="0" rtlCol="0" anchor="t">
            <a:spAutoFit/>
          </a:bodyPr>
          <a:lstStyle/>
          <a:p>
            <a:pPr>
              <a:lnSpc>
                <a:spcPts val="3338"/>
              </a:lnSpc>
            </a:pPr>
            <a:r>
              <a:rPr lang="en-US" sz="2384">
                <a:solidFill>
                  <a:srgbClr val="6C6E70"/>
                </a:solidFill>
                <a:latin typeface="Open Sans Bold"/>
              </a:rPr>
              <a:t>1. Conflitto Mirato</a:t>
            </a:r>
          </a:p>
        </p:txBody>
      </p:sp>
      <p:sp>
        <p:nvSpPr>
          <p:cNvPr id="26" name="TextBox 26"/>
          <p:cNvSpPr txBox="1"/>
          <p:nvPr/>
        </p:nvSpPr>
        <p:spPr>
          <a:xfrm>
            <a:off x="1931767" y="4226207"/>
            <a:ext cx="5246739" cy="406153"/>
          </a:xfrm>
          <a:prstGeom prst="rect">
            <a:avLst/>
          </a:prstGeom>
        </p:spPr>
        <p:txBody>
          <a:bodyPr lIns="0" tIns="0" rIns="0" bIns="0" rtlCol="0" anchor="t">
            <a:spAutoFit/>
          </a:bodyPr>
          <a:lstStyle/>
          <a:p>
            <a:pPr>
              <a:lnSpc>
                <a:spcPts val="3338"/>
              </a:lnSpc>
            </a:pPr>
            <a:r>
              <a:rPr lang="en-US" sz="2384">
                <a:solidFill>
                  <a:srgbClr val="6C6E70"/>
                </a:solidFill>
                <a:latin typeface="Open Sans Bold"/>
              </a:rPr>
              <a:t>2. Inizio del Mobbing </a:t>
            </a:r>
          </a:p>
        </p:txBody>
      </p:sp>
      <p:sp>
        <p:nvSpPr>
          <p:cNvPr id="27" name="TextBox 27"/>
          <p:cNvSpPr txBox="1"/>
          <p:nvPr/>
        </p:nvSpPr>
        <p:spPr>
          <a:xfrm>
            <a:off x="2470189" y="4998322"/>
            <a:ext cx="5246739" cy="406153"/>
          </a:xfrm>
          <a:prstGeom prst="rect">
            <a:avLst/>
          </a:prstGeom>
        </p:spPr>
        <p:txBody>
          <a:bodyPr lIns="0" tIns="0" rIns="0" bIns="0" rtlCol="0" anchor="t">
            <a:spAutoFit/>
          </a:bodyPr>
          <a:lstStyle/>
          <a:p>
            <a:pPr>
              <a:lnSpc>
                <a:spcPts val="3338"/>
              </a:lnSpc>
            </a:pPr>
            <a:r>
              <a:rPr lang="en-US" sz="2384">
                <a:solidFill>
                  <a:srgbClr val="6C6E70"/>
                </a:solidFill>
                <a:latin typeface="Open Sans Bold"/>
              </a:rPr>
              <a:t>3. Primi Sintomi Psicosomatici</a:t>
            </a:r>
          </a:p>
        </p:txBody>
      </p:sp>
      <p:sp>
        <p:nvSpPr>
          <p:cNvPr id="28" name="TextBox 28"/>
          <p:cNvSpPr txBox="1"/>
          <p:nvPr/>
        </p:nvSpPr>
        <p:spPr>
          <a:xfrm>
            <a:off x="3702660" y="6588963"/>
            <a:ext cx="6062561" cy="406153"/>
          </a:xfrm>
          <a:prstGeom prst="rect">
            <a:avLst/>
          </a:prstGeom>
        </p:spPr>
        <p:txBody>
          <a:bodyPr lIns="0" tIns="0" rIns="0" bIns="0" rtlCol="0" anchor="t">
            <a:spAutoFit/>
          </a:bodyPr>
          <a:lstStyle/>
          <a:p>
            <a:pPr>
              <a:lnSpc>
                <a:spcPts val="3338"/>
              </a:lnSpc>
            </a:pPr>
            <a:r>
              <a:rPr lang="en-US" sz="2384">
                <a:solidFill>
                  <a:srgbClr val="6C6E70"/>
                </a:solidFill>
                <a:latin typeface="Open Sans Bold"/>
              </a:rPr>
              <a:t>5.Aggravamento disturbi della Vittima </a:t>
            </a:r>
          </a:p>
        </p:txBody>
      </p:sp>
      <p:sp>
        <p:nvSpPr>
          <p:cNvPr id="29" name="TextBox 29"/>
          <p:cNvSpPr txBox="1"/>
          <p:nvPr/>
        </p:nvSpPr>
        <p:spPr>
          <a:xfrm>
            <a:off x="4555137" y="7383830"/>
            <a:ext cx="6062561" cy="406153"/>
          </a:xfrm>
          <a:prstGeom prst="rect">
            <a:avLst/>
          </a:prstGeom>
        </p:spPr>
        <p:txBody>
          <a:bodyPr lIns="0" tIns="0" rIns="0" bIns="0" rtlCol="0" anchor="t">
            <a:spAutoFit/>
          </a:bodyPr>
          <a:lstStyle/>
          <a:p>
            <a:pPr>
              <a:lnSpc>
                <a:spcPts val="3338"/>
              </a:lnSpc>
            </a:pPr>
            <a:r>
              <a:rPr lang="en-US" sz="2384">
                <a:solidFill>
                  <a:srgbClr val="6C6E70"/>
                </a:solidFill>
                <a:latin typeface="Open Sans Bold"/>
              </a:rPr>
              <a:t>6.Esclusione dal Mondo del Lavoro</a:t>
            </a:r>
          </a:p>
        </p:txBody>
      </p:sp>
      <p:sp>
        <p:nvSpPr>
          <p:cNvPr id="30" name="TextBox 30"/>
          <p:cNvSpPr txBox="1"/>
          <p:nvPr/>
        </p:nvSpPr>
        <p:spPr>
          <a:xfrm>
            <a:off x="5258571" y="8131072"/>
            <a:ext cx="6062561" cy="406153"/>
          </a:xfrm>
          <a:prstGeom prst="rect">
            <a:avLst/>
          </a:prstGeom>
        </p:spPr>
        <p:txBody>
          <a:bodyPr lIns="0" tIns="0" rIns="0" bIns="0" rtlCol="0" anchor="t">
            <a:spAutoFit/>
          </a:bodyPr>
          <a:lstStyle/>
          <a:p>
            <a:pPr>
              <a:lnSpc>
                <a:spcPts val="3338"/>
              </a:lnSpc>
            </a:pPr>
            <a:r>
              <a:rPr lang="en-US" sz="2384">
                <a:solidFill>
                  <a:srgbClr val="FEF7E4"/>
                </a:solidFill>
                <a:latin typeface="Open Sans Bold"/>
              </a:rPr>
              <a:t>Doppio Mobbing</a:t>
            </a:r>
          </a:p>
        </p:txBody>
      </p:sp>
      <p:sp>
        <p:nvSpPr>
          <p:cNvPr id="31" name="AutoShape 4">
            <a:extLst>
              <a:ext uri="{FF2B5EF4-FFF2-40B4-BE49-F238E27FC236}">
                <a16:creationId xmlns:a16="http://schemas.microsoft.com/office/drawing/2014/main" id="{7F747ABA-697B-24EC-93D6-93C53E816989}"/>
              </a:ext>
            </a:extLst>
          </p:cNvPr>
          <p:cNvSpPr/>
          <p:nvPr/>
        </p:nvSpPr>
        <p:spPr>
          <a:xfrm>
            <a:off x="0" y="9603505"/>
            <a:ext cx="18288000" cy="721595"/>
          </a:xfrm>
          <a:prstGeom prst="rect">
            <a:avLst/>
          </a:prstGeom>
          <a:gradFill rotWithShape="1">
            <a:gsLst>
              <a:gs pos="0">
                <a:srgbClr val="9F142A">
                  <a:alpha val="100000"/>
                </a:srgbClr>
              </a:gs>
              <a:gs pos="50000">
                <a:srgbClr val="0064A3">
                  <a:alpha val="100000"/>
                </a:srgbClr>
              </a:gs>
              <a:gs pos="100000">
                <a:srgbClr val="009F5A">
                  <a:alpha val="100000"/>
                </a:srgbClr>
              </a:gs>
            </a:gsLst>
            <a:lin ang="0"/>
          </a:gradFill>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it-IT"/>
          </a:p>
        </p:txBody>
      </p:sp>
      <p:sp>
        <p:nvSpPr>
          <p:cNvPr id="32" name="TextBox 6">
            <a:extLst>
              <a:ext uri="{FF2B5EF4-FFF2-40B4-BE49-F238E27FC236}">
                <a16:creationId xmlns:a16="http://schemas.microsoft.com/office/drawing/2014/main" id="{B81974B7-D167-B9D7-CE2C-FBDF85C346C6}"/>
              </a:ext>
            </a:extLst>
          </p:cNvPr>
          <p:cNvSpPr txBox="1"/>
          <p:nvPr/>
        </p:nvSpPr>
        <p:spPr>
          <a:xfrm>
            <a:off x="12774867" y="9783619"/>
            <a:ext cx="5257800" cy="389081"/>
          </a:xfrm>
          <a:prstGeom prst="rect">
            <a:avLst/>
          </a:prstGeom>
          <a:noFill/>
          <a:ln cap="flat">
            <a:noFill/>
          </a:ln>
        </p:spPr>
        <p:txBody>
          <a:bodyPr vert="horz" wrap="square" lIns="0" tIns="0" rIns="0" bIns="0" anchor="t" anchorCtr="0" compatLnSpc="1">
            <a:spAutoFit/>
          </a:bodyPr>
          <a:lstStyle/>
          <a:p>
            <a:pPr marL="0" marR="0" lvl="0" indent="0" algn="r" defTabSz="914400" rtl="0" fontAlgn="auto" hangingPunct="1">
              <a:lnSpc>
                <a:spcPts val="3045"/>
              </a:lnSpc>
              <a:spcBef>
                <a:spcPts val="0"/>
              </a:spcBef>
              <a:spcAft>
                <a:spcPts val="0"/>
              </a:spcAft>
              <a:buNone/>
              <a:tabLst/>
              <a:defRPr sz="1800" b="0" i="0" u="none" strike="noStrike" kern="0" cap="none" spc="0" baseline="0">
                <a:solidFill>
                  <a:srgbClr val="000000"/>
                </a:solidFill>
                <a:uFillTx/>
              </a:defRPr>
            </a:pPr>
            <a:r>
              <a:rPr lang="en-US" sz="2800" b="0" i="0" u="none" strike="noStrike" kern="1200" cap="none" spc="0" baseline="0" dirty="0">
                <a:solidFill>
                  <a:srgbClr val="FFFFFF"/>
                </a:solidFill>
                <a:uFillTx/>
                <a:latin typeface="Poppins"/>
              </a:rPr>
              <a:t>Copyright     </a:t>
            </a:r>
            <a:r>
              <a:rPr lang="en-US" sz="2800" b="0" i="0" u="none" strike="noStrike" kern="1200" cap="none" spc="0" baseline="0" dirty="0" err="1">
                <a:solidFill>
                  <a:srgbClr val="FFFFFF"/>
                </a:solidFill>
                <a:uFillTx/>
                <a:latin typeface="Poppins"/>
              </a:rPr>
              <a:t>Meleam</a:t>
            </a:r>
            <a:r>
              <a:rPr lang="en-US" sz="2800" b="0" i="0" u="none" strike="noStrike" kern="1200" cap="none" spc="0" baseline="0" dirty="0">
                <a:solidFill>
                  <a:srgbClr val="FFFFFF"/>
                </a:solidFill>
                <a:uFillTx/>
                <a:latin typeface="Poppins"/>
              </a:rPr>
              <a:t> spa</a:t>
            </a:r>
          </a:p>
        </p:txBody>
      </p:sp>
      <p:sp>
        <p:nvSpPr>
          <p:cNvPr id="33" name="Freeform 8">
            <a:extLst>
              <a:ext uri="{FF2B5EF4-FFF2-40B4-BE49-F238E27FC236}">
                <a16:creationId xmlns:a16="http://schemas.microsoft.com/office/drawing/2014/main" id="{B98730E9-8CA3-0DC6-F8FA-0A41F81F9CE8}"/>
              </a:ext>
            </a:extLst>
          </p:cNvPr>
          <p:cNvSpPr/>
          <p:nvPr/>
        </p:nvSpPr>
        <p:spPr>
          <a:xfrm>
            <a:off x="15392400" y="9807429"/>
            <a:ext cx="303135" cy="300934"/>
          </a:xfrm>
          <a:custGeom>
            <a:avLst/>
            <a:gdLst>
              <a:gd name="f0" fmla="val w"/>
              <a:gd name="f1" fmla="val h"/>
              <a:gd name="f2" fmla="val 0"/>
              <a:gd name="f3" fmla="val 428170"/>
              <a:gd name="f4" fmla="val 468585"/>
              <a:gd name="f5" fmla="val 428169"/>
              <a:gd name="f6" fmla="*/ f0 1 428170"/>
              <a:gd name="f7" fmla="*/ f1 1 468585"/>
              <a:gd name="f8" fmla="+- f4 0 f2"/>
              <a:gd name="f9" fmla="+- f3 0 f2"/>
              <a:gd name="f10" fmla="*/ f9 1 428170"/>
              <a:gd name="f11" fmla="*/ f8 1 468585"/>
              <a:gd name="f12" fmla="*/ f2 1 f10"/>
              <a:gd name="f13" fmla="*/ f3 1 f10"/>
              <a:gd name="f14" fmla="*/ f2 1 f11"/>
              <a:gd name="f15" fmla="*/ f4 1 f11"/>
              <a:gd name="f16" fmla="*/ f12 f6 1"/>
              <a:gd name="f17" fmla="*/ f13 f6 1"/>
              <a:gd name="f18" fmla="*/ f15 f7 1"/>
              <a:gd name="f19" fmla="*/ f14 f7 1"/>
            </a:gdLst>
            <a:ahLst/>
            <a:cxnLst>
              <a:cxn ang="3cd4">
                <a:pos x="hc" y="t"/>
              </a:cxn>
              <a:cxn ang="0">
                <a:pos x="r" y="vc"/>
              </a:cxn>
              <a:cxn ang="cd4">
                <a:pos x="hc" y="b"/>
              </a:cxn>
              <a:cxn ang="cd2">
                <a:pos x="l" y="vc"/>
              </a:cxn>
            </a:cxnLst>
            <a:rect l="f16" t="f19" r="f17" b="f18"/>
            <a:pathLst>
              <a:path w="428170" h="468585">
                <a:moveTo>
                  <a:pt x="f2" y="f2"/>
                </a:moveTo>
                <a:lnTo>
                  <a:pt x="f5" y="f2"/>
                </a:lnTo>
                <a:lnTo>
                  <a:pt x="f5" y="f4"/>
                </a:lnTo>
                <a:lnTo>
                  <a:pt x="f2" y="f4"/>
                </a:lnTo>
                <a:lnTo>
                  <a:pt x="f2" y="f2"/>
                </a:lnTo>
                <a:close/>
              </a:path>
            </a:pathLst>
          </a:custGeom>
          <a:blipFill>
            <a:blip r:embed="rId23">
              <a:alphaModFix/>
              <a:extLst>
                <a:ext uri="{96DAC541-7B7A-43D3-8B79-37D633B846F1}">
                  <asvg:svgBlip xmlns:asvg="http://schemas.microsoft.com/office/drawing/2016/SVG/main" r:embed="rId24"/>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it-IT" sz="1200" b="0" i="0" u="none" strike="noStrike" kern="1200" cap="none" spc="0" baseline="0">
              <a:solidFill>
                <a:srgbClr val="000000"/>
              </a:solidFill>
              <a:uFillTx/>
              <a:latin typeface="Calibri"/>
            </a:endParaRPr>
          </a:p>
        </p:txBody>
      </p:sp>
      <p:grpSp>
        <p:nvGrpSpPr>
          <p:cNvPr id="34" name="Gruppo 33">
            <a:extLst>
              <a:ext uri="{FF2B5EF4-FFF2-40B4-BE49-F238E27FC236}">
                <a16:creationId xmlns:a16="http://schemas.microsoft.com/office/drawing/2014/main" id="{7669FA41-380D-5B6F-6614-D8EDDA75561D}"/>
              </a:ext>
            </a:extLst>
          </p:cNvPr>
          <p:cNvGrpSpPr/>
          <p:nvPr/>
        </p:nvGrpSpPr>
        <p:grpSpPr>
          <a:xfrm>
            <a:off x="399002" y="534497"/>
            <a:ext cx="10971623" cy="767955"/>
            <a:chOff x="-177344" y="344057"/>
            <a:chExt cx="7314415" cy="511970"/>
          </a:xfrm>
        </p:grpSpPr>
        <p:sp>
          <p:nvSpPr>
            <p:cNvPr id="35" name="CasellaDiTesto 34">
              <a:extLst>
                <a:ext uri="{FF2B5EF4-FFF2-40B4-BE49-F238E27FC236}">
                  <a16:creationId xmlns:a16="http://schemas.microsoft.com/office/drawing/2014/main" id="{A2190958-C8C5-7127-7574-E1ADC292F9E9}"/>
                </a:ext>
              </a:extLst>
            </p:cNvPr>
            <p:cNvSpPr txBox="1"/>
            <p:nvPr/>
          </p:nvSpPr>
          <p:spPr>
            <a:xfrm>
              <a:off x="401701" y="344057"/>
              <a:ext cx="6735370" cy="492443"/>
            </a:xfrm>
            <a:prstGeom prst="rect">
              <a:avLst/>
            </a:prstGeom>
            <a:noFill/>
          </p:spPr>
          <p:txBody>
            <a:bodyPr wrap="square" rtlCol="0">
              <a:spAutoFit/>
            </a:bodyPr>
            <a:lstStyle/>
            <a:p>
              <a:r>
                <a:rPr lang="it-IT" sz="4200" b="1" dirty="0">
                  <a:solidFill>
                    <a:srgbClr val="9E142B"/>
                  </a:solidFill>
                  <a:latin typeface="Poppins"/>
                </a:rPr>
                <a:t>Il mobbing</a:t>
              </a:r>
            </a:p>
          </p:txBody>
        </p:sp>
        <p:pic>
          <p:nvPicPr>
            <p:cNvPr id="36" name="Immagine 35" descr="Immagine che contiene Elementi grafici, grafica, Carattere, simbolo&#10;&#10;Descrizione generata automaticamente">
              <a:extLst>
                <a:ext uri="{FF2B5EF4-FFF2-40B4-BE49-F238E27FC236}">
                  <a16:creationId xmlns:a16="http://schemas.microsoft.com/office/drawing/2014/main" id="{88C0D7B8-2FBE-C6BF-29BA-316CF635FB2F}"/>
                </a:ext>
              </a:extLst>
            </p:cNvPr>
            <p:cNvPicPr>
              <a:picLocks noChangeAspect="1"/>
            </p:cNvPicPr>
            <p:nvPr/>
          </p:nvPicPr>
          <p:blipFill rotWithShape="1">
            <a:blip r:embed="rId25" cstate="print">
              <a:extLst>
                <a:ext uri="{28A0092B-C50C-407E-A947-70E740481C1C}">
                  <a14:useLocalDpi xmlns:a14="http://schemas.microsoft.com/office/drawing/2010/main" val="0"/>
                </a:ext>
              </a:extLst>
            </a:blip>
            <a:srcRect l="61703"/>
            <a:stretch/>
          </p:blipFill>
          <p:spPr>
            <a:xfrm>
              <a:off x="-177344" y="355307"/>
              <a:ext cx="549005" cy="500720"/>
            </a:xfrm>
            <a:prstGeom prst="rect">
              <a:avLst/>
            </a:prstGeom>
          </p:spPr>
        </p:pic>
      </p:grpSp>
      <p:grpSp>
        <p:nvGrpSpPr>
          <p:cNvPr id="37" name="Gruppo 36">
            <a:extLst>
              <a:ext uri="{FF2B5EF4-FFF2-40B4-BE49-F238E27FC236}">
                <a16:creationId xmlns:a16="http://schemas.microsoft.com/office/drawing/2014/main" id="{0ADF1BB5-E336-DE42-E1FB-F2887DC99FFE}"/>
              </a:ext>
            </a:extLst>
          </p:cNvPr>
          <p:cNvGrpSpPr/>
          <p:nvPr/>
        </p:nvGrpSpPr>
        <p:grpSpPr>
          <a:xfrm>
            <a:off x="306866" y="1499951"/>
            <a:ext cx="10644485" cy="646331"/>
            <a:chOff x="211736" y="1801940"/>
            <a:chExt cx="7096323" cy="430887"/>
          </a:xfrm>
        </p:grpSpPr>
        <p:sp>
          <p:nvSpPr>
            <p:cNvPr id="38" name="CasellaDiTesto 37">
              <a:extLst>
                <a:ext uri="{FF2B5EF4-FFF2-40B4-BE49-F238E27FC236}">
                  <a16:creationId xmlns:a16="http://schemas.microsoft.com/office/drawing/2014/main" id="{63E038D8-D4DD-DE95-4D97-48A3EF914213}"/>
                </a:ext>
              </a:extLst>
            </p:cNvPr>
            <p:cNvSpPr txBox="1"/>
            <p:nvPr/>
          </p:nvSpPr>
          <p:spPr>
            <a:xfrm>
              <a:off x="931909" y="1801940"/>
              <a:ext cx="6376150" cy="430887"/>
            </a:xfrm>
            <a:prstGeom prst="rect">
              <a:avLst/>
            </a:prstGeom>
            <a:noFill/>
          </p:spPr>
          <p:txBody>
            <a:bodyPr wrap="square" rtlCol="0">
              <a:spAutoFit/>
            </a:bodyPr>
            <a:lstStyle/>
            <a:p>
              <a:r>
                <a:rPr lang="it-IT" sz="3600" b="1" dirty="0">
                  <a:solidFill>
                    <a:srgbClr val="0064A2"/>
                  </a:solidFill>
                  <a:latin typeface="Poppins"/>
                </a:rPr>
                <a:t>FASI DEL MOBBING</a:t>
              </a:r>
            </a:p>
          </p:txBody>
        </p:sp>
        <p:pic>
          <p:nvPicPr>
            <p:cNvPr id="39" name="Immagine 38">
              <a:extLst>
                <a:ext uri="{FF2B5EF4-FFF2-40B4-BE49-F238E27FC236}">
                  <a16:creationId xmlns:a16="http://schemas.microsoft.com/office/drawing/2014/main" id="{787D911C-7CF5-83E6-8659-B82FA3AFAADB}"/>
                </a:ext>
              </a:extLst>
            </p:cNvPr>
            <p:cNvPicPr>
              <a:picLocks noChangeAspect="1"/>
            </p:cNvPicPr>
            <p:nvPr/>
          </p:nvPicPr>
          <p:blipFill rotWithShape="1">
            <a:blip r:embed="rId26" cstate="print">
              <a:extLst>
                <a:ext uri="{28A0092B-C50C-407E-A947-70E740481C1C}">
                  <a14:useLocalDpi xmlns:a14="http://schemas.microsoft.com/office/drawing/2010/main" val="0"/>
                </a:ext>
              </a:extLst>
            </a:blip>
            <a:srcRect t="1" b="49999"/>
            <a:stretch/>
          </p:blipFill>
          <p:spPr>
            <a:xfrm>
              <a:off x="211736" y="1852729"/>
              <a:ext cx="720173" cy="360087"/>
            </a:xfrm>
            <a:prstGeom prst="rect">
              <a:avLst/>
            </a:prstGeom>
          </p:spPr>
        </p:pic>
      </p:grpSp>
    </p:spTree>
    <p:custDataLst>
      <p:tags r:id="rId1"/>
    </p:custDataLst>
  </p:cSld>
  <p:clrMapOvr>
    <a:masterClrMapping/>
  </p:clrMapOvr>
  <mc:AlternateContent xmlns:mc="http://schemas.openxmlformats.org/markup-compatibility/2006">
    <mc:Choice xmlns:p14="http://schemas.microsoft.com/office/powerpoint/2010/main" Requires="p14">
      <p:transition spd="slow" p14:dur="2000" advClick="0" advTm="0"/>
    </mc:Choice>
    <mc:Fallback>
      <p:transition spd="slow" advClick="0" advTm="0"/>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4F9BFC-2620-1B0D-474B-53BAECD3E3FF}"/>
            </a:ext>
          </a:extLst>
        </p:cNvPr>
        <p:cNvGrpSpPr/>
        <p:nvPr/>
      </p:nvGrpSpPr>
      <p:grpSpPr>
        <a:xfrm>
          <a:off x="0" y="0"/>
          <a:ext cx="0" cy="0"/>
          <a:chOff x="0" y="0"/>
          <a:chExt cx="0" cy="0"/>
        </a:xfrm>
      </p:grpSpPr>
      <p:sp>
        <p:nvSpPr>
          <p:cNvPr id="68" name="Freeform 10">
            <a:extLst>
              <a:ext uri="{FF2B5EF4-FFF2-40B4-BE49-F238E27FC236}">
                <a16:creationId xmlns:a16="http://schemas.microsoft.com/office/drawing/2014/main" id="{64980CD4-9F89-9281-C0B5-5B31892F7192}"/>
              </a:ext>
            </a:extLst>
          </p:cNvPr>
          <p:cNvSpPr/>
          <p:nvPr/>
        </p:nvSpPr>
        <p:spPr>
          <a:xfrm>
            <a:off x="14551443" y="288091"/>
            <a:ext cx="4057281" cy="1277645"/>
          </a:xfrm>
          <a:custGeom>
            <a:avLst/>
            <a:gdLst>
              <a:gd name="f0" fmla="val w"/>
              <a:gd name="f1" fmla="val h"/>
              <a:gd name="f2" fmla="val 0"/>
              <a:gd name="f3" fmla="val 1818991"/>
              <a:gd name="f4" fmla="val 477756"/>
              <a:gd name="f5" fmla="val 81168"/>
              <a:gd name="f6" fmla="val 1737824"/>
              <a:gd name="f7" fmla="val 1782651"/>
              <a:gd name="f8" fmla="val 36340"/>
              <a:gd name="f9" fmla="val 396589"/>
              <a:gd name="f10" fmla="val 441416"/>
              <a:gd name="f11" fmla="*/ f0 1 1818991"/>
              <a:gd name="f12" fmla="*/ f1 1 477756"/>
              <a:gd name="f13" fmla="+- f4 0 f2"/>
              <a:gd name="f14" fmla="+- f3 0 f2"/>
              <a:gd name="f15" fmla="*/ f14 1 1818991"/>
              <a:gd name="f16" fmla="*/ f13 1 477756"/>
              <a:gd name="f17" fmla="*/ f2 1 f15"/>
              <a:gd name="f18" fmla="*/ f3 1 f15"/>
              <a:gd name="f19" fmla="*/ f2 1 f16"/>
              <a:gd name="f20" fmla="*/ f4 1 f16"/>
              <a:gd name="f21" fmla="*/ f17 f11 1"/>
              <a:gd name="f22" fmla="*/ f18 f11 1"/>
              <a:gd name="f23" fmla="*/ f20 f12 1"/>
              <a:gd name="f24" fmla="*/ f19 f12 1"/>
            </a:gdLst>
            <a:ahLst/>
            <a:cxnLst>
              <a:cxn ang="3cd4">
                <a:pos x="hc" y="t"/>
              </a:cxn>
              <a:cxn ang="0">
                <a:pos x="r" y="vc"/>
              </a:cxn>
              <a:cxn ang="cd4">
                <a:pos x="hc" y="b"/>
              </a:cxn>
              <a:cxn ang="cd2">
                <a:pos x="l" y="vc"/>
              </a:cxn>
            </a:cxnLst>
            <a:rect l="f21" t="f24" r="f22" b="f23"/>
            <a:pathLst>
              <a:path w="1818991" h="477756">
                <a:moveTo>
                  <a:pt x="f5" y="f2"/>
                </a:moveTo>
                <a:lnTo>
                  <a:pt x="f6" y="f2"/>
                </a:lnTo>
                <a:cubicBezTo>
                  <a:pt x="f7" y="f2"/>
                  <a:pt x="f3" y="f8"/>
                  <a:pt x="f3" y="f5"/>
                </a:cubicBezTo>
                <a:lnTo>
                  <a:pt x="f3" y="f9"/>
                </a:lnTo>
                <a:cubicBezTo>
                  <a:pt x="f3" y="f10"/>
                  <a:pt x="f7" y="f4"/>
                  <a:pt x="f6" y="f4"/>
                </a:cubicBezTo>
                <a:lnTo>
                  <a:pt x="f5" y="f4"/>
                </a:lnTo>
                <a:cubicBezTo>
                  <a:pt x="f8" y="f4"/>
                  <a:pt x="f2" y="f10"/>
                  <a:pt x="f2" y="f9"/>
                </a:cubicBezTo>
                <a:lnTo>
                  <a:pt x="f2" y="f5"/>
                </a:lnTo>
                <a:cubicBezTo>
                  <a:pt x="f2" y="f8"/>
                  <a:pt x="f8" y="f2"/>
                  <a:pt x="f5" y="f2"/>
                </a:cubicBezTo>
                <a:close/>
              </a:path>
            </a:pathLst>
          </a:custGeom>
          <a:solidFill>
            <a:srgbClr val="000000">
              <a:alpha val="0"/>
            </a:srgbClr>
          </a:solidFill>
          <a:ln w="38103" cap="rnd">
            <a:solidFill>
              <a:srgbClr val="0064A3"/>
            </a:solidFill>
            <a:prstDash val="solid"/>
            <a:round/>
          </a:ln>
        </p:spPr>
        <p:txBody>
          <a:bodyPr vert="horz" wrap="square" lIns="137160" tIns="68580" rIns="137160" bIns="68580" anchor="t" anchorCtr="0" compatLnSpc="1">
            <a:noAutofit/>
          </a:bodyPr>
          <a:lstStyle/>
          <a:p>
            <a:pPr defTabSz="1371600">
              <a:defRPr sz="1800" b="0" i="0" u="none" strike="noStrike" kern="0" cap="none" spc="0" baseline="0">
                <a:solidFill>
                  <a:srgbClr val="000000"/>
                </a:solidFill>
                <a:uFillTx/>
              </a:defRPr>
            </a:pPr>
            <a:endParaRPr lang="it-IT">
              <a:solidFill>
                <a:srgbClr val="000000"/>
              </a:solidFill>
              <a:latin typeface="Calibri"/>
            </a:endParaRPr>
          </a:p>
        </p:txBody>
      </p:sp>
      <p:sp>
        <p:nvSpPr>
          <p:cNvPr id="69" name="TextBox 11">
            <a:extLst>
              <a:ext uri="{FF2B5EF4-FFF2-40B4-BE49-F238E27FC236}">
                <a16:creationId xmlns:a16="http://schemas.microsoft.com/office/drawing/2014/main" id="{565EB68E-EB7A-1703-F1BE-583B2F9E798B}"/>
              </a:ext>
            </a:extLst>
          </p:cNvPr>
          <p:cNvSpPr txBox="1"/>
          <p:nvPr/>
        </p:nvSpPr>
        <p:spPr>
          <a:xfrm>
            <a:off x="14551442" y="186207"/>
            <a:ext cx="2173656" cy="2275539"/>
          </a:xfrm>
          <a:prstGeom prst="rect">
            <a:avLst/>
          </a:prstGeom>
          <a:noFill/>
          <a:ln cap="flat">
            <a:noFill/>
          </a:ln>
        </p:spPr>
        <p:txBody>
          <a:bodyPr vert="horz" wrap="square" lIns="50804" tIns="50804" rIns="50804" bIns="50804" anchor="ctr" anchorCtr="1" compatLnSpc="1">
            <a:noAutofit/>
          </a:bodyPr>
          <a:lstStyle/>
          <a:p>
            <a:pPr algn="ctr" defTabSz="1371600">
              <a:lnSpc>
                <a:spcPts val="2663"/>
              </a:lnSpc>
              <a:defRPr sz="1800" b="0" i="0" u="none" strike="noStrike" kern="0" cap="none" spc="0" baseline="0">
                <a:solidFill>
                  <a:srgbClr val="000000"/>
                </a:solidFill>
                <a:uFillTx/>
              </a:defRPr>
            </a:pPr>
            <a:endParaRPr lang="it-IT">
              <a:solidFill>
                <a:srgbClr val="000000"/>
              </a:solidFill>
              <a:latin typeface="Calibri"/>
            </a:endParaRPr>
          </a:p>
        </p:txBody>
      </p:sp>
      <p:sp>
        <p:nvSpPr>
          <p:cNvPr id="62" name="Freeform 12">
            <a:extLst>
              <a:ext uri="{FF2B5EF4-FFF2-40B4-BE49-F238E27FC236}">
                <a16:creationId xmlns:a16="http://schemas.microsoft.com/office/drawing/2014/main" id="{31710B5B-D242-E336-C8CE-A043FEFFA2DA}"/>
              </a:ext>
            </a:extLst>
          </p:cNvPr>
          <p:cNvSpPr/>
          <p:nvPr/>
        </p:nvSpPr>
        <p:spPr>
          <a:xfrm>
            <a:off x="14799853" y="452202"/>
            <a:ext cx="3342410" cy="895764"/>
          </a:xfrm>
          <a:custGeom>
            <a:avLst/>
            <a:gdLst>
              <a:gd name="f0" fmla="val w"/>
              <a:gd name="f1" fmla="val h"/>
              <a:gd name="f2" fmla="val 0"/>
              <a:gd name="f3" fmla="val 3342411"/>
              <a:gd name="f4" fmla="val 895766"/>
              <a:gd name="f5" fmla="*/ f0 1 3342411"/>
              <a:gd name="f6" fmla="*/ f1 1 895766"/>
              <a:gd name="f7" fmla="+- f4 0 f2"/>
              <a:gd name="f8" fmla="+- f3 0 f2"/>
              <a:gd name="f9" fmla="*/ f8 1 3342411"/>
              <a:gd name="f10" fmla="*/ f7 1 895766"/>
              <a:gd name="f11" fmla="*/ f2 1 f9"/>
              <a:gd name="f12" fmla="*/ f3 1 f9"/>
              <a:gd name="f13" fmla="*/ f2 1 f10"/>
              <a:gd name="f14" fmla="*/ f4 1 f10"/>
              <a:gd name="f15" fmla="*/ f11 f5 1"/>
              <a:gd name="f16" fmla="*/ f12 f5 1"/>
              <a:gd name="f17" fmla="*/ f14 f6 1"/>
              <a:gd name="f18" fmla="*/ f13 f6 1"/>
            </a:gdLst>
            <a:ahLst/>
            <a:cxnLst>
              <a:cxn ang="3cd4">
                <a:pos x="hc" y="t"/>
              </a:cxn>
              <a:cxn ang="0">
                <a:pos x="r" y="vc"/>
              </a:cxn>
              <a:cxn ang="cd4">
                <a:pos x="hc" y="b"/>
              </a:cxn>
              <a:cxn ang="cd2">
                <a:pos x="l" y="vc"/>
              </a:cxn>
            </a:cxnLst>
            <a:rect l="f15" t="f18" r="f16" b="f17"/>
            <a:pathLst>
              <a:path w="3342411" h="895766">
                <a:moveTo>
                  <a:pt x="f2" y="f2"/>
                </a:moveTo>
                <a:lnTo>
                  <a:pt x="f3" y="f2"/>
                </a:lnTo>
                <a:lnTo>
                  <a:pt x="f3" y="f4"/>
                </a:lnTo>
                <a:lnTo>
                  <a:pt x="f2" y="f4"/>
                </a:lnTo>
                <a:lnTo>
                  <a:pt x="f2" y="f2"/>
                </a:lnTo>
                <a:close/>
              </a:path>
            </a:pathLst>
          </a:custGeom>
          <a:blipFill>
            <a:blip r:embed="rId3">
              <a:alphaModFix/>
            </a:blip>
            <a:stretch>
              <a:fillRect/>
            </a:stretch>
          </a:blipFill>
          <a:ln cap="flat">
            <a:noFill/>
            <a:prstDash val="solid"/>
          </a:ln>
        </p:spPr>
        <p:txBody>
          <a:bodyPr vert="horz" wrap="square" lIns="137160" tIns="68580" rIns="137160" bIns="68580" anchor="t" anchorCtr="0" compatLnSpc="1">
            <a:noAutofit/>
          </a:bodyPr>
          <a:lstStyle/>
          <a:p>
            <a:pPr defTabSz="1371600">
              <a:defRPr sz="1800" b="0" i="0" u="none" strike="noStrike" kern="0" cap="none" spc="0" baseline="0">
                <a:solidFill>
                  <a:srgbClr val="000000"/>
                </a:solidFill>
                <a:uFillTx/>
              </a:defRPr>
            </a:pPr>
            <a:endParaRPr lang="it-IT">
              <a:solidFill>
                <a:srgbClr val="000000"/>
              </a:solidFill>
              <a:latin typeface="Calibri"/>
            </a:endParaRPr>
          </a:p>
        </p:txBody>
      </p:sp>
      <p:sp>
        <p:nvSpPr>
          <p:cNvPr id="67" name="Freeform 8">
            <a:extLst>
              <a:ext uri="{FF2B5EF4-FFF2-40B4-BE49-F238E27FC236}">
                <a16:creationId xmlns:a16="http://schemas.microsoft.com/office/drawing/2014/main" id="{94F0A451-A510-DBD1-7E1A-4540C929B2E2}"/>
              </a:ext>
            </a:extLst>
          </p:cNvPr>
          <p:cNvSpPr/>
          <p:nvPr/>
        </p:nvSpPr>
        <p:spPr>
          <a:xfrm>
            <a:off x="15050031" y="9751346"/>
            <a:ext cx="321132" cy="351444"/>
          </a:xfrm>
          <a:custGeom>
            <a:avLst/>
            <a:gdLst>
              <a:gd name="f0" fmla="val w"/>
              <a:gd name="f1" fmla="val h"/>
              <a:gd name="f2" fmla="val 0"/>
              <a:gd name="f3" fmla="val 428170"/>
              <a:gd name="f4" fmla="val 468585"/>
              <a:gd name="f5" fmla="val 428169"/>
              <a:gd name="f6" fmla="*/ f0 1 428170"/>
              <a:gd name="f7" fmla="*/ f1 1 468585"/>
              <a:gd name="f8" fmla="+- f4 0 f2"/>
              <a:gd name="f9" fmla="+- f3 0 f2"/>
              <a:gd name="f10" fmla="*/ f9 1 428170"/>
              <a:gd name="f11" fmla="*/ f8 1 468585"/>
              <a:gd name="f12" fmla="*/ f2 1 f10"/>
              <a:gd name="f13" fmla="*/ f3 1 f10"/>
              <a:gd name="f14" fmla="*/ f2 1 f11"/>
              <a:gd name="f15" fmla="*/ f4 1 f11"/>
              <a:gd name="f16" fmla="*/ f12 f6 1"/>
              <a:gd name="f17" fmla="*/ f13 f6 1"/>
              <a:gd name="f18" fmla="*/ f15 f7 1"/>
              <a:gd name="f19" fmla="*/ f14 f7 1"/>
            </a:gdLst>
            <a:ahLst/>
            <a:cxnLst>
              <a:cxn ang="3cd4">
                <a:pos x="hc" y="t"/>
              </a:cxn>
              <a:cxn ang="0">
                <a:pos x="r" y="vc"/>
              </a:cxn>
              <a:cxn ang="cd4">
                <a:pos x="hc" y="b"/>
              </a:cxn>
              <a:cxn ang="cd2">
                <a:pos x="l" y="vc"/>
              </a:cxn>
            </a:cxnLst>
            <a:rect l="f16" t="f19" r="f17" b="f18"/>
            <a:pathLst>
              <a:path w="428170" h="468585">
                <a:moveTo>
                  <a:pt x="f2" y="f2"/>
                </a:moveTo>
                <a:lnTo>
                  <a:pt x="f5" y="f2"/>
                </a:lnTo>
                <a:lnTo>
                  <a:pt x="f5" y="f4"/>
                </a:lnTo>
                <a:lnTo>
                  <a:pt x="f2" y="f4"/>
                </a:lnTo>
                <a:lnTo>
                  <a:pt x="f2" y="f2"/>
                </a:lnTo>
                <a:close/>
              </a:path>
            </a:pathLst>
          </a:custGeom>
          <a:blipFill>
            <a:blip r:embed="rId4">
              <a:alphaModFix/>
              <a:extLst>
                <a:ext uri="{96DAC541-7B7A-43D3-8B79-37D633B846F1}">
                  <asvg:svgBlip xmlns:asvg="http://schemas.microsoft.com/office/drawing/2016/SVG/main" r:embed="rId5"/>
                </a:ext>
              </a:extLst>
            </a:blip>
            <a:stretch>
              <a:fillRect/>
            </a:stretch>
          </a:blipFill>
          <a:ln cap="flat">
            <a:noFill/>
            <a:prstDash val="solid"/>
          </a:ln>
        </p:spPr>
        <p:txBody>
          <a:bodyPr vert="horz" wrap="square" lIns="137160" tIns="68580" rIns="137160" bIns="68580" anchor="t" anchorCtr="0" compatLnSpc="1">
            <a:noAutofit/>
          </a:bodyPr>
          <a:lstStyle/>
          <a:p>
            <a:pPr defTabSz="1371600">
              <a:defRPr sz="1800" b="0" i="0" u="none" strike="noStrike" kern="0" cap="none" spc="0" baseline="0">
                <a:solidFill>
                  <a:srgbClr val="000000"/>
                </a:solidFill>
                <a:uFillTx/>
              </a:defRPr>
            </a:pPr>
            <a:endParaRPr lang="it-IT">
              <a:solidFill>
                <a:srgbClr val="000000"/>
              </a:solidFill>
              <a:latin typeface="Calibri"/>
            </a:endParaRPr>
          </a:p>
        </p:txBody>
      </p:sp>
      <p:sp>
        <p:nvSpPr>
          <p:cNvPr id="2" name="AutoShape 4">
            <a:extLst>
              <a:ext uri="{FF2B5EF4-FFF2-40B4-BE49-F238E27FC236}">
                <a16:creationId xmlns:a16="http://schemas.microsoft.com/office/drawing/2014/main" id="{CBC338E9-2140-9655-0E3C-4DF432F1622A}"/>
              </a:ext>
            </a:extLst>
          </p:cNvPr>
          <p:cNvSpPr/>
          <p:nvPr/>
        </p:nvSpPr>
        <p:spPr>
          <a:xfrm>
            <a:off x="0" y="9565406"/>
            <a:ext cx="18288000" cy="721595"/>
          </a:xfrm>
          <a:prstGeom prst="rect">
            <a:avLst/>
          </a:prstGeom>
          <a:gradFill rotWithShape="1">
            <a:gsLst>
              <a:gs pos="0">
                <a:srgbClr val="9F142A">
                  <a:alpha val="100000"/>
                </a:srgbClr>
              </a:gs>
              <a:gs pos="50000">
                <a:srgbClr val="0064A3">
                  <a:alpha val="100000"/>
                </a:srgbClr>
              </a:gs>
              <a:gs pos="100000">
                <a:srgbClr val="009F5A">
                  <a:alpha val="100000"/>
                </a:srgbClr>
              </a:gs>
            </a:gsLst>
            <a:lin ang="0"/>
          </a:gradFill>
        </p:spPr>
        <p:txBody>
          <a:bodyPr/>
          <a:lstStyle/>
          <a:p>
            <a:endParaRPr lang="it-IT"/>
          </a:p>
        </p:txBody>
      </p:sp>
      <p:grpSp>
        <p:nvGrpSpPr>
          <p:cNvPr id="4" name="Gruppo 3">
            <a:extLst>
              <a:ext uri="{FF2B5EF4-FFF2-40B4-BE49-F238E27FC236}">
                <a16:creationId xmlns:a16="http://schemas.microsoft.com/office/drawing/2014/main" id="{C8666837-6E64-1343-937F-40D8C706157F}"/>
              </a:ext>
            </a:extLst>
          </p:cNvPr>
          <p:cNvGrpSpPr/>
          <p:nvPr/>
        </p:nvGrpSpPr>
        <p:grpSpPr>
          <a:xfrm>
            <a:off x="12287575" y="9620401"/>
            <a:ext cx="5846060" cy="559512"/>
            <a:chOff x="8191716" y="6379830"/>
            <a:chExt cx="3897373" cy="373008"/>
          </a:xfrm>
        </p:grpSpPr>
        <p:sp>
          <p:nvSpPr>
            <p:cNvPr id="6" name="TextBox 6">
              <a:extLst>
                <a:ext uri="{FF2B5EF4-FFF2-40B4-BE49-F238E27FC236}">
                  <a16:creationId xmlns:a16="http://schemas.microsoft.com/office/drawing/2014/main" id="{351FDC1E-74DF-BEE7-F814-CF4F8FA5899F}"/>
                </a:ext>
              </a:extLst>
            </p:cNvPr>
            <p:cNvSpPr txBox="1"/>
            <p:nvPr/>
          </p:nvSpPr>
          <p:spPr>
            <a:xfrm>
              <a:off x="8191716" y="6379830"/>
              <a:ext cx="3897373" cy="373008"/>
            </a:xfrm>
            <a:prstGeom prst="rect">
              <a:avLst/>
            </a:prstGeom>
            <a:noFill/>
            <a:ln cap="flat">
              <a:noFill/>
            </a:ln>
          </p:spPr>
          <p:txBody>
            <a:bodyPr vert="horz" wrap="square" lIns="0" tIns="0" rIns="0" bIns="0" anchor="t" anchorCtr="0" compatLnSpc="1">
              <a:spAutoFit/>
            </a:bodyPr>
            <a:lstStyle/>
            <a:p>
              <a:pPr algn="r" defTabSz="1371600">
                <a:lnSpc>
                  <a:spcPts val="4568"/>
                </a:lnSpc>
                <a:defRPr sz="1800" b="0" i="0" u="none" strike="noStrike" kern="0" cap="none" spc="0" baseline="0">
                  <a:solidFill>
                    <a:srgbClr val="000000"/>
                  </a:solidFill>
                  <a:uFillTx/>
                </a:defRPr>
              </a:pPr>
              <a:r>
                <a:rPr lang="en-US" sz="3261" dirty="0">
                  <a:solidFill>
                    <a:srgbClr val="FFFFFF"/>
                  </a:solidFill>
                  <a:latin typeface="Poppins"/>
                </a:rPr>
                <a:t>Copyright     </a:t>
              </a:r>
              <a:r>
                <a:rPr lang="en-US" sz="3261" dirty="0" err="1">
                  <a:solidFill>
                    <a:srgbClr val="FFFFFF"/>
                  </a:solidFill>
                  <a:latin typeface="Poppins"/>
                </a:rPr>
                <a:t>Meleam</a:t>
              </a:r>
              <a:r>
                <a:rPr lang="en-US" sz="3261" dirty="0">
                  <a:solidFill>
                    <a:srgbClr val="FFFFFF"/>
                  </a:solidFill>
                  <a:latin typeface="Poppins"/>
                </a:rPr>
                <a:t> spa</a:t>
              </a:r>
            </a:p>
          </p:txBody>
        </p:sp>
        <p:sp>
          <p:nvSpPr>
            <p:cNvPr id="8" name="Freeform 8">
              <a:extLst>
                <a:ext uri="{FF2B5EF4-FFF2-40B4-BE49-F238E27FC236}">
                  <a16:creationId xmlns:a16="http://schemas.microsoft.com/office/drawing/2014/main" id="{9F6C81EF-20B1-9E93-F7FB-A5B3A4C6EC3E}"/>
                </a:ext>
              </a:extLst>
            </p:cNvPr>
            <p:cNvSpPr/>
            <p:nvPr/>
          </p:nvSpPr>
          <p:spPr>
            <a:xfrm>
              <a:off x="10033354" y="6473738"/>
              <a:ext cx="214088" cy="234296"/>
            </a:xfrm>
            <a:custGeom>
              <a:avLst/>
              <a:gdLst>
                <a:gd name="f0" fmla="val w"/>
                <a:gd name="f1" fmla="val h"/>
                <a:gd name="f2" fmla="val 0"/>
                <a:gd name="f3" fmla="val 428170"/>
                <a:gd name="f4" fmla="val 468585"/>
                <a:gd name="f5" fmla="val 428169"/>
                <a:gd name="f6" fmla="*/ f0 1 428170"/>
                <a:gd name="f7" fmla="*/ f1 1 468585"/>
                <a:gd name="f8" fmla="+- f4 0 f2"/>
                <a:gd name="f9" fmla="+- f3 0 f2"/>
                <a:gd name="f10" fmla="*/ f9 1 428170"/>
                <a:gd name="f11" fmla="*/ f8 1 468585"/>
                <a:gd name="f12" fmla="*/ f2 1 f10"/>
                <a:gd name="f13" fmla="*/ f3 1 f10"/>
                <a:gd name="f14" fmla="*/ f2 1 f11"/>
                <a:gd name="f15" fmla="*/ f4 1 f11"/>
                <a:gd name="f16" fmla="*/ f12 f6 1"/>
                <a:gd name="f17" fmla="*/ f13 f6 1"/>
                <a:gd name="f18" fmla="*/ f15 f7 1"/>
                <a:gd name="f19" fmla="*/ f14 f7 1"/>
              </a:gdLst>
              <a:ahLst/>
              <a:cxnLst>
                <a:cxn ang="3cd4">
                  <a:pos x="hc" y="t"/>
                </a:cxn>
                <a:cxn ang="0">
                  <a:pos x="r" y="vc"/>
                </a:cxn>
                <a:cxn ang="cd4">
                  <a:pos x="hc" y="b"/>
                </a:cxn>
                <a:cxn ang="cd2">
                  <a:pos x="l" y="vc"/>
                </a:cxn>
              </a:cxnLst>
              <a:rect l="f16" t="f19" r="f17" b="f18"/>
              <a:pathLst>
                <a:path w="428170" h="468585">
                  <a:moveTo>
                    <a:pt x="f2" y="f2"/>
                  </a:moveTo>
                  <a:lnTo>
                    <a:pt x="f5" y="f2"/>
                  </a:lnTo>
                  <a:lnTo>
                    <a:pt x="f5" y="f4"/>
                  </a:lnTo>
                  <a:lnTo>
                    <a:pt x="f2" y="f4"/>
                  </a:lnTo>
                  <a:lnTo>
                    <a:pt x="f2" y="f2"/>
                  </a:lnTo>
                  <a:close/>
                </a:path>
              </a:pathLst>
            </a:custGeom>
            <a:blipFill>
              <a:blip r:embed="rId4">
                <a:alphaModFix/>
                <a:extLst>
                  <a:ext uri="{96DAC541-7B7A-43D3-8B79-37D633B846F1}">
                    <asvg:svgBlip xmlns:asvg="http://schemas.microsoft.com/office/drawing/2016/SVG/main" r:embed="rId5"/>
                  </a:ext>
                </a:extLst>
              </a:blip>
              <a:stretch>
                <a:fillRect/>
              </a:stretch>
            </a:blipFill>
            <a:ln cap="flat">
              <a:noFill/>
              <a:prstDash val="solid"/>
            </a:ln>
          </p:spPr>
          <p:txBody>
            <a:bodyPr vert="horz" wrap="square" lIns="137160" tIns="68580" rIns="137160" bIns="68580" anchor="t" anchorCtr="0" compatLnSpc="1">
              <a:noAutofit/>
            </a:bodyPr>
            <a:lstStyle/>
            <a:p>
              <a:pPr defTabSz="1371600">
                <a:defRPr sz="1800" b="0" i="0" u="none" strike="noStrike" kern="0" cap="none" spc="0" baseline="0">
                  <a:solidFill>
                    <a:srgbClr val="000000"/>
                  </a:solidFill>
                  <a:uFillTx/>
                </a:defRPr>
              </a:pPr>
              <a:endParaRPr lang="it-IT">
                <a:solidFill>
                  <a:srgbClr val="000000"/>
                </a:solidFill>
                <a:latin typeface="Calibri"/>
              </a:endParaRPr>
            </a:p>
          </p:txBody>
        </p:sp>
      </p:grpSp>
      <p:grpSp>
        <p:nvGrpSpPr>
          <p:cNvPr id="5" name="Gruppo 4">
            <a:extLst>
              <a:ext uri="{FF2B5EF4-FFF2-40B4-BE49-F238E27FC236}">
                <a16:creationId xmlns:a16="http://schemas.microsoft.com/office/drawing/2014/main" id="{E870EDB5-A98A-9CF0-A433-2699C485B944}"/>
              </a:ext>
            </a:extLst>
          </p:cNvPr>
          <p:cNvGrpSpPr/>
          <p:nvPr/>
        </p:nvGrpSpPr>
        <p:grpSpPr>
          <a:xfrm>
            <a:off x="399002" y="534497"/>
            <a:ext cx="10971623" cy="767955"/>
            <a:chOff x="-177344" y="344057"/>
            <a:chExt cx="7314415" cy="511970"/>
          </a:xfrm>
        </p:grpSpPr>
        <p:sp>
          <p:nvSpPr>
            <p:cNvPr id="9" name="CasellaDiTesto 8">
              <a:extLst>
                <a:ext uri="{FF2B5EF4-FFF2-40B4-BE49-F238E27FC236}">
                  <a16:creationId xmlns:a16="http://schemas.microsoft.com/office/drawing/2014/main" id="{1C5EF085-42CF-6BAD-B89D-8740E735F248}"/>
                </a:ext>
              </a:extLst>
            </p:cNvPr>
            <p:cNvSpPr txBox="1"/>
            <p:nvPr/>
          </p:nvSpPr>
          <p:spPr>
            <a:xfrm>
              <a:off x="401701" y="344057"/>
              <a:ext cx="6735370" cy="492443"/>
            </a:xfrm>
            <a:prstGeom prst="rect">
              <a:avLst/>
            </a:prstGeom>
            <a:noFill/>
          </p:spPr>
          <p:txBody>
            <a:bodyPr wrap="square" rtlCol="0">
              <a:spAutoFit/>
            </a:bodyPr>
            <a:lstStyle/>
            <a:p>
              <a:r>
                <a:rPr lang="it-IT" sz="4200" b="1" dirty="0">
                  <a:solidFill>
                    <a:srgbClr val="9E142B"/>
                  </a:solidFill>
                  <a:latin typeface="Poppins"/>
                </a:rPr>
                <a:t>Il mobbing</a:t>
              </a:r>
            </a:p>
          </p:txBody>
        </p:sp>
        <p:pic>
          <p:nvPicPr>
            <p:cNvPr id="3" name="Immagine 2" descr="Immagine che contiene Elementi grafici, grafica, Carattere, simbolo&#10;&#10;Descrizione generata automaticamente">
              <a:extLst>
                <a:ext uri="{FF2B5EF4-FFF2-40B4-BE49-F238E27FC236}">
                  <a16:creationId xmlns:a16="http://schemas.microsoft.com/office/drawing/2014/main" id="{2D92AB4E-8D96-FB8A-A9D3-CEF2EE8638A9}"/>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61703"/>
            <a:stretch/>
          </p:blipFill>
          <p:spPr>
            <a:xfrm>
              <a:off x="-177344" y="355307"/>
              <a:ext cx="549005" cy="500720"/>
            </a:xfrm>
            <a:prstGeom prst="rect">
              <a:avLst/>
            </a:prstGeom>
          </p:spPr>
        </p:pic>
      </p:grpSp>
      <p:grpSp>
        <p:nvGrpSpPr>
          <p:cNvPr id="14" name="Gruppo 13">
            <a:extLst>
              <a:ext uri="{FF2B5EF4-FFF2-40B4-BE49-F238E27FC236}">
                <a16:creationId xmlns:a16="http://schemas.microsoft.com/office/drawing/2014/main" id="{19BFC3B4-291D-0AA7-216E-553280FCFADE}"/>
              </a:ext>
            </a:extLst>
          </p:cNvPr>
          <p:cNvGrpSpPr/>
          <p:nvPr/>
        </p:nvGrpSpPr>
        <p:grpSpPr>
          <a:xfrm>
            <a:off x="726140" y="1896114"/>
            <a:ext cx="10644485" cy="646331"/>
            <a:chOff x="211736" y="1801940"/>
            <a:chExt cx="7096323" cy="430887"/>
          </a:xfrm>
        </p:grpSpPr>
        <p:sp>
          <p:nvSpPr>
            <p:cNvPr id="15" name="CasellaDiTesto 14">
              <a:extLst>
                <a:ext uri="{FF2B5EF4-FFF2-40B4-BE49-F238E27FC236}">
                  <a16:creationId xmlns:a16="http://schemas.microsoft.com/office/drawing/2014/main" id="{9D354B40-1549-CCDC-2823-98C3D03A83B8}"/>
                </a:ext>
              </a:extLst>
            </p:cNvPr>
            <p:cNvSpPr txBox="1"/>
            <p:nvPr/>
          </p:nvSpPr>
          <p:spPr>
            <a:xfrm>
              <a:off x="931909" y="1801940"/>
              <a:ext cx="6376150" cy="430887"/>
            </a:xfrm>
            <a:prstGeom prst="rect">
              <a:avLst/>
            </a:prstGeom>
            <a:noFill/>
          </p:spPr>
          <p:txBody>
            <a:bodyPr wrap="square" rtlCol="0">
              <a:spAutoFit/>
            </a:bodyPr>
            <a:lstStyle/>
            <a:p>
              <a:r>
                <a:rPr lang="it-IT" sz="3600" b="1" dirty="0">
                  <a:solidFill>
                    <a:srgbClr val="0064A2"/>
                  </a:solidFill>
                  <a:latin typeface="Poppins"/>
                </a:rPr>
                <a:t>Mobbing: le fasi</a:t>
              </a:r>
            </a:p>
          </p:txBody>
        </p:sp>
        <p:pic>
          <p:nvPicPr>
            <p:cNvPr id="16" name="Immagine 15">
              <a:extLst>
                <a:ext uri="{FF2B5EF4-FFF2-40B4-BE49-F238E27FC236}">
                  <a16:creationId xmlns:a16="http://schemas.microsoft.com/office/drawing/2014/main" id="{427AFAE1-1906-B35E-113F-6CFA12752AE2}"/>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t="1" b="49999"/>
            <a:stretch/>
          </p:blipFill>
          <p:spPr>
            <a:xfrm>
              <a:off x="211736" y="1852729"/>
              <a:ext cx="720173" cy="360087"/>
            </a:xfrm>
            <a:prstGeom prst="rect">
              <a:avLst/>
            </a:prstGeom>
          </p:spPr>
        </p:pic>
      </p:grpSp>
      <p:grpSp>
        <p:nvGrpSpPr>
          <p:cNvPr id="32" name="Gruppo 31">
            <a:extLst>
              <a:ext uri="{FF2B5EF4-FFF2-40B4-BE49-F238E27FC236}">
                <a16:creationId xmlns:a16="http://schemas.microsoft.com/office/drawing/2014/main" id="{66DCD4FF-F85A-9ACC-EEC5-10D5D7A9BE4D}"/>
              </a:ext>
            </a:extLst>
          </p:cNvPr>
          <p:cNvGrpSpPr/>
          <p:nvPr/>
        </p:nvGrpSpPr>
        <p:grpSpPr>
          <a:xfrm>
            <a:off x="1432733" y="2966742"/>
            <a:ext cx="7962281" cy="1282392"/>
            <a:chOff x="484093" y="2229407"/>
            <a:chExt cx="5308187" cy="854928"/>
          </a:xfrm>
        </p:grpSpPr>
        <p:pic>
          <p:nvPicPr>
            <p:cNvPr id="10" name="Immagine 9" descr="Immagine che contiene cerchio, schermata, Carattere, Elementi grafici&#10;&#10;Descrizione generata automaticamente">
              <a:extLst>
                <a:ext uri="{FF2B5EF4-FFF2-40B4-BE49-F238E27FC236}">
                  <a16:creationId xmlns:a16="http://schemas.microsoft.com/office/drawing/2014/main" id="{012DD585-4A10-4B1B-5BBD-652AE56FCEF4}"/>
                </a:ext>
              </a:extLst>
            </p:cNvPr>
            <p:cNvPicPr>
              <a:picLocks noChangeAspect="1"/>
            </p:cNvPicPr>
            <p:nvPr/>
          </p:nvPicPr>
          <p:blipFill>
            <a:blip r:embed="rId8" cstate="print">
              <a:extLst>
                <a:ext uri="{28A0092B-C50C-407E-A947-70E740481C1C}">
                  <a14:useLocalDpi xmlns:a14="http://schemas.microsoft.com/office/drawing/2010/main" val="0"/>
                </a:ext>
              </a:extLst>
            </a:blip>
            <a:srcRect r="59106" b="58965"/>
            <a:stretch/>
          </p:blipFill>
          <p:spPr>
            <a:xfrm>
              <a:off x="484093" y="2239396"/>
              <a:ext cx="832089" cy="834951"/>
            </a:xfrm>
            <a:prstGeom prst="rect">
              <a:avLst/>
            </a:prstGeom>
          </p:spPr>
        </p:pic>
        <p:grpSp>
          <p:nvGrpSpPr>
            <p:cNvPr id="17" name="Gruppo 16">
              <a:extLst>
                <a:ext uri="{FF2B5EF4-FFF2-40B4-BE49-F238E27FC236}">
                  <a16:creationId xmlns:a16="http://schemas.microsoft.com/office/drawing/2014/main" id="{F74DB66E-F941-5FBD-C875-F8C0846484CE}"/>
                </a:ext>
              </a:extLst>
            </p:cNvPr>
            <p:cNvGrpSpPr/>
            <p:nvPr/>
          </p:nvGrpSpPr>
          <p:grpSpPr>
            <a:xfrm>
              <a:off x="1316182" y="2229407"/>
              <a:ext cx="4476098" cy="854928"/>
              <a:chOff x="1626966" y="4321294"/>
              <a:chExt cx="4476098" cy="854928"/>
            </a:xfrm>
          </p:grpSpPr>
          <p:sp>
            <p:nvSpPr>
              <p:cNvPr id="18" name="Freeform 13">
                <a:extLst>
                  <a:ext uri="{FF2B5EF4-FFF2-40B4-BE49-F238E27FC236}">
                    <a16:creationId xmlns:a16="http://schemas.microsoft.com/office/drawing/2014/main" id="{466C62D9-191C-1EFB-F333-AF5371A75B1B}"/>
                  </a:ext>
                </a:extLst>
              </p:cNvPr>
              <p:cNvSpPr/>
              <p:nvPr/>
            </p:nvSpPr>
            <p:spPr>
              <a:xfrm>
                <a:off x="1626966" y="4321294"/>
                <a:ext cx="4476098" cy="854928"/>
              </a:xfrm>
              <a:custGeom>
                <a:avLst/>
                <a:gdLst/>
                <a:ahLst/>
                <a:cxnLst/>
                <a:rect l="l" t="t" r="r" b="b"/>
                <a:pathLst>
                  <a:path w="3026188" h="2332625">
                    <a:moveTo>
                      <a:pt x="0" y="0"/>
                    </a:moveTo>
                    <a:lnTo>
                      <a:pt x="3026188" y="0"/>
                    </a:lnTo>
                    <a:lnTo>
                      <a:pt x="3026188" y="2332625"/>
                    </a:lnTo>
                    <a:lnTo>
                      <a:pt x="0" y="2332625"/>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it-IT" sz="2700" dirty="0"/>
              </a:p>
            </p:txBody>
          </p:sp>
          <p:sp>
            <p:nvSpPr>
              <p:cNvPr id="19" name="CasellaDiTesto 18">
                <a:extLst>
                  <a:ext uri="{FF2B5EF4-FFF2-40B4-BE49-F238E27FC236}">
                    <a16:creationId xmlns:a16="http://schemas.microsoft.com/office/drawing/2014/main" id="{338F019B-C6C4-5664-3E94-C62B4E0DD27F}"/>
                  </a:ext>
                </a:extLst>
              </p:cNvPr>
              <p:cNvSpPr txBox="1"/>
              <p:nvPr/>
            </p:nvSpPr>
            <p:spPr>
              <a:xfrm>
                <a:off x="1974455" y="4517926"/>
                <a:ext cx="3781121" cy="430887"/>
              </a:xfrm>
              <a:prstGeom prst="rect">
                <a:avLst/>
              </a:prstGeom>
              <a:noFill/>
            </p:spPr>
            <p:txBody>
              <a:bodyPr wrap="square">
                <a:spAutoFit/>
              </a:bodyPr>
              <a:lstStyle/>
              <a:p>
                <a:pPr algn="ctr" rtl="0" fontAlgn="base"/>
                <a:r>
                  <a:rPr lang="it-IT" sz="3600" i="1" dirty="0">
                    <a:solidFill>
                      <a:srgbClr val="6C6E70"/>
                    </a:solidFill>
                    <a:latin typeface="Poppins"/>
                  </a:rPr>
                  <a:t>Il conflitto quotidiano.</a:t>
                </a:r>
              </a:p>
            </p:txBody>
          </p:sp>
        </p:grpSp>
      </p:grpSp>
      <p:grpSp>
        <p:nvGrpSpPr>
          <p:cNvPr id="31" name="Gruppo 30">
            <a:extLst>
              <a:ext uri="{FF2B5EF4-FFF2-40B4-BE49-F238E27FC236}">
                <a16:creationId xmlns:a16="http://schemas.microsoft.com/office/drawing/2014/main" id="{7BC79B3C-77C5-BC56-E27D-0A7C3FC29FBE}"/>
              </a:ext>
            </a:extLst>
          </p:cNvPr>
          <p:cNvGrpSpPr/>
          <p:nvPr/>
        </p:nvGrpSpPr>
        <p:grpSpPr>
          <a:xfrm>
            <a:off x="3178943" y="4496025"/>
            <a:ext cx="9581643" cy="1282392"/>
            <a:chOff x="484093" y="3117596"/>
            <a:chExt cx="6387762" cy="854928"/>
          </a:xfrm>
        </p:grpSpPr>
        <p:pic>
          <p:nvPicPr>
            <p:cNvPr id="11" name="Immagine 10" descr="Immagine che contiene cerchio, schermata, Carattere, Elementi grafici&#10;&#10;Descrizione generata automaticamente">
              <a:extLst>
                <a:ext uri="{FF2B5EF4-FFF2-40B4-BE49-F238E27FC236}">
                  <a16:creationId xmlns:a16="http://schemas.microsoft.com/office/drawing/2014/main" id="{320B4141-ED32-A6AB-95F6-906C2632C3EF}"/>
                </a:ext>
              </a:extLst>
            </p:cNvPr>
            <p:cNvPicPr>
              <a:picLocks noChangeAspect="1"/>
            </p:cNvPicPr>
            <p:nvPr/>
          </p:nvPicPr>
          <p:blipFill>
            <a:blip r:embed="rId11" cstate="print">
              <a:extLst>
                <a:ext uri="{28A0092B-C50C-407E-A947-70E740481C1C}">
                  <a14:useLocalDpi xmlns:a14="http://schemas.microsoft.com/office/drawing/2010/main" val="0"/>
                </a:ext>
              </a:extLst>
            </a:blip>
            <a:srcRect l="59676" r="-570" b="58965"/>
            <a:stretch/>
          </p:blipFill>
          <p:spPr>
            <a:xfrm>
              <a:off x="484093" y="3127585"/>
              <a:ext cx="832089" cy="834951"/>
            </a:xfrm>
            <a:prstGeom prst="rect">
              <a:avLst/>
            </a:prstGeom>
          </p:spPr>
        </p:pic>
        <p:grpSp>
          <p:nvGrpSpPr>
            <p:cNvPr id="20" name="Gruppo 19">
              <a:extLst>
                <a:ext uri="{FF2B5EF4-FFF2-40B4-BE49-F238E27FC236}">
                  <a16:creationId xmlns:a16="http://schemas.microsoft.com/office/drawing/2014/main" id="{BE81A7EA-ACA0-CBEF-5971-87294140569F}"/>
                </a:ext>
              </a:extLst>
            </p:cNvPr>
            <p:cNvGrpSpPr/>
            <p:nvPr/>
          </p:nvGrpSpPr>
          <p:grpSpPr>
            <a:xfrm>
              <a:off x="1372417" y="3117596"/>
              <a:ext cx="5499438" cy="854928"/>
              <a:chOff x="1626966" y="4321294"/>
              <a:chExt cx="5499438" cy="854928"/>
            </a:xfrm>
          </p:grpSpPr>
          <p:sp>
            <p:nvSpPr>
              <p:cNvPr id="21" name="Freeform 13">
                <a:extLst>
                  <a:ext uri="{FF2B5EF4-FFF2-40B4-BE49-F238E27FC236}">
                    <a16:creationId xmlns:a16="http://schemas.microsoft.com/office/drawing/2014/main" id="{EE8C27D8-0A4A-4162-46E0-5C5CB22FEC1C}"/>
                  </a:ext>
                </a:extLst>
              </p:cNvPr>
              <p:cNvSpPr/>
              <p:nvPr/>
            </p:nvSpPr>
            <p:spPr>
              <a:xfrm>
                <a:off x="1626966" y="4321294"/>
                <a:ext cx="5499438" cy="854928"/>
              </a:xfrm>
              <a:custGeom>
                <a:avLst/>
                <a:gdLst/>
                <a:ahLst/>
                <a:cxnLst/>
                <a:rect l="l" t="t" r="r" b="b"/>
                <a:pathLst>
                  <a:path w="3026188" h="2332625">
                    <a:moveTo>
                      <a:pt x="0" y="0"/>
                    </a:moveTo>
                    <a:lnTo>
                      <a:pt x="3026188" y="0"/>
                    </a:lnTo>
                    <a:lnTo>
                      <a:pt x="3026188" y="2332625"/>
                    </a:lnTo>
                    <a:lnTo>
                      <a:pt x="0" y="2332625"/>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it-IT" sz="2700" dirty="0"/>
              </a:p>
            </p:txBody>
          </p:sp>
          <p:sp>
            <p:nvSpPr>
              <p:cNvPr id="22" name="CasellaDiTesto 21">
                <a:extLst>
                  <a:ext uri="{FF2B5EF4-FFF2-40B4-BE49-F238E27FC236}">
                    <a16:creationId xmlns:a16="http://schemas.microsoft.com/office/drawing/2014/main" id="{9A7490E7-2B45-2ED7-F2F9-8BA1D013A816}"/>
                  </a:ext>
                </a:extLst>
              </p:cNvPr>
              <p:cNvSpPr txBox="1"/>
              <p:nvPr/>
            </p:nvSpPr>
            <p:spPr>
              <a:xfrm>
                <a:off x="1974455" y="4504071"/>
                <a:ext cx="4916421" cy="430887"/>
              </a:xfrm>
              <a:prstGeom prst="rect">
                <a:avLst/>
              </a:prstGeom>
              <a:noFill/>
            </p:spPr>
            <p:txBody>
              <a:bodyPr wrap="square">
                <a:spAutoFit/>
              </a:bodyPr>
              <a:lstStyle/>
              <a:p>
                <a:pPr algn="ctr" rtl="0" fontAlgn="base"/>
                <a:r>
                  <a:rPr lang="it-IT" sz="3600" i="1" dirty="0">
                    <a:solidFill>
                      <a:srgbClr val="6C6E70"/>
                    </a:solidFill>
                    <a:latin typeface="Poppins"/>
                  </a:rPr>
                  <a:t>Mobbing e terrore psicologico.</a:t>
                </a:r>
              </a:p>
            </p:txBody>
          </p:sp>
        </p:grpSp>
      </p:grpSp>
      <p:grpSp>
        <p:nvGrpSpPr>
          <p:cNvPr id="29" name="Gruppo 28">
            <a:extLst>
              <a:ext uri="{FF2B5EF4-FFF2-40B4-BE49-F238E27FC236}">
                <a16:creationId xmlns:a16="http://schemas.microsoft.com/office/drawing/2014/main" id="{8FF718E4-2019-B4D9-5401-14622651A473}"/>
              </a:ext>
            </a:extLst>
          </p:cNvPr>
          <p:cNvGrpSpPr/>
          <p:nvPr/>
        </p:nvGrpSpPr>
        <p:grpSpPr>
          <a:xfrm>
            <a:off x="5355551" y="6058614"/>
            <a:ext cx="10533476" cy="1551996"/>
            <a:chOff x="484093" y="4074039"/>
            <a:chExt cx="7022317" cy="1034664"/>
          </a:xfrm>
        </p:grpSpPr>
        <p:pic>
          <p:nvPicPr>
            <p:cNvPr id="12" name="Immagine 11" descr="Immagine che contiene cerchio, schermata, Carattere, Elementi grafici&#10;&#10;Descrizione generata automaticamente">
              <a:extLst>
                <a:ext uri="{FF2B5EF4-FFF2-40B4-BE49-F238E27FC236}">
                  <a16:creationId xmlns:a16="http://schemas.microsoft.com/office/drawing/2014/main" id="{4AB1C2C7-597B-5BA0-23CE-E8999EC968AD}"/>
                </a:ext>
              </a:extLst>
            </p:cNvPr>
            <p:cNvPicPr>
              <a:picLocks noChangeAspect="1"/>
            </p:cNvPicPr>
            <p:nvPr/>
          </p:nvPicPr>
          <p:blipFill>
            <a:blip r:embed="rId12" cstate="print">
              <a:extLst>
                <a:ext uri="{28A0092B-C50C-407E-A947-70E740481C1C}">
                  <a14:useLocalDpi xmlns:a14="http://schemas.microsoft.com/office/drawing/2010/main" val="0"/>
                </a:ext>
              </a:extLst>
            </a:blip>
            <a:srcRect l="59676" t="58334" r="-570" b="-351"/>
            <a:stretch/>
          </p:blipFill>
          <p:spPr>
            <a:xfrm>
              <a:off x="484093" y="4163907"/>
              <a:ext cx="832089" cy="854928"/>
            </a:xfrm>
            <a:prstGeom prst="rect">
              <a:avLst/>
            </a:prstGeom>
          </p:spPr>
        </p:pic>
        <p:grpSp>
          <p:nvGrpSpPr>
            <p:cNvPr id="23" name="Gruppo 22">
              <a:extLst>
                <a:ext uri="{FF2B5EF4-FFF2-40B4-BE49-F238E27FC236}">
                  <a16:creationId xmlns:a16="http://schemas.microsoft.com/office/drawing/2014/main" id="{B47D46AA-073A-5A91-BBC1-868396C5EA04}"/>
                </a:ext>
              </a:extLst>
            </p:cNvPr>
            <p:cNvGrpSpPr/>
            <p:nvPr/>
          </p:nvGrpSpPr>
          <p:grpSpPr>
            <a:xfrm>
              <a:off x="1278271" y="4074039"/>
              <a:ext cx="6228139" cy="1034664"/>
              <a:chOff x="1492754" y="4400965"/>
              <a:chExt cx="4924641" cy="1034664"/>
            </a:xfrm>
          </p:grpSpPr>
          <p:sp>
            <p:nvSpPr>
              <p:cNvPr id="24" name="Freeform 13">
                <a:extLst>
                  <a:ext uri="{FF2B5EF4-FFF2-40B4-BE49-F238E27FC236}">
                    <a16:creationId xmlns:a16="http://schemas.microsoft.com/office/drawing/2014/main" id="{EA5A2DE7-1287-2129-1E0A-C658F5F3AC58}"/>
                  </a:ext>
                </a:extLst>
              </p:cNvPr>
              <p:cNvSpPr/>
              <p:nvPr/>
            </p:nvSpPr>
            <p:spPr>
              <a:xfrm>
                <a:off x="1492754" y="4400965"/>
                <a:ext cx="4924641" cy="1034664"/>
              </a:xfrm>
              <a:custGeom>
                <a:avLst/>
                <a:gdLst/>
                <a:ahLst/>
                <a:cxnLst/>
                <a:rect l="l" t="t" r="r" b="b"/>
                <a:pathLst>
                  <a:path w="3026188" h="2332625">
                    <a:moveTo>
                      <a:pt x="0" y="0"/>
                    </a:moveTo>
                    <a:lnTo>
                      <a:pt x="3026188" y="0"/>
                    </a:lnTo>
                    <a:lnTo>
                      <a:pt x="3026188" y="2332625"/>
                    </a:lnTo>
                    <a:lnTo>
                      <a:pt x="0" y="2332625"/>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it-IT" sz="2700" dirty="0"/>
              </a:p>
            </p:txBody>
          </p:sp>
          <p:sp>
            <p:nvSpPr>
              <p:cNvPr id="25" name="CasellaDiTesto 24">
                <a:extLst>
                  <a:ext uri="{FF2B5EF4-FFF2-40B4-BE49-F238E27FC236}">
                    <a16:creationId xmlns:a16="http://schemas.microsoft.com/office/drawing/2014/main" id="{7AAA90F4-22DF-5360-C828-7628162415F4}"/>
                  </a:ext>
                </a:extLst>
              </p:cNvPr>
              <p:cNvSpPr txBox="1"/>
              <p:nvPr/>
            </p:nvSpPr>
            <p:spPr>
              <a:xfrm>
                <a:off x="1771750" y="4502799"/>
                <a:ext cx="4464053" cy="800219"/>
              </a:xfrm>
              <a:prstGeom prst="rect">
                <a:avLst/>
              </a:prstGeom>
              <a:noFill/>
            </p:spPr>
            <p:txBody>
              <a:bodyPr wrap="square">
                <a:spAutoFit/>
              </a:bodyPr>
              <a:lstStyle/>
              <a:p>
                <a:pPr algn="ctr" rtl="0" fontAlgn="base"/>
                <a:r>
                  <a:rPr lang="it-IT" sz="3600" i="1" dirty="0">
                    <a:solidFill>
                      <a:srgbClr val="6C6E70"/>
                    </a:solidFill>
                    <a:latin typeface="Poppins"/>
                  </a:rPr>
                  <a:t>Errori ed abusi anche non legali dell’Amministrazione del Personale.</a:t>
                </a:r>
              </a:p>
            </p:txBody>
          </p:sp>
        </p:grpSp>
      </p:grpSp>
      <p:grpSp>
        <p:nvGrpSpPr>
          <p:cNvPr id="30" name="Gruppo 29">
            <a:extLst>
              <a:ext uri="{FF2B5EF4-FFF2-40B4-BE49-F238E27FC236}">
                <a16:creationId xmlns:a16="http://schemas.microsoft.com/office/drawing/2014/main" id="{8E5357F6-8B3B-F96D-2EC7-6221C4254EF5}"/>
              </a:ext>
            </a:extLst>
          </p:cNvPr>
          <p:cNvGrpSpPr/>
          <p:nvPr/>
        </p:nvGrpSpPr>
        <p:grpSpPr>
          <a:xfrm>
            <a:off x="7312800" y="7913198"/>
            <a:ext cx="10188987" cy="1282392"/>
            <a:chOff x="484093" y="5276415"/>
            <a:chExt cx="6792658" cy="854928"/>
          </a:xfrm>
        </p:grpSpPr>
        <p:pic>
          <p:nvPicPr>
            <p:cNvPr id="13" name="Immagine 12" descr="Immagine che contiene cerchio, schermata, Carattere, Elementi grafici&#10;&#10;Descrizione generata automaticamente">
              <a:extLst>
                <a:ext uri="{FF2B5EF4-FFF2-40B4-BE49-F238E27FC236}">
                  <a16:creationId xmlns:a16="http://schemas.microsoft.com/office/drawing/2014/main" id="{B70AAD64-564D-BA88-192E-11746489F94B}"/>
                </a:ext>
              </a:extLst>
            </p:cNvPr>
            <p:cNvPicPr>
              <a:picLocks noChangeAspect="1"/>
            </p:cNvPicPr>
            <p:nvPr/>
          </p:nvPicPr>
          <p:blipFill>
            <a:blip r:embed="rId13" cstate="print">
              <a:extLst>
                <a:ext uri="{28A0092B-C50C-407E-A947-70E740481C1C}">
                  <a14:useLocalDpi xmlns:a14="http://schemas.microsoft.com/office/drawing/2010/main" val="0"/>
                </a:ext>
              </a:extLst>
            </a:blip>
            <a:srcRect l="-973" t="58334" r="60079" b="-351"/>
            <a:stretch/>
          </p:blipFill>
          <p:spPr>
            <a:xfrm>
              <a:off x="484093" y="5276415"/>
              <a:ext cx="832089" cy="854928"/>
            </a:xfrm>
            <a:prstGeom prst="rect">
              <a:avLst/>
            </a:prstGeom>
          </p:spPr>
        </p:pic>
        <p:grpSp>
          <p:nvGrpSpPr>
            <p:cNvPr id="26" name="Gruppo 25">
              <a:extLst>
                <a:ext uri="{FF2B5EF4-FFF2-40B4-BE49-F238E27FC236}">
                  <a16:creationId xmlns:a16="http://schemas.microsoft.com/office/drawing/2014/main" id="{06E8BA90-EB75-9B94-5870-761DAA9D551D}"/>
                </a:ext>
              </a:extLst>
            </p:cNvPr>
            <p:cNvGrpSpPr/>
            <p:nvPr/>
          </p:nvGrpSpPr>
          <p:grpSpPr>
            <a:xfrm>
              <a:off x="1372416" y="5276415"/>
              <a:ext cx="5904335" cy="854928"/>
              <a:chOff x="1626965" y="4321294"/>
              <a:chExt cx="5904335" cy="854928"/>
            </a:xfrm>
          </p:grpSpPr>
          <p:sp>
            <p:nvSpPr>
              <p:cNvPr id="27" name="Freeform 13">
                <a:extLst>
                  <a:ext uri="{FF2B5EF4-FFF2-40B4-BE49-F238E27FC236}">
                    <a16:creationId xmlns:a16="http://schemas.microsoft.com/office/drawing/2014/main" id="{373868A0-A22C-3B51-FCDA-E26FF5D5F9C1}"/>
                  </a:ext>
                </a:extLst>
              </p:cNvPr>
              <p:cNvSpPr/>
              <p:nvPr/>
            </p:nvSpPr>
            <p:spPr>
              <a:xfrm>
                <a:off x="1626965" y="4321294"/>
                <a:ext cx="5904335" cy="854928"/>
              </a:xfrm>
              <a:custGeom>
                <a:avLst/>
                <a:gdLst/>
                <a:ahLst/>
                <a:cxnLst/>
                <a:rect l="l" t="t" r="r" b="b"/>
                <a:pathLst>
                  <a:path w="3026188" h="2332625">
                    <a:moveTo>
                      <a:pt x="0" y="0"/>
                    </a:moveTo>
                    <a:lnTo>
                      <a:pt x="3026188" y="0"/>
                    </a:lnTo>
                    <a:lnTo>
                      <a:pt x="3026188" y="2332625"/>
                    </a:lnTo>
                    <a:lnTo>
                      <a:pt x="0" y="2332625"/>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it-IT" sz="2700" dirty="0"/>
              </a:p>
            </p:txBody>
          </p:sp>
          <p:sp>
            <p:nvSpPr>
              <p:cNvPr id="28" name="CasellaDiTesto 27">
                <a:extLst>
                  <a:ext uri="{FF2B5EF4-FFF2-40B4-BE49-F238E27FC236}">
                    <a16:creationId xmlns:a16="http://schemas.microsoft.com/office/drawing/2014/main" id="{76B8A647-F940-C09D-A06F-2365380EE1A4}"/>
                  </a:ext>
                </a:extLst>
              </p:cNvPr>
              <p:cNvSpPr txBox="1"/>
              <p:nvPr/>
            </p:nvSpPr>
            <p:spPr>
              <a:xfrm>
                <a:off x="1885663" y="4496405"/>
                <a:ext cx="5499438" cy="430887"/>
              </a:xfrm>
              <a:prstGeom prst="rect">
                <a:avLst/>
              </a:prstGeom>
              <a:noFill/>
            </p:spPr>
            <p:txBody>
              <a:bodyPr wrap="square">
                <a:spAutoFit/>
              </a:bodyPr>
              <a:lstStyle/>
              <a:p>
                <a:pPr algn="ctr" rtl="0" fontAlgn="base"/>
                <a:r>
                  <a:rPr lang="it-IT" sz="3600" i="1" dirty="0">
                    <a:solidFill>
                      <a:srgbClr val="6C6E70"/>
                    </a:solidFill>
                    <a:latin typeface="Poppins"/>
                  </a:rPr>
                  <a:t>Esclusione dal mondo del lavoro.</a:t>
                </a:r>
              </a:p>
            </p:txBody>
          </p:sp>
        </p:grpSp>
      </p:grpSp>
    </p:spTree>
    <p:extLst>
      <p:ext uri="{BB962C8B-B14F-4D97-AF65-F5344CB8AC3E}">
        <p14:creationId xmlns:p14="http://schemas.microsoft.com/office/powerpoint/2010/main" val="1500294396"/>
      </p:ext>
    </p:extLst>
  </p:cSld>
  <p:clrMapOvr>
    <a:masterClrMapping/>
  </p:clrMapOvr>
  <mc:AlternateContent xmlns:mc="http://schemas.openxmlformats.org/markup-compatibility/2006" xmlns:p14="http://schemas.microsoft.com/office/powerpoint/2010/main">
    <mc:Choice Requires="p14">
      <p:transition p14:dur="10" advClick="0" advTm="0"/>
    </mc:Choice>
    <mc:Fallback xmlns="">
      <p:transition advClick="0" advTm="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par>
                          <p:cTn id="8" fill="hold">
                            <p:stCondLst>
                              <p:cond delay="500"/>
                            </p:stCondLst>
                            <p:childTnLst>
                              <p:par>
                                <p:cTn id="9" presetID="47" presetClass="entr" presetSubtype="0" fill="hold" nodeType="afterEffect">
                                  <p:stCondLst>
                                    <p:cond delay="0"/>
                                  </p:stCondLst>
                                  <p:childTnLst>
                                    <p:set>
                                      <p:cBhvr>
                                        <p:cTn id="10" dur="1" fill="hold">
                                          <p:stCondLst>
                                            <p:cond delay="0"/>
                                          </p:stCondLst>
                                        </p:cTn>
                                        <p:tgtEl>
                                          <p:spTgt spid="32"/>
                                        </p:tgtEl>
                                        <p:attrNameLst>
                                          <p:attrName>style.visibility</p:attrName>
                                        </p:attrNameLst>
                                      </p:cBhvr>
                                      <p:to>
                                        <p:strVal val="visible"/>
                                      </p:to>
                                    </p:set>
                                    <p:animEffect transition="in" filter="fade">
                                      <p:cBhvr>
                                        <p:cTn id="11" dur="1000"/>
                                        <p:tgtEl>
                                          <p:spTgt spid="32"/>
                                        </p:tgtEl>
                                      </p:cBhvr>
                                    </p:animEffect>
                                    <p:anim calcmode="lin" valueType="num">
                                      <p:cBhvr>
                                        <p:cTn id="12" dur="1000" fill="hold"/>
                                        <p:tgtEl>
                                          <p:spTgt spid="32"/>
                                        </p:tgtEl>
                                        <p:attrNameLst>
                                          <p:attrName>ppt_x</p:attrName>
                                        </p:attrNameLst>
                                      </p:cBhvr>
                                      <p:tavLst>
                                        <p:tav tm="0">
                                          <p:val>
                                            <p:strVal val="#ppt_x"/>
                                          </p:val>
                                        </p:tav>
                                        <p:tav tm="100000">
                                          <p:val>
                                            <p:strVal val="#ppt_x"/>
                                          </p:val>
                                        </p:tav>
                                      </p:tavLst>
                                    </p:anim>
                                    <p:anim calcmode="lin" valueType="num">
                                      <p:cBhvr>
                                        <p:cTn id="13" dur="1000" fill="hold"/>
                                        <p:tgtEl>
                                          <p:spTgt spid="32"/>
                                        </p:tgtEl>
                                        <p:attrNameLst>
                                          <p:attrName>ppt_y</p:attrName>
                                        </p:attrNameLst>
                                      </p:cBhvr>
                                      <p:tavLst>
                                        <p:tav tm="0">
                                          <p:val>
                                            <p:strVal val="#ppt_y-.1"/>
                                          </p:val>
                                        </p:tav>
                                        <p:tav tm="100000">
                                          <p:val>
                                            <p:strVal val="#ppt_y"/>
                                          </p:val>
                                        </p:tav>
                                      </p:tavLst>
                                    </p:anim>
                                  </p:childTnLst>
                                </p:cTn>
                              </p:par>
                            </p:childTnLst>
                          </p:cTn>
                        </p:par>
                        <p:par>
                          <p:cTn id="14" fill="hold">
                            <p:stCondLst>
                              <p:cond delay="1500"/>
                            </p:stCondLst>
                            <p:childTnLst>
                              <p:par>
                                <p:cTn id="15" presetID="47" presetClass="entr" presetSubtype="0" fill="hold" nodeType="afterEffect">
                                  <p:stCondLst>
                                    <p:cond delay="0"/>
                                  </p:stCondLst>
                                  <p:childTnLst>
                                    <p:set>
                                      <p:cBhvr>
                                        <p:cTn id="16" dur="1" fill="hold">
                                          <p:stCondLst>
                                            <p:cond delay="0"/>
                                          </p:stCondLst>
                                        </p:cTn>
                                        <p:tgtEl>
                                          <p:spTgt spid="31"/>
                                        </p:tgtEl>
                                        <p:attrNameLst>
                                          <p:attrName>style.visibility</p:attrName>
                                        </p:attrNameLst>
                                      </p:cBhvr>
                                      <p:to>
                                        <p:strVal val="visible"/>
                                      </p:to>
                                    </p:set>
                                    <p:animEffect transition="in" filter="fade">
                                      <p:cBhvr>
                                        <p:cTn id="17" dur="1000"/>
                                        <p:tgtEl>
                                          <p:spTgt spid="31"/>
                                        </p:tgtEl>
                                      </p:cBhvr>
                                    </p:animEffect>
                                    <p:anim calcmode="lin" valueType="num">
                                      <p:cBhvr>
                                        <p:cTn id="18" dur="1000" fill="hold"/>
                                        <p:tgtEl>
                                          <p:spTgt spid="31"/>
                                        </p:tgtEl>
                                        <p:attrNameLst>
                                          <p:attrName>ppt_x</p:attrName>
                                        </p:attrNameLst>
                                      </p:cBhvr>
                                      <p:tavLst>
                                        <p:tav tm="0">
                                          <p:val>
                                            <p:strVal val="#ppt_x"/>
                                          </p:val>
                                        </p:tav>
                                        <p:tav tm="100000">
                                          <p:val>
                                            <p:strVal val="#ppt_x"/>
                                          </p:val>
                                        </p:tav>
                                      </p:tavLst>
                                    </p:anim>
                                    <p:anim calcmode="lin" valueType="num">
                                      <p:cBhvr>
                                        <p:cTn id="19" dur="1000" fill="hold"/>
                                        <p:tgtEl>
                                          <p:spTgt spid="31"/>
                                        </p:tgtEl>
                                        <p:attrNameLst>
                                          <p:attrName>ppt_y</p:attrName>
                                        </p:attrNameLst>
                                      </p:cBhvr>
                                      <p:tavLst>
                                        <p:tav tm="0">
                                          <p:val>
                                            <p:strVal val="#ppt_y-.1"/>
                                          </p:val>
                                        </p:tav>
                                        <p:tav tm="100000">
                                          <p:val>
                                            <p:strVal val="#ppt_y"/>
                                          </p:val>
                                        </p:tav>
                                      </p:tavLst>
                                    </p:anim>
                                  </p:childTnLst>
                                </p:cTn>
                              </p:par>
                            </p:childTnLst>
                          </p:cTn>
                        </p:par>
                        <p:par>
                          <p:cTn id="20" fill="hold">
                            <p:stCondLst>
                              <p:cond delay="2500"/>
                            </p:stCondLst>
                            <p:childTnLst>
                              <p:par>
                                <p:cTn id="21" presetID="47" presetClass="entr" presetSubtype="0" fill="hold" nodeType="afterEffect">
                                  <p:stCondLst>
                                    <p:cond delay="0"/>
                                  </p:stCondLst>
                                  <p:childTnLst>
                                    <p:set>
                                      <p:cBhvr>
                                        <p:cTn id="22" dur="1" fill="hold">
                                          <p:stCondLst>
                                            <p:cond delay="0"/>
                                          </p:stCondLst>
                                        </p:cTn>
                                        <p:tgtEl>
                                          <p:spTgt spid="29"/>
                                        </p:tgtEl>
                                        <p:attrNameLst>
                                          <p:attrName>style.visibility</p:attrName>
                                        </p:attrNameLst>
                                      </p:cBhvr>
                                      <p:to>
                                        <p:strVal val="visible"/>
                                      </p:to>
                                    </p:set>
                                    <p:animEffect transition="in" filter="fade">
                                      <p:cBhvr>
                                        <p:cTn id="23" dur="1000"/>
                                        <p:tgtEl>
                                          <p:spTgt spid="29"/>
                                        </p:tgtEl>
                                      </p:cBhvr>
                                    </p:animEffect>
                                    <p:anim calcmode="lin" valueType="num">
                                      <p:cBhvr>
                                        <p:cTn id="24" dur="1000" fill="hold"/>
                                        <p:tgtEl>
                                          <p:spTgt spid="29"/>
                                        </p:tgtEl>
                                        <p:attrNameLst>
                                          <p:attrName>ppt_x</p:attrName>
                                        </p:attrNameLst>
                                      </p:cBhvr>
                                      <p:tavLst>
                                        <p:tav tm="0">
                                          <p:val>
                                            <p:strVal val="#ppt_x"/>
                                          </p:val>
                                        </p:tav>
                                        <p:tav tm="100000">
                                          <p:val>
                                            <p:strVal val="#ppt_x"/>
                                          </p:val>
                                        </p:tav>
                                      </p:tavLst>
                                    </p:anim>
                                    <p:anim calcmode="lin" valueType="num">
                                      <p:cBhvr>
                                        <p:cTn id="25" dur="1000" fill="hold"/>
                                        <p:tgtEl>
                                          <p:spTgt spid="29"/>
                                        </p:tgtEl>
                                        <p:attrNameLst>
                                          <p:attrName>ppt_y</p:attrName>
                                        </p:attrNameLst>
                                      </p:cBhvr>
                                      <p:tavLst>
                                        <p:tav tm="0">
                                          <p:val>
                                            <p:strVal val="#ppt_y-.1"/>
                                          </p:val>
                                        </p:tav>
                                        <p:tav tm="100000">
                                          <p:val>
                                            <p:strVal val="#ppt_y"/>
                                          </p:val>
                                        </p:tav>
                                      </p:tavLst>
                                    </p:anim>
                                  </p:childTnLst>
                                </p:cTn>
                              </p:par>
                            </p:childTnLst>
                          </p:cTn>
                        </p:par>
                        <p:par>
                          <p:cTn id="26" fill="hold">
                            <p:stCondLst>
                              <p:cond delay="3500"/>
                            </p:stCondLst>
                            <p:childTnLst>
                              <p:par>
                                <p:cTn id="27" presetID="47" presetClass="entr" presetSubtype="0" fill="hold" nodeType="afterEffect">
                                  <p:stCondLst>
                                    <p:cond delay="0"/>
                                  </p:stCondLst>
                                  <p:childTnLst>
                                    <p:set>
                                      <p:cBhvr>
                                        <p:cTn id="28" dur="1" fill="hold">
                                          <p:stCondLst>
                                            <p:cond delay="0"/>
                                          </p:stCondLst>
                                        </p:cTn>
                                        <p:tgtEl>
                                          <p:spTgt spid="30"/>
                                        </p:tgtEl>
                                        <p:attrNameLst>
                                          <p:attrName>style.visibility</p:attrName>
                                        </p:attrNameLst>
                                      </p:cBhvr>
                                      <p:to>
                                        <p:strVal val="visible"/>
                                      </p:to>
                                    </p:set>
                                    <p:animEffect transition="in" filter="fade">
                                      <p:cBhvr>
                                        <p:cTn id="29" dur="1000"/>
                                        <p:tgtEl>
                                          <p:spTgt spid="30"/>
                                        </p:tgtEl>
                                      </p:cBhvr>
                                    </p:animEffect>
                                    <p:anim calcmode="lin" valueType="num">
                                      <p:cBhvr>
                                        <p:cTn id="30" dur="1000" fill="hold"/>
                                        <p:tgtEl>
                                          <p:spTgt spid="30"/>
                                        </p:tgtEl>
                                        <p:attrNameLst>
                                          <p:attrName>ppt_x</p:attrName>
                                        </p:attrNameLst>
                                      </p:cBhvr>
                                      <p:tavLst>
                                        <p:tav tm="0">
                                          <p:val>
                                            <p:strVal val="#ppt_x"/>
                                          </p:val>
                                        </p:tav>
                                        <p:tav tm="100000">
                                          <p:val>
                                            <p:strVal val="#ppt_x"/>
                                          </p:val>
                                        </p:tav>
                                      </p:tavLst>
                                    </p:anim>
                                    <p:anim calcmode="lin" valueType="num">
                                      <p:cBhvr>
                                        <p:cTn id="31" dur="1000" fill="hold"/>
                                        <p:tgtEl>
                                          <p:spTgt spid="3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utoShape 5"/>
          <p:cNvSpPr/>
          <p:nvPr/>
        </p:nvSpPr>
        <p:spPr>
          <a:xfrm flipH="1" flipV="1">
            <a:off x="454671" y="2707940"/>
            <a:ext cx="19050" cy="5959479"/>
          </a:xfrm>
          <a:prstGeom prst="line">
            <a:avLst/>
          </a:prstGeom>
          <a:ln w="38100" cap="flat">
            <a:solidFill>
              <a:srgbClr val="0064A3"/>
            </a:solidFill>
            <a:prstDash val="solid"/>
            <a:headEnd type="none" w="sm" len="sm"/>
            <a:tailEnd type="none" w="sm" len="sm"/>
          </a:ln>
        </p:spPr>
        <p:txBody>
          <a:bodyPr/>
          <a:lstStyle/>
          <a:p>
            <a:endParaRPr lang="it-IT"/>
          </a:p>
        </p:txBody>
      </p:sp>
      <p:grpSp>
        <p:nvGrpSpPr>
          <p:cNvPr id="7" name="Group 7"/>
          <p:cNvGrpSpPr/>
          <p:nvPr/>
        </p:nvGrpSpPr>
        <p:grpSpPr>
          <a:xfrm>
            <a:off x="14551446" y="288097"/>
            <a:ext cx="4864479" cy="1277651"/>
            <a:chOff x="0" y="0"/>
            <a:chExt cx="1818991" cy="477756"/>
          </a:xfrm>
        </p:grpSpPr>
        <p:sp>
          <p:nvSpPr>
            <p:cNvPr id="8" name="Freeform 8"/>
            <p:cNvSpPr/>
            <p:nvPr/>
          </p:nvSpPr>
          <p:spPr>
            <a:xfrm>
              <a:off x="0" y="0"/>
              <a:ext cx="1818991" cy="477756"/>
            </a:xfrm>
            <a:custGeom>
              <a:avLst/>
              <a:gdLst/>
              <a:ahLst/>
              <a:cxnLst/>
              <a:rect l="l" t="t" r="r" b="b"/>
              <a:pathLst>
                <a:path w="1818991" h="477756">
                  <a:moveTo>
                    <a:pt x="81168" y="0"/>
                  </a:moveTo>
                  <a:lnTo>
                    <a:pt x="1737824" y="0"/>
                  </a:lnTo>
                  <a:cubicBezTo>
                    <a:pt x="1782651" y="0"/>
                    <a:pt x="1818991" y="36340"/>
                    <a:pt x="1818991" y="81168"/>
                  </a:cubicBezTo>
                  <a:lnTo>
                    <a:pt x="1818991" y="396589"/>
                  </a:lnTo>
                  <a:cubicBezTo>
                    <a:pt x="1818991" y="441416"/>
                    <a:pt x="1782651" y="477756"/>
                    <a:pt x="1737824" y="477756"/>
                  </a:cubicBezTo>
                  <a:lnTo>
                    <a:pt x="81168" y="477756"/>
                  </a:lnTo>
                  <a:cubicBezTo>
                    <a:pt x="36340" y="477756"/>
                    <a:pt x="0" y="441416"/>
                    <a:pt x="0" y="396589"/>
                  </a:cubicBezTo>
                  <a:lnTo>
                    <a:pt x="0" y="81168"/>
                  </a:lnTo>
                  <a:cubicBezTo>
                    <a:pt x="0" y="36340"/>
                    <a:pt x="36340" y="0"/>
                    <a:pt x="81168" y="0"/>
                  </a:cubicBezTo>
                  <a:close/>
                </a:path>
              </a:pathLst>
            </a:custGeom>
            <a:solidFill>
              <a:srgbClr val="000000">
                <a:alpha val="0"/>
              </a:srgbClr>
            </a:solidFill>
            <a:ln w="38100" cap="rnd">
              <a:solidFill>
                <a:srgbClr val="0064A3"/>
              </a:solidFill>
              <a:round/>
            </a:ln>
          </p:spPr>
          <p:txBody>
            <a:bodyPr/>
            <a:lstStyle/>
            <a:p>
              <a:endParaRPr lang="it-IT"/>
            </a:p>
          </p:txBody>
        </p:sp>
        <p:sp>
          <p:nvSpPr>
            <p:cNvPr id="9" name="TextBox 9"/>
            <p:cNvSpPr txBox="1"/>
            <p:nvPr/>
          </p:nvSpPr>
          <p:spPr>
            <a:xfrm>
              <a:off x="0" y="-38100"/>
              <a:ext cx="812800" cy="850900"/>
            </a:xfrm>
            <a:prstGeom prst="rect">
              <a:avLst/>
            </a:prstGeom>
          </p:spPr>
          <p:txBody>
            <a:bodyPr lIns="50800" tIns="50800" rIns="50800" bIns="50800" rtlCol="0" anchor="ctr"/>
            <a:lstStyle/>
            <a:p>
              <a:pPr algn="ctr">
                <a:lnSpc>
                  <a:spcPts val="2659"/>
                </a:lnSpc>
              </a:pPr>
              <a:endParaRPr/>
            </a:p>
          </p:txBody>
        </p:sp>
      </p:grpSp>
      <p:sp>
        <p:nvSpPr>
          <p:cNvPr id="10" name="Freeform 10"/>
          <p:cNvSpPr/>
          <p:nvPr/>
        </p:nvSpPr>
        <p:spPr>
          <a:xfrm>
            <a:off x="14799849" y="452205"/>
            <a:ext cx="3342411" cy="895766"/>
          </a:xfrm>
          <a:custGeom>
            <a:avLst/>
            <a:gdLst/>
            <a:ahLst/>
            <a:cxnLst/>
            <a:rect l="l" t="t" r="r" b="b"/>
            <a:pathLst>
              <a:path w="3342411" h="895766">
                <a:moveTo>
                  <a:pt x="0" y="0"/>
                </a:moveTo>
                <a:lnTo>
                  <a:pt x="3342411" y="0"/>
                </a:lnTo>
                <a:lnTo>
                  <a:pt x="3342411" y="895766"/>
                </a:lnTo>
                <a:lnTo>
                  <a:pt x="0" y="895766"/>
                </a:lnTo>
                <a:lnTo>
                  <a:pt x="0" y="0"/>
                </a:lnTo>
                <a:close/>
              </a:path>
            </a:pathLst>
          </a:custGeom>
          <a:blipFill>
            <a:blip r:embed="rId4"/>
            <a:stretch>
              <a:fillRect/>
            </a:stretch>
          </a:blipFill>
        </p:spPr>
        <p:txBody>
          <a:bodyPr/>
          <a:lstStyle/>
          <a:p>
            <a:endParaRPr lang="it-IT"/>
          </a:p>
        </p:txBody>
      </p:sp>
      <p:sp>
        <p:nvSpPr>
          <p:cNvPr id="11" name="TextBox 11"/>
          <p:cNvSpPr txBox="1"/>
          <p:nvPr/>
        </p:nvSpPr>
        <p:spPr>
          <a:xfrm>
            <a:off x="800459" y="2461748"/>
            <a:ext cx="15461276" cy="6491405"/>
          </a:xfrm>
          <a:prstGeom prst="rect">
            <a:avLst/>
          </a:prstGeom>
        </p:spPr>
        <p:txBody>
          <a:bodyPr lIns="0" tIns="0" rIns="0" bIns="0" rtlCol="0" anchor="t">
            <a:spAutoFit/>
          </a:bodyPr>
          <a:lstStyle/>
          <a:p>
            <a:pPr algn="just">
              <a:lnSpc>
                <a:spcPts val="4690"/>
              </a:lnSpc>
            </a:pPr>
            <a:r>
              <a:rPr lang="en-US" sz="3191" dirty="0">
                <a:solidFill>
                  <a:srgbClr val="6C6E70"/>
                </a:solidFill>
                <a:latin typeface="Poppins"/>
              </a:rPr>
              <a:t>Non </a:t>
            </a:r>
            <a:r>
              <a:rPr lang="en-US" sz="3191" dirty="0" err="1">
                <a:solidFill>
                  <a:srgbClr val="6C6E70"/>
                </a:solidFill>
                <a:latin typeface="Poppins"/>
              </a:rPr>
              <a:t>esiste</a:t>
            </a:r>
            <a:r>
              <a:rPr lang="en-US" sz="3191" dirty="0">
                <a:solidFill>
                  <a:srgbClr val="6C6E70"/>
                </a:solidFill>
                <a:latin typeface="Poppins"/>
              </a:rPr>
              <a:t> ad </a:t>
            </a:r>
            <a:r>
              <a:rPr lang="en-US" sz="3191" dirty="0" err="1">
                <a:solidFill>
                  <a:srgbClr val="6C6E70"/>
                </a:solidFill>
                <a:latin typeface="Poppins"/>
              </a:rPr>
              <a:t>oggi</a:t>
            </a:r>
            <a:r>
              <a:rPr lang="en-US" sz="3191" dirty="0">
                <a:solidFill>
                  <a:srgbClr val="6C6E70"/>
                </a:solidFill>
                <a:latin typeface="Poppins"/>
              </a:rPr>
              <a:t> un </a:t>
            </a:r>
            <a:r>
              <a:rPr lang="en-US" sz="3191" dirty="0" err="1">
                <a:solidFill>
                  <a:srgbClr val="6C6E70"/>
                </a:solidFill>
                <a:latin typeface="Poppins"/>
              </a:rPr>
              <a:t>riferimento</a:t>
            </a:r>
            <a:r>
              <a:rPr lang="en-US" sz="3191" dirty="0">
                <a:solidFill>
                  <a:srgbClr val="6C6E70"/>
                </a:solidFill>
                <a:latin typeface="Poppins"/>
              </a:rPr>
              <a:t> </a:t>
            </a:r>
            <a:r>
              <a:rPr lang="en-US" sz="3191" dirty="0" err="1">
                <a:solidFill>
                  <a:srgbClr val="6C6E70"/>
                </a:solidFill>
                <a:latin typeface="Poppins"/>
              </a:rPr>
              <a:t>specifico</a:t>
            </a:r>
            <a:r>
              <a:rPr lang="en-US" sz="3191" dirty="0">
                <a:solidFill>
                  <a:srgbClr val="6C6E70"/>
                </a:solidFill>
                <a:latin typeface="Poppins"/>
              </a:rPr>
              <a:t> al mobbing </a:t>
            </a:r>
            <a:r>
              <a:rPr lang="en-US" sz="3191" dirty="0" err="1">
                <a:solidFill>
                  <a:srgbClr val="6C6E70"/>
                </a:solidFill>
                <a:latin typeface="Poppins"/>
              </a:rPr>
              <a:t>nel</a:t>
            </a:r>
            <a:r>
              <a:rPr lang="en-US" sz="3191" dirty="0">
                <a:solidFill>
                  <a:srgbClr val="6C6E70"/>
                </a:solidFill>
                <a:latin typeface="Poppins"/>
              </a:rPr>
              <a:t> nostro </a:t>
            </a:r>
            <a:r>
              <a:rPr lang="en-US" sz="3191" dirty="0" err="1">
                <a:solidFill>
                  <a:srgbClr val="6C6E70"/>
                </a:solidFill>
                <a:latin typeface="Poppins"/>
              </a:rPr>
              <a:t>ordinamento</a:t>
            </a:r>
            <a:r>
              <a:rPr lang="en-US" sz="3191" dirty="0">
                <a:solidFill>
                  <a:srgbClr val="6C6E70"/>
                </a:solidFill>
                <a:latin typeface="Poppins"/>
              </a:rPr>
              <a:t> </a:t>
            </a:r>
            <a:r>
              <a:rPr lang="en-US" sz="3191" dirty="0" err="1">
                <a:solidFill>
                  <a:srgbClr val="6C6E70"/>
                </a:solidFill>
                <a:latin typeface="Poppins"/>
              </a:rPr>
              <a:t>giuridico</a:t>
            </a:r>
            <a:r>
              <a:rPr lang="en-US" sz="3191" dirty="0">
                <a:solidFill>
                  <a:srgbClr val="6C6E70"/>
                </a:solidFill>
                <a:latin typeface="Poppins"/>
              </a:rPr>
              <a:t>, ma </a:t>
            </a:r>
            <a:r>
              <a:rPr lang="en-US" sz="3191" dirty="0" err="1">
                <a:solidFill>
                  <a:srgbClr val="6C6E70"/>
                </a:solidFill>
                <a:latin typeface="Poppins"/>
              </a:rPr>
              <a:t>esistono</a:t>
            </a:r>
            <a:r>
              <a:rPr lang="en-US" sz="3191" dirty="0">
                <a:solidFill>
                  <a:srgbClr val="6C6E70"/>
                </a:solidFill>
                <a:latin typeface="Poppins"/>
              </a:rPr>
              <a:t> </a:t>
            </a:r>
            <a:r>
              <a:rPr lang="en-US" sz="3191" dirty="0" err="1">
                <a:solidFill>
                  <a:srgbClr val="6C6E70"/>
                </a:solidFill>
                <a:latin typeface="Poppins"/>
              </a:rPr>
              <a:t>parecchie</a:t>
            </a:r>
            <a:r>
              <a:rPr lang="en-US" sz="3191" dirty="0">
                <a:solidFill>
                  <a:srgbClr val="6C6E70"/>
                </a:solidFill>
                <a:latin typeface="Poppins"/>
              </a:rPr>
              <a:t> </a:t>
            </a:r>
            <a:r>
              <a:rPr lang="en-US" sz="3191" dirty="0" err="1">
                <a:solidFill>
                  <a:srgbClr val="6C6E70"/>
                </a:solidFill>
                <a:latin typeface="Poppins"/>
              </a:rPr>
              <a:t>norme</a:t>
            </a:r>
            <a:r>
              <a:rPr lang="en-US" sz="3191" dirty="0">
                <a:solidFill>
                  <a:srgbClr val="6C6E70"/>
                </a:solidFill>
                <a:latin typeface="Poppins"/>
              </a:rPr>
              <a:t> </a:t>
            </a:r>
            <a:r>
              <a:rPr lang="en-US" sz="3191" dirty="0" err="1">
                <a:solidFill>
                  <a:srgbClr val="6C6E70"/>
                </a:solidFill>
                <a:latin typeface="Poppins"/>
              </a:rPr>
              <a:t>che</a:t>
            </a:r>
            <a:r>
              <a:rPr lang="en-US" sz="3191" dirty="0">
                <a:solidFill>
                  <a:srgbClr val="6C6E70"/>
                </a:solidFill>
                <a:latin typeface="Poppins"/>
              </a:rPr>
              <a:t> </a:t>
            </a:r>
            <a:r>
              <a:rPr lang="en-US" sz="3191" dirty="0" err="1">
                <a:solidFill>
                  <a:srgbClr val="6C6E70"/>
                </a:solidFill>
                <a:latin typeface="Poppins"/>
              </a:rPr>
              <a:t>si</a:t>
            </a:r>
            <a:r>
              <a:rPr lang="en-US" sz="3191" dirty="0">
                <a:solidFill>
                  <a:srgbClr val="6C6E70"/>
                </a:solidFill>
                <a:latin typeface="Poppins"/>
              </a:rPr>
              <a:t> </a:t>
            </a:r>
            <a:r>
              <a:rPr lang="en-US" sz="3191" dirty="0" err="1">
                <a:solidFill>
                  <a:srgbClr val="6C6E70"/>
                </a:solidFill>
                <a:latin typeface="Poppins"/>
              </a:rPr>
              <a:t>possono</a:t>
            </a:r>
            <a:r>
              <a:rPr lang="en-US" sz="3191" dirty="0">
                <a:solidFill>
                  <a:srgbClr val="6C6E70"/>
                </a:solidFill>
                <a:latin typeface="Poppins"/>
              </a:rPr>
              <a:t> </a:t>
            </a:r>
            <a:r>
              <a:rPr lang="en-US" sz="3191" dirty="0" err="1">
                <a:solidFill>
                  <a:srgbClr val="6C6E70"/>
                </a:solidFill>
                <a:latin typeface="Poppins"/>
              </a:rPr>
              <a:t>applicare</a:t>
            </a:r>
            <a:r>
              <a:rPr lang="en-US" sz="3191" dirty="0">
                <a:solidFill>
                  <a:srgbClr val="6C6E70"/>
                </a:solidFill>
                <a:latin typeface="Poppins"/>
              </a:rPr>
              <a:t> a </a:t>
            </a:r>
            <a:r>
              <a:rPr lang="en-US" sz="3191" dirty="0" err="1">
                <a:solidFill>
                  <a:srgbClr val="6C6E70"/>
                </a:solidFill>
                <a:latin typeface="Poppins"/>
              </a:rPr>
              <a:t>questa</a:t>
            </a:r>
            <a:r>
              <a:rPr lang="en-US" sz="3191" dirty="0">
                <a:solidFill>
                  <a:srgbClr val="6C6E70"/>
                </a:solidFill>
                <a:latin typeface="Poppins"/>
              </a:rPr>
              <a:t> </a:t>
            </a:r>
            <a:r>
              <a:rPr lang="en-US" sz="3191" dirty="0" err="1">
                <a:solidFill>
                  <a:srgbClr val="6C6E70"/>
                </a:solidFill>
                <a:latin typeface="Poppins"/>
              </a:rPr>
              <a:t>situazione</a:t>
            </a:r>
            <a:r>
              <a:rPr lang="en-US" sz="3191" dirty="0">
                <a:solidFill>
                  <a:srgbClr val="6C6E70"/>
                </a:solidFill>
                <a:latin typeface="Poppins"/>
              </a:rPr>
              <a:t>:</a:t>
            </a:r>
          </a:p>
          <a:p>
            <a:pPr marL="688941" lvl="1" indent="-344470" algn="just">
              <a:lnSpc>
                <a:spcPts val="4690"/>
              </a:lnSpc>
              <a:buFont typeface="Arial"/>
              <a:buChar char="•"/>
            </a:pPr>
            <a:r>
              <a:rPr lang="en-US" sz="3191" dirty="0" err="1">
                <a:solidFill>
                  <a:srgbClr val="6C6E70"/>
                </a:solidFill>
                <a:latin typeface="Poppins Bold"/>
              </a:rPr>
              <a:t>Costituzione</a:t>
            </a:r>
            <a:r>
              <a:rPr lang="en-US" sz="3191" dirty="0">
                <a:solidFill>
                  <a:srgbClr val="6C6E70"/>
                </a:solidFill>
                <a:latin typeface="Poppins"/>
              </a:rPr>
              <a:t> (Art. 2: Tutela </a:t>
            </a:r>
            <a:r>
              <a:rPr lang="en-US" sz="3191" dirty="0" err="1">
                <a:solidFill>
                  <a:srgbClr val="6C6E70"/>
                </a:solidFill>
                <a:latin typeface="Poppins"/>
              </a:rPr>
              <a:t>della</a:t>
            </a:r>
            <a:r>
              <a:rPr lang="en-US" sz="3191" dirty="0">
                <a:solidFill>
                  <a:srgbClr val="6C6E70"/>
                </a:solidFill>
                <a:latin typeface="Poppins"/>
              </a:rPr>
              <a:t> </a:t>
            </a:r>
            <a:r>
              <a:rPr lang="en-US" sz="3191" dirty="0" err="1">
                <a:solidFill>
                  <a:srgbClr val="6C6E70"/>
                </a:solidFill>
                <a:latin typeface="Poppins"/>
              </a:rPr>
              <a:t>personalità</a:t>
            </a:r>
            <a:r>
              <a:rPr lang="en-US" sz="3191" dirty="0">
                <a:solidFill>
                  <a:srgbClr val="6C6E70"/>
                </a:solidFill>
                <a:latin typeface="Poppins"/>
              </a:rPr>
              <a:t>, Art. 32: Tutela </a:t>
            </a:r>
            <a:r>
              <a:rPr lang="en-US" sz="3191" dirty="0" err="1">
                <a:solidFill>
                  <a:srgbClr val="6C6E70"/>
                </a:solidFill>
                <a:latin typeface="Poppins"/>
              </a:rPr>
              <a:t>della</a:t>
            </a:r>
            <a:r>
              <a:rPr lang="en-US" sz="3191" dirty="0">
                <a:solidFill>
                  <a:srgbClr val="6C6E70"/>
                </a:solidFill>
                <a:latin typeface="Poppins"/>
              </a:rPr>
              <a:t> salute del </a:t>
            </a:r>
            <a:r>
              <a:rPr lang="en-US" sz="3191" dirty="0" err="1">
                <a:solidFill>
                  <a:srgbClr val="6C6E70"/>
                </a:solidFill>
                <a:latin typeface="Poppins"/>
              </a:rPr>
              <a:t>lavoratore</a:t>
            </a:r>
            <a:r>
              <a:rPr lang="en-US" sz="3191" dirty="0">
                <a:solidFill>
                  <a:srgbClr val="6C6E70"/>
                </a:solidFill>
                <a:latin typeface="Poppins"/>
              </a:rPr>
              <a:t>, Art. 41: Tutela di sicurezza, </a:t>
            </a:r>
            <a:r>
              <a:rPr lang="en-US" sz="3191" dirty="0" err="1">
                <a:solidFill>
                  <a:srgbClr val="6C6E70"/>
                </a:solidFill>
                <a:latin typeface="Poppins"/>
              </a:rPr>
              <a:t>libertà</a:t>
            </a:r>
            <a:r>
              <a:rPr lang="en-US" sz="3191" dirty="0">
                <a:solidFill>
                  <a:srgbClr val="6C6E70"/>
                </a:solidFill>
                <a:latin typeface="Poppins"/>
              </a:rPr>
              <a:t> e </a:t>
            </a:r>
            <a:r>
              <a:rPr lang="en-US" sz="3191" dirty="0" err="1">
                <a:solidFill>
                  <a:srgbClr val="6C6E70"/>
                </a:solidFill>
                <a:latin typeface="Poppins"/>
              </a:rPr>
              <a:t>dignità</a:t>
            </a:r>
            <a:r>
              <a:rPr lang="en-US" sz="3191" dirty="0">
                <a:solidFill>
                  <a:srgbClr val="6C6E70"/>
                </a:solidFill>
                <a:latin typeface="Poppins"/>
              </a:rPr>
              <a:t> </a:t>
            </a:r>
            <a:r>
              <a:rPr lang="en-US" sz="3191" dirty="0" err="1">
                <a:solidFill>
                  <a:srgbClr val="6C6E70"/>
                </a:solidFill>
                <a:latin typeface="Poppins"/>
              </a:rPr>
              <a:t>umana</a:t>
            </a:r>
            <a:r>
              <a:rPr lang="en-US" sz="3191" dirty="0">
                <a:solidFill>
                  <a:srgbClr val="6C6E70"/>
                </a:solidFill>
                <a:latin typeface="Poppins"/>
              </a:rPr>
              <a:t> del </a:t>
            </a:r>
            <a:r>
              <a:rPr lang="en-US" sz="3191" dirty="0" err="1">
                <a:solidFill>
                  <a:srgbClr val="6C6E70"/>
                </a:solidFill>
                <a:latin typeface="Poppins"/>
              </a:rPr>
              <a:t>lavoratore</a:t>
            </a:r>
            <a:r>
              <a:rPr lang="en-US" sz="3191" dirty="0">
                <a:solidFill>
                  <a:srgbClr val="6C6E70"/>
                </a:solidFill>
                <a:latin typeface="Poppins"/>
              </a:rPr>
              <a:t>...).</a:t>
            </a:r>
          </a:p>
          <a:p>
            <a:pPr marL="688941" lvl="1" indent="-344470" algn="just">
              <a:lnSpc>
                <a:spcPts val="4690"/>
              </a:lnSpc>
              <a:buFont typeface="Arial"/>
              <a:buChar char="•"/>
            </a:pPr>
            <a:r>
              <a:rPr lang="en-US" sz="3191" dirty="0" err="1">
                <a:solidFill>
                  <a:srgbClr val="6C6E70"/>
                </a:solidFill>
                <a:latin typeface="Poppins Bold"/>
              </a:rPr>
              <a:t>Codice</a:t>
            </a:r>
            <a:r>
              <a:rPr lang="en-US" sz="3191" dirty="0">
                <a:solidFill>
                  <a:srgbClr val="6C6E70"/>
                </a:solidFill>
                <a:latin typeface="Poppins Bold"/>
              </a:rPr>
              <a:t> civile </a:t>
            </a:r>
            <a:r>
              <a:rPr lang="en-US" sz="3191" dirty="0">
                <a:solidFill>
                  <a:srgbClr val="6C6E70"/>
                </a:solidFill>
                <a:latin typeface="Poppins"/>
              </a:rPr>
              <a:t>(Art. 2043: </a:t>
            </a:r>
            <a:r>
              <a:rPr lang="en-US" sz="3191" dirty="0" err="1">
                <a:solidFill>
                  <a:srgbClr val="6C6E70"/>
                </a:solidFill>
                <a:latin typeface="Poppins"/>
              </a:rPr>
              <a:t>Risarcimento</a:t>
            </a:r>
            <a:r>
              <a:rPr lang="en-US" sz="3191" dirty="0">
                <a:solidFill>
                  <a:srgbClr val="6C6E70"/>
                </a:solidFill>
                <a:latin typeface="Poppins"/>
              </a:rPr>
              <a:t> da </a:t>
            </a:r>
            <a:r>
              <a:rPr lang="en-US" sz="3191" dirty="0" err="1">
                <a:solidFill>
                  <a:srgbClr val="6C6E70"/>
                </a:solidFill>
                <a:latin typeface="Poppins"/>
              </a:rPr>
              <a:t>fatto</a:t>
            </a:r>
            <a:r>
              <a:rPr lang="en-US" sz="3191" dirty="0">
                <a:solidFill>
                  <a:srgbClr val="6C6E70"/>
                </a:solidFill>
                <a:latin typeface="Poppins"/>
              </a:rPr>
              <a:t> </a:t>
            </a:r>
            <a:r>
              <a:rPr lang="en-US" sz="3191" dirty="0" err="1">
                <a:solidFill>
                  <a:srgbClr val="6C6E70"/>
                </a:solidFill>
                <a:latin typeface="Poppins"/>
              </a:rPr>
              <a:t>illecito</a:t>
            </a:r>
            <a:r>
              <a:rPr lang="en-US" sz="3191" dirty="0">
                <a:solidFill>
                  <a:srgbClr val="6C6E70"/>
                </a:solidFill>
                <a:latin typeface="Poppins"/>
              </a:rPr>
              <a:t>, Art. 2087:Tutela </a:t>
            </a:r>
            <a:r>
              <a:rPr lang="en-US" sz="3191" dirty="0" err="1">
                <a:solidFill>
                  <a:srgbClr val="6C6E70"/>
                </a:solidFill>
                <a:latin typeface="Poppins"/>
              </a:rPr>
              <a:t>delle</a:t>
            </a:r>
            <a:r>
              <a:rPr lang="en-US" sz="3191" dirty="0">
                <a:solidFill>
                  <a:srgbClr val="6C6E70"/>
                </a:solidFill>
                <a:latin typeface="Poppins"/>
              </a:rPr>
              <a:t> </a:t>
            </a:r>
            <a:r>
              <a:rPr lang="en-US" sz="3191" dirty="0" err="1">
                <a:solidFill>
                  <a:srgbClr val="6C6E70"/>
                </a:solidFill>
                <a:latin typeface="Poppins"/>
              </a:rPr>
              <a:t>condizioni</a:t>
            </a:r>
            <a:r>
              <a:rPr lang="en-US" sz="3191" dirty="0">
                <a:solidFill>
                  <a:srgbClr val="6C6E70"/>
                </a:solidFill>
                <a:latin typeface="Poppins"/>
              </a:rPr>
              <a:t> di </a:t>
            </a:r>
            <a:r>
              <a:rPr lang="en-US" sz="3191" dirty="0" err="1">
                <a:solidFill>
                  <a:srgbClr val="6C6E70"/>
                </a:solidFill>
                <a:latin typeface="Poppins"/>
              </a:rPr>
              <a:t>lavoro</a:t>
            </a:r>
            <a:r>
              <a:rPr lang="en-US" sz="3191" dirty="0">
                <a:solidFill>
                  <a:srgbClr val="6C6E70"/>
                </a:solidFill>
                <a:latin typeface="Poppins"/>
              </a:rPr>
              <a:t>, Art. 2103: </a:t>
            </a:r>
            <a:r>
              <a:rPr lang="en-US" sz="3191" dirty="0" err="1">
                <a:solidFill>
                  <a:srgbClr val="6C6E70"/>
                </a:solidFill>
                <a:latin typeface="Poppins"/>
              </a:rPr>
              <a:t>Prestazione</a:t>
            </a:r>
            <a:r>
              <a:rPr lang="en-US" sz="3191" dirty="0">
                <a:solidFill>
                  <a:srgbClr val="6C6E70"/>
                </a:solidFill>
                <a:latin typeface="Poppins"/>
              </a:rPr>
              <a:t> del </a:t>
            </a:r>
            <a:r>
              <a:rPr lang="en-US" sz="3191" dirty="0" err="1">
                <a:solidFill>
                  <a:srgbClr val="6C6E70"/>
                </a:solidFill>
                <a:latin typeface="Poppins"/>
              </a:rPr>
              <a:t>lavoro</a:t>
            </a:r>
            <a:r>
              <a:rPr lang="en-US" sz="3191" dirty="0">
                <a:solidFill>
                  <a:srgbClr val="6C6E70"/>
                </a:solidFill>
                <a:latin typeface="Poppins"/>
              </a:rPr>
              <a:t>, L.300/70: </a:t>
            </a:r>
            <a:r>
              <a:rPr lang="en-US" sz="3191" dirty="0" err="1">
                <a:solidFill>
                  <a:srgbClr val="6C6E70"/>
                </a:solidFill>
                <a:latin typeface="Poppins"/>
              </a:rPr>
              <a:t>statuto</a:t>
            </a:r>
            <a:r>
              <a:rPr lang="en-US" sz="3191" dirty="0">
                <a:solidFill>
                  <a:srgbClr val="6C6E70"/>
                </a:solidFill>
                <a:latin typeface="Poppins"/>
              </a:rPr>
              <a:t> dei </a:t>
            </a:r>
            <a:r>
              <a:rPr lang="en-US" sz="3191" dirty="0" err="1">
                <a:solidFill>
                  <a:srgbClr val="6C6E70"/>
                </a:solidFill>
                <a:latin typeface="Poppins"/>
              </a:rPr>
              <a:t>lavoratori</a:t>
            </a:r>
            <a:r>
              <a:rPr lang="en-US" sz="3191" dirty="0">
                <a:solidFill>
                  <a:srgbClr val="6C6E70"/>
                </a:solidFill>
                <a:latin typeface="Poppins"/>
              </a:rPr>
              <a:t>...).</a:t>
            </a:r>
          </a:p>
          <a:p>
            <a:pPr marL="688941" lvl="1" indent="-344470" algn="just">
              <a:lnSpc>
                <a:spcPts val="4690"/>
              </a:lnSpc>
              <a:buFont typeface="Arial"/>
              <a:buChar char="•"/>
            </a:pPr>
            <a:r>
              <a:rPr lang="en-US" sz="3191" dirty="0" err="1">
                <a:solidFill>
                  <a:srgbClr val="6C6E70"/>
                </a:solidFill>
                <a:latin typeface="Poppins Bold"/>
              </a:rPr>
              <a:t>Codice</a:t>
            </a:r>
            <a:r>
              <a:rPr lang="en-US" sz="3191" dirty="0">
                <a:solidFill>
                  <a:srgbClr val="6C6E70"/>
                </a:solidFill>
                <a:latin typeface="Poppins Bold"/>
              </a:rPr>
              <a:t> </a:t>
            </a:r>
            <a:r>
              <a:rPr lang="en-US" sz="3191" dirty="0" err="1">
                <a:solidFill>
                  <a:srgbClr val="6C6E70"/>
                </a:solidFill>
                <a:latin typeface="Poppins Bold"/>
              </a:rPr>
              <a:t>penale</a:t>
            </a:r>
            <a:r>
              <a:rPr lang="en-US" sz="3191" dirty="0">
                <a:solidFill>
                  <a:srgbClr val="6C6E70"/>
                </a:solidFill>
                <a:latin typeface="Poppins"/>
              </a:rPr>
              <a:t> (Art. 582: </a:t>
            </a:r>
            <a:r>
              <a:rPr lang="en-US" sz="3191" dirty="0" err="1">
                <a:solidFill>
                  <a:srgbClr val="6C6E70"/>
                </a:solidFill>
                <a:latin typeface="Poppins"/>
              </a:rPr>
              <a:t>Lesioni</a:t>
            </a:r>
            <a:r>
              <a:rPr lang="en-US" sz="3191" dirty="0">
                <a:solidFill>
                  <a:srgbClr val="6C6E70"/>
                </a:solidFill>
                <a:latin typeface="Poppins"/>
              </a:rPr>
              <a:t> </a:t>
            </a:r>
            <a:r>
              <a:rPr lang="en-US" sz="3191" dirty="0" err="1">
                <a:solidFill>
                  <a:srgbClr val="6C6E70"/>
                </a:solidFill>
                <a:latin typeface="Poppins"/>
              </a:rPr>
              <a:t>personali</a:t>
            </a:r>
            <a:r>
              <a:rPr lang="en-US" sz="3191" dirty="0">
                <a:solidFill>
                  <a:srgbClr val="6C6E70"/>
                </a:solidFill>
                <a:latin typeface="Poppins"/>
              </a:rPr>
              <a:t>, Art. 594: </a:t>
            </a:r>
            <a:r>
              <a:rPr lang="en-US" sz="3191" dirty="0" err="1">
                <a:solidFill>
                  <a:srgbClr val="6C6E70"/>
                </a:solidFill>
                <a:latin typeface="Poppins"/>
              </a:rPr>
              <a:t>Ingiuria</a:t>
            </a:r>
            <a:r>
              <a:rPr lang="en-US" sz="3191" dirty="0">
                <a:solidFill>
                  <a:srgbClr val="6C6E70"/>
                </a:solidFill>
                <a:latin typeface="Poppins"/>
              </a:rPr>
              <a:t>, Art. 595: </a:t>
            </a:r>
            <a:r>
              <a:rPr lang="en-US" sz="3191" dirty="0" err="1">
                <a:solidFill>
                  <a:srgbClr val="6C6E70"/>
                </a:solidFill>
                <a:latin typeface="Poppins"/>
              </a:rPr>
              <a:t>Diffamazione</a:t>
            </a:r>
            <a:r>
              <a:rPr lang="en-US" sz="3191" dirty="0">
                <a:solidFill>
                  <a:srgbClr val="6C6E70"/>
                </a:solidFill>
                <a:latin typeface="Poppins"/>
              </a:rPr>
              <a:t>, Art. 660:  </a:t>
            </a:r>
            <a:r>
              <a:rPr lang="en-US" sz="3191" dirty="0" err="1">
                <a:solidFill>
                  <a:srgbClr val="6C6E70"/>
                </a:solidFill>
                <a:latin typeface="Poppins"/>
              </a:rPr>
              <a:t>Molestia</a:t>
            </a:r>
            <a:r>
              <a:rPr lang="en-US" sz="3191" dirty="0">
                <a:solidFill>
                  <a:srgbClr val="6C6E70"/>
                </a:solidFill>
                <a:latin typeface="Poppins"/>
              </a:rPr>
              <a:t> o </a:t>
            </a:r>
            <a:r>
              <a:rPr lang="en-US" sz="3191" dirty="0" err="1">
                <a:solidFill>
                  <a:srgbClr val="6C6E70"/>
                </a:solidFill>
                <a:latin typeface="Poppins"/>
              </a:rPr>
              <a:t>disturbo</a:t>
            </a:r>
            <a:r>
              <a:rPr lang="en-US" sz="3191" dirty="0">
                <a:solidFill>
                  <a:srgbClr val="6C6E70"/>
                </a:solidFill>
                <a:latin typeface="Poppins"/>
              </a:rPr>
              <a:t> alle </a:t>
            </a:r>
            <a:r>
              <a:rPr lang="en-US" sz="3191" dirty="0" err="1">
                <a:solidFill>
                  <a:srgbClr val="6C6E70"/>
                </a:solidFill>
                <a:latin typeface="Poppins"/>
              </a:rPr>
              <a:t>persone</a:t>
            </a:r>
            <a:r>
              <a:rPr lang="en-US" sz="3191" dirty="0">
                <a:solidFill>
                  <a:srgbClr val="6C6E70"/>
                </a:solidFill>
                <a:latin typeface="Poppins"/>
              </a:rPr>
              <a:t>)</a:t>
            </a:r>
          </a:p>
        </p:txBody>
      </p:sp>
      <p:sp>
        <p:nvSpPr>
          <p:cNvPr id="15" name="AutoShape 4">
            <a:extLst>
              <a:ext uri="{FF2B5EF4-FFF2-40B4-BE49-F238E27FC236}">
                <a16:creationId xmlns:a16="http://schemas.microsoft.com/office/drawing/2014/main" id="{9325DC76-A0FF-B448-277B-401B228E5844}"/>
              </a:ext>
            </a:extLst>
          </p:cNvPr>
          <p:cNvSpPr/>
          <p:nvPr/>
        </p:nvSpPr>
        <p:spPr>
          <a:xfrm>
            <a:off x="0" y="9603505"/>
            <a:ext cx="18288000" cy="721595"/>
          </a:xfrm>
          <a:prstGeom prst="rect">
            <a:avLst/>
          </a:prstGeom>
          <a:gradFill rotWithShape="1">
            <a:gsLst>
              <a:gs pos="0">
                <a:srgbClr val="9F142A">
                  <a:alpha val="100000"/>
                </a:srgbClr>
              </a:gs>
              <a:gs pos="50000">
                <a:srgbClr val="0064A3">
                  <a:alpha val="100000"/>
                </a:srgbClr>
              </a:gs>
              <a:gs pos="100000">
                <a:srgbClr val="009F5A">
                  <a:alpha val="100000"/>
                </a:srgbClr>
              </a:gs>
            </a:gsLst>
            <a:lin ang="0"/>
          </a:gradFill>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it-IT"/>
          </a:p>
        </p:txBody>
      </p:sp>
      <p:sp>
        <p:nvSpPr>
          <p:cNvPr id="16" name="TextBox 6">
            <a:extLst>
              <a:ext uri="{FF2B5EF4-FFF2-40B4-BE49-F238E27FC236}">
                <a16:creationId xmlns:a16="http://schemas.microsoft.com/office/drawing/2014/main" id="{3794DF57-D57F-F1C5-557C-BE99EEFF8D67}"/>
              </a:ext>
            </a:extLst>
          </p:cNvPr>
          <p:cNvSpPr txBox="1"/>
          <p:nvPr/>
        </p:nvSpPr>
        <p:spPr>
          <a:xfrm>
            <a:off x="12774867" y="9783619"/>
            <a:ext cx="5257800" cy="389081"/>
          </a:xfrm>
          <a:prstGeom prst="rect">
            <a:avLst/>
          </a:prstGeom>
          <a:noFill/>
          <a:ln cap="flat">
            <a:noFill/>
          </a:ln>
        </p:spPr>
        <p:txBody>
          <a:bodyPr vert="horz" wrap="square" lIns="0" tIns="0" rIns="0" bIns="0" anchor="t" anchorCtr="0" compatLnSpc="1">
            <a:spAutoFit/>
          </a:bodyPr>
          <a:lstStyle/>
          <a:p>
            <a:pPr marL="0" marR="0" lvl="0" indent="0" algn="r" defTabSz="914400" rtl="0" fontAlgn="auto" hangingPunct="1">
              <a:lnSpc>
                <a:spcPts val="3045"/>
              </a:lnSpc>
              <a:spcBef>
                <a:spcPts val="0"/>
              </a:spcBef>
              <a:spcAft>
                <a:spcPts val="0"/>
              </a:spcAft>
              <a:buNone/>
              <a:tabLst/>
              <a:defRPr sz="1800" b="0" i="0" u="none" strike="noStrike" kern="0" cap="none" spc="0" baseline="0">
                <a:solidFill>
                  <a:srgbClr val="000000"/>
                </a:solidFill>
                <a:uFillTx/>
              </a:defRPr>
            </a:pPr>
            <a:r>
              <a:rPr lang="en-US" sz="2800" b="0" i="0" u="none" strike="noStrike" kern="1200" cap="none" spc="0" baseline="0" dirty="0">
                <a:solidFill>
                  <a:srgbClr val="FFFFFF"/>
                </a:solidFill>
                <a:uFillTx/>
                <a:latin typeface="Poppins"/>
              </a:rPr>
              <a:t>Copyright     </a:t>
            </a:r>
            <a:r>
              <a:rPr lang="en-US" sz="2800" b="0" i="0" u="none" strike="noStrike" kern="1200" cap="none" spc="0" baseline="0" dirty="0" err="1">
                <a:solidFill>
                  <a:srgbClr val="FFFFFF"/>
                </a:solidFill>
                <a:uFillTx/>
                <a:latin typeface="Poppins"/>
              </a:rPr>
              <a:t>Meleam</a:t>
            </a:r>
            <a:r>
              <a:rPr lang="en-US" sz="2800" b="0" i="0" u="none" strike="noStrike" kern="1200" cap="none" spc="0" baseline="0" dirty="0">
                <a:solidFill>
                  <a:srgbClr val="FFFFFF"/>
                </a:solidFill>
                <a:uFillTx/>
                <a:latin typeface="Poppins"/>
              </a:rPr>
              <a:t> spa</a:t>
            </a:r>
          </a:p>
        </p:txBody>
      </p:sp>
      <p:sp>
        <p:nvSpPr>
          <p:cNvPr id="17" name="Freeform 8">
            <a:extLst>
              <a:ext uri="{FF2B5EF4-FFF2-40B4-BE49-F238E27FC236}">
                <a16:creationId xmlns:a16="http://schemas.microsoft.com/office/drawing/2014/main" id="{8ECF621A-E215-B085-5AA0-B0BDC573FC4A}"/>
              </a:ext>
            </a:extLst>
          </p:cNvPr>
          <p:cNvSpPr/>
          <p:nvPr/>
        </p:nvSpPr>
        <p:spPr>
          <a:xfrm>
            <a:off x="15392400" y="9807429"/>
            <a:ext cx="303135" cy="300934"/>
          </a:xfrm>
          <a:custGeom>
            <a:avLst/>
            <a:gdLst>
              <a:gd name="f0" fmla="val w"/>
              <a:gd name="f1" fmla="val h"/>
              <a:gd name="f2" fmla="val 0"/>
              <a:gd name="f3" fmla="val 428170"/>
              <a:gd name="f4" fmla="val 468585"/>
              <a:gd name="f5" fmla="val 428169"/>
              <a:gd name="f6" fmla="*/ f0 1 428170"/>
              <a:gd name="f7" fmla="*/ f1 1 468585"/>
              <a:gd name="f8" fmla="+- f4 0 f2"/>
              <a:gd name="f9" fmla="+- f3 0 f2"/>
              <a:gd name="f10" fmla="*/ f9 1 428170"/>
              <a:gd name="f11" fmla="*/ f8 1 468585"/>
              <a:gd name="f12" fmla="*/ f2 1 f10"/>
              <a:gd name="f13" fmla="*/ f3 1 f10"/>
              <a:gd name="f14" fmla="*/ f2 1 f11"/>
              <a:gd name="f15" fmla="*/ f4 1 f11"/>
              <a:gd name="f16" fmla="*/ f12 f6 1"/>
              <a:gd name="f17" fmla="*/ f13 f6 1"/>
              <a:gd name="f18" fmla="*/ f15 f7 1"/>
              <a:gd name="f19" fmla="*/ f14 f7 1"/>
            </a:gdLst>
            <a:ahLst/>
            <a:cxnLst>
              <a:cxn ang="3cd4">
                <a:pos x="hc" y="t"/>
              </a:cxn>
              <a:cxn ang="0">
                <a:pos x="r" y="vc"/>
              </a:cxn>
              <a:cxn ang="cd4">
                <a:pos x="hc" y="b"/>
              </a:cxn>
              <a:cxn ang="cd2">
                <a:pos x="l" y="vc"/>
              </a:cxn>
            </a:cxnLst>
            <a:rect l="f16" t="f19" r="f17" b="f18"/>
            <a:pathLst>
              <a:path w="428170" h="468585">
                <a:moveTo>
                  <a:pt x="f2" y="f2"/>
                </a:moveTo>
                <a:lnTo>
                  <a:pt x="f5" y="f2"/>
                </a:lnTo>
                <a:lnTo>
                  <a:pt x="f5" y="f4"/>
                </a:lnTo>
                <a:lnTo>
                  <a:pt x="f2" y="f4"/>
                </a:lnTo>
                <a:lnTo>
                  <a:pt x="f2" y="f2"/>
                </a:lnTo>
                <a:close/>
              </a:path>
            </a:pathLst>
          </a:custGeom>
          <a:blipFill>
            <a:blip r:embed="rId5">
              <a:alphaModFix/>
              <a:extLst>
                <a:ext uri="{96DAC541-7B7A-43D3-8B79-37D633B846F1}">
                  <asvg:svgBlip xmlns:asvg="http://schemas.microsoft.com/office/drawing/2016/SVG/main" r:embed="rId6"/>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it-IT" sz="1200" b="0" i="0" u="none" strike="noStrike" kern="1200" cap="none" spc="0" baseline="0">
              <a:solidFill>
                <a:srgbClr val="000000"/>
              </a:solidFill>
              <a:uFillTx/>
              <a:latin typeface="Calibri"/>
            </a:endParaRPr>
          </a:p>
        </p:txBody>
      </p:sp>
      <p:grpSp>
        <p:nvGrpSpPr>
          <p:cNvPr id="18" name="Gruppo 17">
            <a:extLst>
              <a:ext uri="{FF2B5EF4-FFF2-40B4-BE49-F238E27FC236}">
                <a16:creationId xmlns:a16="http://schemas.microsoft.com/office/drawing/2014/main" id="{B866ECF2-F412-6387-27E1-D43800EAEE1B}"/>
              </a:ext>
            </a:extLst>
          </p:cNvPr>
          <p:cNvGrpSpPr/>
          <p:nvPr/>
        </p:nvGrpSpPr>
        <p:grpSpPr>
          <a:xfrm>
            <a:off x="399002" y="534497"/>
            <a:ext cx="10971623" cy="767955"/>
            <a:chOff x="-177344" y="344057"/>
            <a:chExt cx="7314415" cy="511970"/>
          </a:xfrm>
        </p:grpSpPr>
        <p:sp>
          <p:nvSpPr>
            <p:cNvPr id="19" name="CasellaDiTesto 18">
              <a:extLst>
                <a:ext uri="{FF2B5EF4-FFF2-40B4-BE49-F238E27FC236}">
                  <a16:creationId xmlns:a16="http://schemas.microsoft.com/office/drawing/2014/main" id="{B43D4257-05A2-DB87-5EAF-2665E5EE693F}"/>
                </a:ext>
              </a:extLst>
            </p:cNvPr>
            <p:cNvSpPr txBox="1"/>
            <p:nvPr/>
          </p:nvSpPr>
          <p:spPr>
            <a:xfrm>
              <a:off x="401701" y="344057"/>
              <a:ext cx="6735370" cy="492443"/>
            </a:xfrm>
            <a:prstGeom prst="rect">
              <a:avLst/>
            </a:prstGeom>
            <a:noFill/>
          </p:spPr>
          <p:txBody>
            <a:bodyPr wrap="square" rtlCol="0">
              <a:spAutoFit/>
            </a:bodyPr>
            <a:lstStyle/>
            <a:p>
              <a:r>
                <a:rPr lang="it-IT" sz="4200" b="1" dirty="0">
                  <a:solidFill>
                    <a:srgbClr val="9E142B"/>
                  </a:solidFill>
                  <a:latin typeface="Poppins"/>
                </a:rPr>
                <a:t>Il mobbing</a:t>
              </a:r>
            </a:p>
          </p:txBody>
        </p:sp>
        <p:pic>
          <p:nvPicPr>
            <p:cNvPr id="20" name="Immagine 19" descr="Immagine che contiene Elementi grafici, grafica, Carattere, simbolo&#10;&#10;Descrizione generata automaticamente">
              <a:extLst>
                <a:ext uri="{FF2B5EF4-FFF2-40B4-BE49-F238E27FC236}">
                  <a16:creationId xmlns:a16="http://schemas.microsoft.com/office/drawing/2014/main" id="{9213115A-6B5D-89C4-026B-2558313C5988}"/>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61703"/>
            <a:stretch/>
          </p:blipFill>
          <p:spPr>
            <a:xfrm>
              <a:off x="-177344" y="355307"/>
              <a:ext cx="549005" cy="500720"/>
            </a:xfrm>
            <a:prstGeom prst="rect">
              <a:avLst/>
            </a:prstGeom>
          </p:spPr>
        </p:pic>
      </p:grpSp>
      <p:grpSp>
        <p:nvGrpSpPr>
          <p:cNvPr id="23" name="Gruppo 22">
            <a:extLst>
              <a:ext uri="{FF2B5EF4-FFF2-40B4-BE49-F238E27FC236}">
                <a16:creationId xmlns:a16="http://schemas.microsoft.com/office/drawing/2014/main" id="{CE04F229-37AD-B090-3760-4805FF2A56FC}"/>
              </a:ext>
            </a:extLst>
          </p:cNvPr>
          <p:cNvGrpSpPr/>
          <p:nvPr/>
        </p:nvGrpSpPr>
        <p:grpSpPr>
          <a:xfrm>
            <a:off x="399002" y="1394002"/>
            <a:ext cx="10644485" cy="646331"/>
            <a:chOff x="211736" y="1801940"/>
            <a:chExt cx="7096323" cy="430887"/>
          </a:xfrm>
        </p:grpSpPr>
        <p:sp>
          <p:nvSpPr>
            <p:cNvPr id="24" name="CasellaDiTesto 23">
              <a:extLst>
                <a:ext uri="{FF2B5EF4-FFF2-40B4-BE49-F238E27FC236}">
                  <a16:creationId xmlns:a16="http://schemas.microsoft.com/office/drawing/2014/main" id="{CF57DD55-BD48-12FF-24E0-B05DE90844E1}"/>
                </a:ext>
              </a:extLst>
            </p:cNvPr>
            <p:cNvSpPr txBox="1"/>
            <p:nvPr/>
          </p:nvSpPr>
          <p:spPr>
            <a:xfrm>
              <a:off x="931909" y="1801940"/>
              <a:ext cx="6376150" cy="430887"/>
            </a:xfrm>
            <a:prstGeom prst="rect">
              <a:avLst/>
            </a:prstGeom>
            <a:noFill/>
          </p:spPr>
          <p:txBody>
            <a:bodyPr wrap="square" rtlCol="0">
              <a:spAutoFit/>
            </a:bodyPr>
            <a:lstStyle/>
            <a:p>
              <a:r>
                <a:rPr lang="it-IT" sz="3600" b="1" dirty="0">
                  <a:solidFill>
                    <a:srgbClr val="0064A2"/>
                  </a:solidFill>
                  <a:latin typeface="Poppins"/>
                </a:rPr>
                <a:t>QUADRO NORMATIVO</a:t>
              </a:r>
            </a:p>
          </p:txBody>
        </p:sp>
        <p:pic>
          <p:nvPicPr>
            <p:cNvPr id="25" name="Immagine 24">
              <a:extLst>
                <a:ext uri="{FF2B5EF4-FFF2-40B4-BE49-F238E27FC236}">
                  <a16:creationId xmlns:a16="http://schemas.microsoft.com/office/drawing/2014/main" id="{0927C2D5-ADED-EA40-21ED-AEC867AD1DBE}"/>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t="1" b="49999"/>
            <a:stretch/>
          </p:blipFill>
          <p:spPr>
            <a:xfrm>
              <a:off x="211736" y="1852729"/>
              <a:ext cx="720173" cy="360087"/>
            </a:xfrm>
            <a:prstGeom prst="rect">
              <a:avLst/>
            </a:prstGeom>
          </p:spPr>
        </p:pic>
      </p:grpSp>
    </p:spTree>
    <p:custDataLst>
      <p:tags r:id="rId1"/>
    </p:custDataLst>
  </p:cSld>
  <p:clrMapOvr>
    <a:masterClrMapping/>
  </p:clrMapOvr>
  <mc:AlternateContent xmlns:mc="http://schemas.openxmlformats.org/markup-compatibility/2006">
    <mc:Choice xmlns:p14="http://schemas.microsoft.com/office/powerpoint/2010/main" Requires="p14">
      <p:transition spd="slow" p14:dur="2000" advClick="0" advTm="0"/>
    </mc:Choice>
    <mc:Fallback>
      <p:transition spd="slow" advClick="0" advTm="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fade">
                                      <p:cBhvr>
                                        <p:cTn id="7" dur="500"/>
                                        <p:tgtEl>
                                          <p:spTgt spid="23"/>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fade">
                                      <p:cBhvr>
                                        <p:cTn id="11" dur="500"/>
                                        <p:tgtEl>
                                          <p:spTgt spid="11"/>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1"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utoShape 5"/>
          <p:cNvSpPr/>
          <p:nvPr/>
        </p:nvSpPr>
        <p:spPr>
          <a:xfrm flipH="1" flipV="1">
            <a:off x="454671" y="2707940"/>
            <a:ext cx="19050" cy="5959479"/>
          </a:xfrm>
          <a:prstGeom prst="line">
            <a:avLst/>
          </a:prstGeom>
          <a:ln w="38100" cap="flat">
            <a:solidFill>
              <a:srgbClr val="0064A3"/>
            </a:solidFill>
            <a:prstDash val="solid"/>
            <a:headEnd type="none" w="sm" len="sm"/>
            <a:tailEnd type="none" w="sm" len="sm"/>
          </a:ln>
        </p:spPr>
        <p:txBody>
          <a:bodyPr/>
          <a:lstStyle/>
          <a:p>
            <a:endParaRPr lang="it-IT"/>
          </a:p>
        </p:txBody>
      </p:sp>
      <p:grpSp>
        <p:nvGrpSpPr>
          <p:cNvPr id="7" name="Group 7"/>
          <p:cNvGrpSpPr/>
          <p:nvPr/>
        </p:nvGrpSpPr>
        <p:grpSpPr>
          <a:xfrm>
            <a:off x="14551446" y="288097"/>
            <a:ext cx="4864479" cy="1277651"/>
            <a:chOff x="0" y="0"/>
            <a:chExt cx="1818991" cy="477756"/>
          </a:xfrm>
        </p:grpSpPr>
        <p:sp>
          <p:nvSpPr>
            <p:cNvPr id="8" name="Freeform 8"/>
            <p:cNvSpPr/>
            <p:nvPr/>
          </p:nvSpPr>
          <p:spPr>
            <a:xfrm>
              <a:off x="0" y="0"/>
              <a:ext cx="1818991" cy="477756"/>
            </a:xfrm>
            <a:custGeom>
              <a:avLst/>
              <a:gdLst/>
              <a:ahLst/>
              <a:cxnLst/>
              <a:rect l="l" t="t" r="r" b="b"/>
              <a:pathLst>
                <a:path w="1818991" h="477756">
                  <a:moveTo>
                    <a:pt x="81168" y="0"/>
                  </a:moveTo>
                  <a:lnTo>
                    <a:pt x="1737824" y="0"/>
                  </a:lnTo>
                  <a:cubicBezTo>
                    <a:pt x="1782651" y="0"/>
                    <a:pt x="1818991" y="36340"/>
                    <a:pt x="1818991" y="81168"/>
                  </a:cubicBezTo>
                  <a:lnTo>
                    <a:pt x="1818991" y="396589"/>
                  </a:lnTo>
                  <a:cubicBezTo>
                    <a:pt x="1818991" y="441416"/>
                    <a:pt x="1782651" y="477756"/>
                    <a:pt x="1737824" y="477756"/>
                  </a:cubicBezTo>
                  <a:lnTo>
                    <a:pt x="81168" y="477756"/>
                  </a:lnTo>
                  <a:cubicBezTo>
                    <a:pt x="36340" y="477756"/>
                    <a:pt x="0" y="441416"/>
                    <a:pt x="0" y="396589"/>
                  </a:cubicBezTo>
                  <a:lnTo>
                    <a:pt x="0" y="81168"/>
                  </a:lnTo>
                  <a:cubicBezTo>
                    <a:pt x="0" y="36340"/>
                    <a:pt x="36340" y="0"/>
                    <a:pt x="81168" y="0"/>
                  </a:cubicBezTo>
                  <a:close/>
                </a:path>
              </a:pathLst>
            </a:custGeom>
            <a:solidFill>
              <a:srgbClr val="000000">
                <a:alpha val="0"/>
              </a:srgbClr>
            </a:solidFill>
            <a:ln w="38100" cap="rnd">
              <a:solidFill>
                <a:srgbClr val="0064A3"/>
              </a:solidFill>
              <a:round/>
            </a:ln>
          </p:spPr>
          <p:txBody>
            <a:bodyPr/>
            <a:lstStyle/>
            <a:p>
              <a:endParaRPr lang="it-IT"/>
            </a:p>
          </p:txBody>
        </p:sp>
        <p:sp>
          <p:nvSpPr>
            <p:cNvPr id="9" name="TextBox 9"/>
            <p:cNvSpPr txBox="1"/>
            <p:nvPr/>
          </p:nvSpPr>
          <p:spPr>
            <a:xfrm>
              <a:off x="0" y="-38100"/>
              <a:ext cx="812800" cy="850900"/>
            </a:xfrm>
            <a:prstGeom prst="rect">
              <a:avLst/>
            </a:prstGeom>
          </p:spPr>
          <p:txBody>
            <a:bodyPr lIns="50800" tIns="50800" rIns="50800" bIns="50800" rtlCol="0" anchor="ctr"/>
            <a:lstStyle/>
            <a:p>
              <a:pPr algn="ctr">
                <a:lnSpc>
                  <a:spcPts val="2659"/>
                </a:lnSpc>
              </a:pPr>
              <a:endParaRPr/>
            </a:p>
          </p:txBody>
        </p:sp>
      </p:grpSp>
      <p:sp>
        <p:nvSpPr>
          <p:cNvPr id="10" name="Freeform 10"/>
          <p:cNvSpPr/>
          <p:nvPr/>
        </p:nvSpPr>
        <p:spPr>
          <a:xfrm>
            <a:off x="14799849" y="452205"/>
            <a:ext cx="3342411" cy="895766"/>
          </a:xfrm>
          <a:custGeom>
            <a:avLst/>
            <a:gdLst/>
            <a:ahLst/>
            <a:cxnLst/>
            <a:rect l="l" t="t" r="r" b="b"/>
            <a:pathLst>
              <a:path w="3342411" h="895766">
                <a:moveTo>
                  <a:pt x="0" y="0"/>
                </a:moveTo>
                <a:lnTo>
                  <a:pt x="3342411" y="0"/>
                </a:lnTo>
                <a:lnTo>
                  <a:pt x="3342411" y="895766"/>
                </a:lnTo>
                <a:lnTo>
                  <a:pt x="0" y="895766"/>
                </a:lnTo>
                <a:lnTo>
                  <a:pt x="0" y="0"/>
                </a:lnTo>
                <a:close/>
              </a:path>
            </a:pathLst>
          </a:custGeom>
          <a:blipFill>
            <a:blip r:embed="rId4"/>
            <a:stretch>
              <a:fillRect/>
            </a:stretch>
          </a:blipFill>
        </p:spPr>
        <p:txBody>
          <a:bodyPr/>
          <a:lstStyle/>
          <a:p>
            <a:endParaRPr lang="it-IT"/>
          </a:p>
        </p:txBody>
      </p:sp>
      <p:sp>
        <p:nvSpPr>
          <p:cNvPr id="11" name="TextBox 11"/>
          <p:cNvSpPr txBox="1"/>
          <p:nvPr/>
        </p:nvSpPr>
        <p:spPr>
          <a:xfrm>
            <a:off x="735542" y="2176076"/>
            <a:ext cx="14669305" cy="6491405"/>
          </a:xfrm>
          <a:prstGeom prst="rect">
            <a:avLst/>
          </a:prstGeom>
        </p:spPr>
        <p:txBody>
          <a:bodyPr lIns="0" tIns="0" rIns="0" bIns="0" rtlCol="0" anchor="t">
            <a:spAutoFit/>
          </a:bodyPr>
          <a:lstStyle/>
          <a:p>
            <a:pPr algn="just">
              <a:lnSpc>
                <a:spcPts val="4690"/>
              </a:lnSpc>
            </a:pPr>
            <a:r>
              <a:rPr lang="en-US" sz="3191" dirty="0" err="1">
                <a:solidFill>
                  <a:srgbClr val="6C6E70"/>
                </a:solidFill>
                <a:latin typeface="Poppins"/>
              </a:rPr>
              <a:t>L'accordo</a:t>
            </a:r>
            <a:r>
              <a:rPr lang="en-US" sz="3191" dirty="0">
                <a:solidFill>
                  <a:srgbClr val="6C6E70"/>
                </a:solidFill>
                <a:latin typeface="Poppins"/>
              </a:rPr>
              <a:t> </a:t>
            </a:r>
            <a:r>
              <a:rPr lang="en-US" sz="3191" dirty="0" err="1">
                <a:solidFill>
                  <a:srgbClr val="6C6E70"/>
                </a:solidFill>
                <a:latin typeface="Poppins"/>
              </a:rPr>
              <a:t>quadro</a:t>
            </a:r>
            <a:r>
              <a:rPr lang="en-US" sz="3191" dirty="0">
                <a:solidFill>
                  <a:srgbClr val="6C6E70"/>
                </a:solidFill>
                <a:latin typeface="Poppins"/>
              </a:rPr>
              <a:t> </a:t>
            </a:r>
            <a:r>
              <a:rPr lang="en-US" sz="3191" dirty="0" err="1">
                <a:solidFill>
                  <a:srgbClr val="6C6E70"/>
                </a:solidFill>
                <a:latin typeface="Poppins"/>
              </a:rPr>
              <a:t>europeo</a:t>
            </a:r>
            <a:r>
              <a:rPr lang="en-US" sz="3191" dirty="0">
                <a:solidFill>
                  <a:srgbClr val="6C6E70"/>
                </a:solidFill>
                <a:latin typeface="Poppins"/>
              </a:rPr>
              <a:t> del 8 </a:t>
            </a:r>
            <a:r>
              <a:rPr lang="en-US" sz="3191" dirty="0" err="1">
                <a:solidFill>
                  <a:srgbClr val="6C6E70"/>
                </a:solidFill>
                <a:latin typeface="Poppins"/>
              </a:rPr>
              <a:t>novembre</a:t>
            </a:r>
            <a:r>
              <a:rPr lang="en-US" sz="3191" dirty="0">
                <a:solidFill>
                  <a:srgbClr val="6C6E70"/>
                </a:solidFill>
                <a:latin typeface="Poppins"/>
              </a:rPr>
              <a:t> 2007 </a:t>
            </a:r>
            <a:r>
              <a:rPr lang="en-US" sz="3191" dirty="0" err="1">
                <a:solidFill>
                  <a:srgbClr val="6C6E70"/>
                </a:solidFill>
                <a:latin typeface="Poppins"/>
              </a:rPr>
              <a:t>affronta</a:t>
            </a:r>
            <a:r>
              <a:rPr lang="en-US" sz="3191" dirty="0">
                <a:solidFill>
                  <a:srgbClr val="6C6E70"/>
                </a:solidFill>
                <a:latin typeface="Poppins"/>
              </a:rPr>
              <a:t> il </a:t>
            </a:r>
            <a:r>
              <a:rPr lang="en-US" sz="3191" dirty="0" err="1">
                <a:solidFill>
                  <a:srgbClr val="6C6E70"/>
                </a:solidFill>
                <a:latin typeface="Poppins"/>
              </a:rPr>
              <a:t>tema</a:t>
            </a:r>
            <a:r>
              <a:rPr lang="en-US" sz="3191" dirty="0">
                <a:solidFill>
                  <a:srgbClr val="6C6E70"/>
                </a:solidFill>
                <a:latin typeface="Poppins"/>
              </a:rPr>
              <a:t> </a:t>
            </a:r>
            <a:r>
              <a:rPr lang="en-US" sz="3191" dirty="0" err="1">
                <a:solidFill>
                  <a:srgbClr val="6C6E70"/>
                </a:solidFill>
                <a:latin typeface="Poppins"/>
              </a:rPr>
              <a:t>delle</a:t>
            </a:r>
            <a:r>
              <a:rPr lang="en-US" sz="3191" dirty="0">
                <a:solidFill>
                  <a:srgbClr val="6C6E70"/>
                </a:solidFill>
                <a:latin typeface="Poppins"/>
              </a:rPr>
              <a:t> </a:t>
            </a:r>
            <a:r>
              <a:rPr lang="en-US" sz="3191" dirty="0" err="1">
                <a:solidFill>
                  <a:srgbClr val="6C6E70"/>
                </a:solidFill>
                <a:latin typeface="Poppins"/>
              </a:rPr>
              <a:t>molestie</a:t>
            </a:r>
            <a:r>
              <a:rPr lang="en-US" sz="3191" dirty="0">
                <a:solidFill>
                  <a:srgbClr val="6C6E70"/>
                </a:solidFill>
                <a:latin typeface="Poppins"/>
              </a:rPr>
              <a:t> e </a:t>
            </a:r>
            <a:r>
              <a:rPr lang="en-US" sz="3191" dirty="0" err="1">
                <a:solidFill>
                  <a:srgbClr val="6C6E70"/>
                </a:solidFill>
                <a:latin typeface="Poppins"/>
              </a:rPr>
              <a:t>della</a:t>
            </a:r>
            <a:r>
              <a:rPr lang="en-US" sz="3191" dirty="0">
                <a:solidFill>
                  <a:srgbClr val="6C6E70"/>
                </a:solidFill>
                <a:latin typeface="Poppins"/>
              </a:rPr>
              <a:t> </a:t>
            </a:r>
            <a:r>
              <a:rPr lang="en-US" sz="3191" dirty="0" err="1">
                <a:solidFill>
                  <a:srgbClr val="6C6E70"/>
                </a:solidFill>
                <a:latin typeface="Poppins"/>
              </a:rPr>
              <a:t>violenza</a:t>
            </a:r>
            <a:r>
              <a:rPr lang="en-US" sz="3191" dirty="0">
                <a:solidFill>
                  <a:srgbClr val="6C6E70"/>
                </a:solidFill>
                <a:latin typeface="Poppins"/>
              </a:rPr>
              <a:t> </a:t>
            </a:r>
            <a:r>
              <a:rPr lang="en-US" sz="3191" dirty="0" err="1">
                <a:solidFill>
                  <a:srgbClr val="6C6E70"/>
                </a:solidFill>
                <a:latin typeface="Poppins"/>
              </a:rPr>
              <a:t>sul</a:t>
            </a:r>
            <a:r>
              <a:rPr lang="en-US" sz="3191" dirty="0">
                <a:solidFill>
                  <a:srgbClr val="6C6E70"/>
                </a:solidFill>
                <a:latin typeface="Poppins"/>
              </a:rPr>
              <a:t> </a:t>
            </a:r>
            <a:r>
              <a:rPr lang="en-US" sz="3191" dirty="0" err="1">
                <a:solidFill>
                  <a:srgbClr val="6C6E70"/>
                </a:solidFill>
                <a:latin typeface="Poppins"/>
              </a:rPr>
              <a:t>luogo</a:t>
            </a:r>
            <a:r>
              <a:rPr lang="en-US" sz="3191" dirty="0">
                <a:solidFill>
                  <a:srgbClr val="6C6E70"/>
                </a:solidFill>
                <a:latin typeface="Poppins"/>
              </a:rPr>
              <a:t> di </a:t>
            </a:r>
            <a:r>
              <a:rPr lang="en-US" sz="3191" dirty="0" err="1">
                <a:solidFill>
                  <a:srgbClr val="6C6E70"/>
                </a:solidFill>
                <a:latin typeface="Poppins"/>
              </a:rPr>
              <a:t>lavoro</a:t>
            </a:r>
            <a:r>
              <a:rPr lang="en-US" sz="3191" dirty="0">
                <a:solidFill>
                  <a:srgbClr val="6C6E70"/>
                </a:solidFill>
                <a:latin typeface="Poppins"/>
              </a:rPr>
              <a:t> con </a:t>
            </a:r>
            <a:r>
              <a:rPr lang="en-US" sz="3191" dirty="0" err="1">
                <a:solidFill>
                  <a:srgbClr val="6C6E70"/>
                </a:solidFill>
                <a:latin typeface="Poppins"/>
              </a:rPr>
              <a:t>l'obiettivo</a:t>
            </a:r>
            <a:r>
              <a:rPr lang="en-US" sz="3191" dirty="0">
                <a:solidFill>
                  <a:srgbClr val="6C6E70"/>
                </a:solidFill>
                <a:latin typeface="Poppins"/>
              </a:rPr>
              <a:t> di </a:t>
            </a:r>
            <a:r>
              <a:rPr lang="en-US" sz="3191" dirty="0" err="1">
                <a:solidFill>
                  <a:srgbClr val="6C6E70"/>
                </a:solidFill>
                <a:latin typeface="Poppins"/>
              </a:rPr>
              <a:t>prevenirle</a:t>
            </a:r>
            <a:r>
              <a:rPr lang="en-US" sz="3191" dirty="0">
                <a:solidFill>
                  <a:srgbClr val="6C6E70"/>
                </a:solidFill>
                <a:latin typeface="Poppins"/>
              </a:rPr>
              <a:t> e, se </a:t>
            </a:r>
            <a:r>
              <a:rPr lang="en-US" sz="3191" dirty="0" err="1">
                <a:solidFill>
                  <a:srgbClr val="6C6E70"/>
                </a:solidFill>
                <a:latin typeface="Poppins"/>
              </a:rPr>
              <a:t>necessario</a:t>
            </a:r>
            <a:r>
              <a:rPr lang="en-US" sz="3191" dirty="0">
                <a:solidFill>
                  <a:srgbClr val="6C6E70"/>
                </a:solidFill>
                <a:latin typeface="Poppins"/>
              </a:rPr>
              <a:t>, </a:t>
            </a:r>
            <a:r>
              <a:rPr lang="en-US" sz="3191" dirty="0" err="1">
                <a:solidFill>
                  <a:srgbClr val="6C6E70"/>
                </a:solidFill>
                <a:latin typeface="Poppins"/>
              </a:rPr>
              <a:t>gestirle</a:t>
            </a:r>
            <a:r>
              <a:rPr lang="en-US" sz="3191" dirty="0">
                <a:solidFill>
                  <a:srgbClr val="6C6E70"/>
                </a:solidFill>
                <a:latin typeface="Poppins"/>
              </a:rPr>
              <a:t> in modo </a:t>
            </a:r>
            <a:r>
              <a:rPr lang="en-US" sz="3191" dirty="0" err="1">
                <a:solidFill>
                  <a:srgbClr val="6C6E70"/>
                </a:solidFill>
                <a:latin typeface="Poppins"/>
              </a:rPr>
              <a:t>efficace</a:t>
            </a:r>
            <a:r>
              <a:rPr lang="en-US" sz="3191" dirty="0">
                <a:solidFill>
                  <a:srgbClr val="6C6E70"/>
                </a:solidFill>
                <a:latin typeface="Poppins"/>
              </a:rPr>
              <a:t>. Esso </a:t>
            </a:r>
            <a:r>
              <a:rPr lang="en-US" sz="3191" dirty="0" err="1">
                <a:solidFill>
                  <a:srgbClr val="6C6E70"/>
                </a:solidFill>
                <a:latin typeface="Poppins"/>
              </a:rPr>
              <a:t>condanna</a:t>
            </a:r>
            <a:r>
              <a:rPr lang="en-US" sz="3191" dirty="0">
                <a:solidFill>
                  <a:srgbClr val="6C6E70"/>
                </a:solidFill>
                <a:latin typeface="Poppins"/>
              </a:rPr>
              <a:t> </a:t>
            </a:r>
            <a:r>
              <a:rPr lang="en-US" sz="3191" dirty="0" err="1">
                <a:solidFill>
                  <a:srgbClr val="6C6E70"/>
                </a:solidFill>
                <a:latin typeface="Poppins"/>
              </a:rPr>
              <a:t>inequivocabilmente</a:t>
            </a:r>
            <a:r>
              <a:rPr lang="en-US" sz="3191" dirty="0">
                <a:solidFill>
                  <a:srgbClr val="6C6E70"/>
                </a:solidFill>
                <a:latin typeface="Poppins"/>
              </a:rPr>
              <a:t> tutte le </a:t>
            </a:r>
            <a:r>
              <a:rPr lang="en-US" sz="3191" dirty="0" err="1">
                <a:solidFill>
                  <a:srgbClr val="6C6E70"/>
                </a:solidFill>
                <a:latin typeface="Poppins"/>
              </a:rPr>
              <a:t>manifestazioni</a:t>
            </a:r>
            <a:r>
              <a:rPr lang="en-US" sz="3191" dirty="0">
                <a:solidFill>
                  <a:srgbClr val="6C6E70"/>
                </a:solidFill>
                <a:latin typeface="Poppins"/>
              </a:rPr>
              <a:t> di </a:t>
            </a:r>
            <a:r>
              <a:rPr lang="en-US" sz="3191" dirty="0" err="1">
                <a:solidFill>
                  <a:srgbClr val="6C6E70"/>
                </a:solidFill>
                <a:latin typeface="Poppins"/>
              </a:rPr>
              <a:t>molestia</a:t>
            </a:r>
            <a:r>
              <a:rPr lang="en-US" sz="3191" dirty="0">
                <a:solidFill>
                  <a:srgbClr val="6C6E70"/>
                </a:solidFill>
                <a:latin typeface="Poppins"/>
              </a:rPr>
              <a:t> e </a:t>
            </a:r>
            <a:r>
              <a:rPr lang="en-US" sz="3191" dirty="0" err="1">
                <a:solidFill>
                  <a:srgbClr val="6C6E70"/>
                </a:solidFill>
                <a:latin typeface="Poppins"/>
              </a:rPr>
              <a:t>violenza</a:t>
            </a:r>
            <a:r>
              <a:rPr lang="en-US" sz="3191" dirty="0">
                <a:solidFill>
                  <a:srgbClr val="6C6E70"/>
                </a:solidFill>
                <a:latin typeface="Poppins"/>
              </a:rPr>
              <a:t>, </a:t>
            </a:r>
            <a:r>
              <a:rPr lang="en-US" sz="3191" dirty="0" err="1">
                <a:solidFill>
                  <a:srgbClr val="6C6E70"/>
                </a:solidFill>
                <a:latin typeface="Poppins"/>
              </a:rPr>
              <a:t>ribadendo</a:t>
            </a:r>
            <a:r>
              <a:rPr lang="en-US" sz="3191" dirty="0">
                <a:solidFill>
                  <a:srgbClr val="6C6E70"/>
                </a:solidFill>
                <a:latin typeface="Poppins"/>
              </a:rPr>
              <a:t> la </a:t>
            </a:r>
            <a:r>
              <a:rPr lang="en-US" sz="3191" dirty="0" err="1">
                <a:solidFill>
                  <a:srgbClr val="6C6E70"/>
                </a:solidFill>
                <a:latin typeface="Poppins"/>
              </a:rPr>
              <a:t>responsabilità</a:t>
            </a:r>
            <a:r>
              <a:rPr lang="en-US" sz="3191" dirty="0">
                <a:solidFill>
                  <a:srgbClr val="6C6E70"/>
                </a:solidFill>
                <a:latin typeface="Poppins"/>
              </a:rPr>
              <a:t> del </a:t>
            </a:r>
            <a:r>
              <a:rPr lang="en-US" sz="3191" dirty="0" err="1">
                <a:solidFill>
                  <a:srgbClr val="6C6E70"/>
                </a:solidFill>
                <a:latin typeface="Poppins"/>
              </a:rPr>
              <a:t>datore</a:t>
            </a:r>
            <a:r>
              <a:rPr lang="en-US" sz="3191" dirty="0">
                <a:solidFill>
                  <a:srgbClr val="6C6E70"/>
                </a:solidFill>
                <a:latin typeface="Poppins"/>
              </a:rPr>
              <a:t> di </a:t>
            </a:r>
            <a:r>
              <a:rPr lang="en-US" sz="3191" dirty="0" err="1">
                <a:solidFill>
                  <a:srgbClr val="6C6E70"/>
                </a:solidFill>
                <a:latin typeface="Poppins"/>
              </a:rPr>
              <a:t>lavoro</a:t>
            </a:r>
            <a:r>
              <a:rPr lang="en-US" sz="3191" dirty="0">
                <a:solidFill>
                  <a:srgbClr val="6C6E70"/>
                </a:solidFill>
                <a:latin typeface="Poppins"/>
              </a:rPr>
              <a:t> </a:t>
            </a:r>
            <a:r>
              <a:rPr lang="en-US" sz="3191" dirty="0" err="1">
                <a:solidFill>
                  <a:srgbClr val="6C6E70"/>
                </a:solidFill>
                <a:latin typeface="Poppins"/>
              </a:rPr>
              <a:t>nel</a:t>
            </a:r>
            <a:r>
              <a:rPr lang="en-US" sz="3191" dirty="0">
                <a:solidFill>
                  <a:srgbClr val="6C6E70"/>
                </a:solidFill>
                <a:latin typeface="Poppins"/>
              </a:rPr>
              <a:t> </a:t>
            </a:r>
            <a:r>
              <a:rPr lang="en-US" sz="3191" dirty="0" err="1">
                <a:solidFill>
                  <a:srgbClr val="6C6E70"/>
                </a:solidFill>
                <a:latin typeface="Poppins"/>
              </a:rPr>
              <a:t>proteggere</a:t>
            </a:r>
            <a:r>
              <a:rPr lang="en-US" sz="3191" dirty="0">
                <a:solidFill>
                  <a:srgbClr val="6C6E70"/>
                </a:solidFill>
                <a:latin typeface="Poppins"/>
              </a:rPr>
              <a:t> i </a:t>
            </a:r>
            <a:r>
              <a:rPr lang="en-US" sz="3191" dirty="0" err="1">
                <a:solidFill>
                  <a:srgbClr val="6C6E70"/>
                </a:solidFill>
                <a:latin typeface="Poppins"/>
              </a:rPr>
              <a:t>lavoratori</a:t>
            </a:r>
            <a:r>
              <a:rPr lang="en-US" sz="3191" dirty="0">
                <a:solidFill>
                  <a:srgbClr val="6C6E70"/>
                </a:solidFill>
                <a:latin typeface="Poppins"/>
              </a:rPr>
              <a:t> da </a:t>
            </a:r>
            <a:r>
              <a:rPr lang="en-US" sz="3191" dirty="0" err="1">
                <a:solidFill>
                  <a:srgbClr val="6C6E70"/>
                </a:solidFill>
                <a:latin typeface="Poppins"/>
              </a:rPr>
              <a:t>tali</a:t>
            </a:r>
            <a:r>
              <a:rPr lang="en-US" sz="3191" dirty="0">
                <a:solidFill>
                  <a:srgbClr val="6C6E70"/>
                </a:solidFill>
                <a:latin typeface="Poppins"/>
              </a:rPr>
              <a:t> </a:t>
            </a:r>
            <a:r>
              <a:rPr lang="en-US" sz="3191" dirty="0" err="1">
                <a:solidFill>
                  <a:srgbClr val="6C6E70"/>
                </a:solidFill>
                <a:latin typeface="Poppins"/>
              </a:rPr>
              <a:t>rischi</a:t>
            </a:r>
            <a:r>
              <a:rPr lang="en-US" sz="3191" dirty="0">
                <a:solidFill>
                  <a:srgbClr val="6C6E70"/>
                </a:solidFill>
                <a:latin typeface="Poppins"/>
              </a:rPr>
              <a:t>. </a:t>
            </a:r>
          </a:p>
          <a:p>
            <a:pPr algn="just">
              <a:lnSpc>
                <a:spcPts val="4690"/>
              </a:lnSpc>
            </a:pPr>
            <a:endParaRPr lang="en-US" sz="3191" dirty="0">
              <a:solidFill>
                <a:srgbClr val="6C6E70"/>
              </a:solidFill>
              <a:latin typeface="Poppins"/>
            </a:endParaRPr>
          </a:p>
          <a:p>
            <a:pPr algn="just">
              <a:lnSpc>
                <a:spcPts val="4690"/>
              </a:lnSpc>
            </a:pPr>
            <a:r>
              <a:rPr lang="en-US" sz="3191" dirty="0">
                <a:solidFill>
                  <a:srgbClr val="6C6E70"/>
                </a:solidFill>
                <a:latin typeface="Poppins"/>
              </a:rPr>
              <a:t>Le procedure </a:t>
            </a:r>
            <a:r>
              <a:rPr lang="en-US" sz="3191" dirty="0" err="1">
                <a:solidFill>
                  <a:srgbClr val="6C6E70"/>
                </a:solidFill>
                <a:latin typeface="Poppins"/>
              </a:rPr>
              <a:t>stabilite</a:t>
            </a:r>
            <a:r>
              <a:rPr lang="en-US" sz="3191" dirty="0">
                <a:solidFill>
                  <a:srgbClr val="6C6E70"/>
                </a:solidFill>
                <a:latin typeface="Poppins"/>
              </a:rPr>
              <a:t> </a:t>
            </a:r>
            <a:r>
              <a:rPr lang="en-US" sz="3191" dirty="0" err="1">
                <a:solidFill>
                  <a:srgbClr val="6C6E70"/>
                </a:solidFill>
                <a:latin typeface="Poppins"/>
              </a:rPr>
              <a:t>possono</a:t>
            </a:r>
            <a:r>
              <a:rPr lang="en-US" sz="3191" dirty="0">
                <a:solidFill>
                  <a:srgbClr val="6C6E70"/>
                </a:solidFill>
                <a:latin typeface="Poppins"/>
              </a:rPr>
              <a:t> </a:t>
            </a:r>
            <a:r>
              <a:rPr lang="en-US" sz="3191" dirty="0" err="1">
                <a:solidFill>
                  <a:srgbClr val="6C6E70"/>
                </a:solidFill>
                <a:latin typeface="Poppins"/>
              </a:rPr>
              <a:t>includere</a:t>
            </a:r>
            <a:r>
              <a:rPr lang="en-US" sz="3191" dirty="0">
                <a:solidFill>
                  <a:srgbClr val="6C6E70"/>
                </a:solidFill>
                <a:latin typeface="Poppins"/>
              </a:rPr>
              <a:t> </a:t>
            </a:r>
            <a:r>
              <a:rPr lang="en-US" sz="3191" dirty="0" err="1">
                <a:solidFill>
                  <a:srgbClr val="6C6E70"/>
                </a:solidFill>
                <a:latin typeface="Poppins"/>
              </a:rPr>
              <a:t>una</a:t>
            </a:r>
            <a:r>
              <a:rPr lang="en-US" sz="3191" dirty="0">
                <a:solidFill>
                  <a:srgbClr val="6C6E70"/>
                </a:solidFill>
                <a:latin typeface="Poppins"/>
              </a:rPr>
              <a:t> </a:t>
            </a:r>
            <a:r>
              <a:rPr lang="en-US" sz="3191" dirty="0" err="1">
                <a:solidFill>
                  <a:srgbClr val="6C6E70"/>
                </a:solidFill>
                <a:latin typeface="Poppins"/>
              </a:rPr>
              <a:t>fase</a:t>
            </a:r>
            <a:r>
              <a:rPr lang="en-US" sz="3191" dirty="0">
                <a:solidFill>
                  <a:srgbClr val="6C6E70"/>
                </a:solidFill>
                <a:latin typeface="Poppins"/>
              </a:rPr>
              <a:t> </a:t>
            </a:r>
            <a:r>
              <a:rPr lang="en-US" sz="3191" dirty="0" err="1">
                <a:solidFill>
                  <a:srgbClr val="6C6E70"/>
                </a:solidFill>
                <a:latin typeface="Poppins"/>
              </a:rPr>
              <a:t>informale</a:t>
            </a:r>
            <a:r>
              <a:rPr lang="en-US" sz="3191" dirty="0">
                <a:solidFill>
                  <a:srgbClr val="6C6E70"/>
                </a:solidFill>
                <a:latin typeface="Poppins"/>
              </a:rPr>
              <a:t>, </a:t>
            </a:r>
            <a:r>
              <a:rPr lang="en-US" sz="3191" dirty="0" err="1">
                <a:solidFill>
                  <a:srgbClr val="6C6E70"/>
                </a:solidFill>
                <a:latin typeface="Poppins"/>
              </a:rPr>
              <a:t>durante</a:t>
            </a:r>
            <a:r>
              <a:rPr lang="en-US" sz="3191" dirty="0">
                <a:solidFill>
                  <a:srgbClr val="6C6E70"/>
                </a:solidFill>
                <a:latin typeface="Poppins"/>
              </a:rPr>
              <a:t> la quale un </a:t>
            </a:r>
            <a:r>
              <a:rPr lang="en-US" sz="3191" dirty="0" err="1">
                <a:solidFill>
                  <a:srgbClr val="6C6E70"/>
                </a:solidFill>
                <a:latin typeface="Poppins"/>
              </a:rPr>
              <a:t>intermediario</a:t>
            </a:r>
            <a:r>
              <a:rPr lang="en-US" sz="3191" dirty="0">
                <a:solidFill>
                  <a:srgbClr val="6C6E70"/>
                </a:solidFill>
                <a:latin typeface="Poppins"/>
              </a:rPr>
              <a:t> di fiducia, </a:t>
            </a:r>
            <a:r>
              <a:rPr lang="en-US" sz="3191" dirty="0" err="1">
                <a:solidFill>
                  <a:srgbClr val="6C6E70"/>
                </a:solidFill>
                <a:latin typeface="Poppins"/>
              </a:rPr>
              <a:t>accettato</a:t>
            </a:r>
            <a:r>
              <a:rPr lang="en-US" sz="3191" dirty="0">
                <a:solidFill>
                  <a:srgbClr val="6C6E70"/>
                </a:solidFill>
                <a:latin typeface="Poppins"/>
              </a:rPr>
              <a:t> </a:t>
            </a:r>
            <a:r>
              <a:rPr lang="en-US" sz="3191" dirty="0" err="1">
                <a:solidFill>
                  <a:srgbClr val="6C6E70"/>
                </a:solidFill>
                <a:latin typeface="Poppins"/>
              </a:rPr>
              <a:t>sia</a:t>
            </a:r>
            <a:r>
              <a:rPr lang="en-US" sz="3191" dirty="0">
                <a:solidFill>
                  <a:srgbClr val="6C6E70"/>
                </a:solidFill>
                <a:latin typeface="Poppins"/>
              </a:rPr>
              <a:t> </a:t>
            </a:r>
            <a:r>
              <a:rPr lang="en-US" sz="3191" dirty="0" err="1">
                <a:solidFill>
                  <a:srgbClr val="6C6E70"/>
                </a:solidFill>
                <a:latin typeface="Poppins"/>
              </a:rPr>
              <a:t>dalla</a:t>
            </a:r>
            <a:r>
              <a:rPr lang="en-US" sz="3191" dirty="0">
                <a:solidFill>
                  <a:srgbClr val="6C6E70"/>
                </a:solidFill>
                <a:latin typeface="Poppins"/>
              </a:rPr>
              <a:t> </a:t>
            </a:r>
            <a:r>
              <a:rPr lang="en-US" sz="3191" dirty="0" err="1">
                <a:solidFill>
                  <a:srgbClr val="6C6E70"/>
                </a:solidFill>
                <a:latin typeface="Poppins"/>
              </a:rPr>
              <a:t>direzione</a:t>
            </a:r>
            <a:r>
              <a:rPr lang="en-US" sz="3191" dirty="0">
                <a:solidFill>
                  <a:srgbClr val="6C6E70"/>
                </a:solidFill>
                <a:latin typeface="Poppins"/>
              </a:rPr>
              <a:t> </a:t>
            </a:r>
            <a:r>
              <a:rPr lang="en-US" sz="3191" dirty="0" err="1">
                <a:solidFill>
                  <a:srgbClr val="6C6E70"/>
                </a:solidFill>
                <a:latin typeface="Poppins"/>
              </a:rPr>
              <a:t>che</a:t>
            </a:r>
            <a:r>
              <a:rPr lang="en-US" sz="3191" dirty="0">
                <a:solidFill>
                  <a:srgbClr val="6C6E70"/>
                </a:solidFill>
                <a:latin typeface="Poppins"/>
              </a:rPr>
              <a:t> </a:t>
            </a:r>
            <a:r>
              <a:rPr lang="en-US" sz="3191" dirty="0" err="1">
                <a:solidFill>
                  <a:srgbClr val="6C6E70"/>
                </a:solidFill>
                <a:latin typeface="Poppins"/>
              </a:rPr>
              <a:t>dai</a:t>
            </a:r>
            <a:r>
              <a:rPr lang="en-US" sz="3191" dirty="0">
                <a:solidFill>
                  <a:srgbClr val="6C6E70"/>
                </a:solidFill>
                <a:latin typeface="Poppins"/>
              </a:rPr>
              <a:t> </a:t>
            </a:r>
            <a:r>
              <a:rPr lang="en-US" sz="3191" dirty="0" err="1">
                <a:solidFill>
                  <a:srgbClr val="6C6E70"/>
                </a:solidFill>
                <a:latin typeface="Poppins"/>
              </a:rPr>
              <a:t>lavoratori</a:t>
            </a:r>
            <a:r>
              <a:rPr lang="en-US" sz="3191" dirty="0">
                <a:solidFill>
                  <a:srgbClr val="6C6E70"/>
                </a:solidFill>
                <a:latin typeface="Poppins"/>
              </a:rPr>
              <a:t>, </a:t>
            </a:r>
            <a:r>
              <a:rPr lang="en-US" sz="3191" dirty="0" err="1">
                <a:solidFill>
                  <a:srgbClr val="6C6E70"/>
                </a:solidFill>
                <a:latin typeface="Poppins"/>
              </a:rPr>
              <a:t>possa</a:t>
            </a:r>
            <a:r>
              <a:rPr lang="en-US" sz="3191" dirty="0">
                <a:solidFill>
                  <a:srgbClr val="6C6E70"/>
                </a:solidFill>
                <a:latin typeface="Poppins"/>
              </a:rPr>
              <a:t> </a:t>
            </a:r>
            <a:r>
              <a:rPr lang="en-US" sz="3191" dirty="0" err="1">
                <a:solidFill>
                  <a:srgbClr val="6C6E70"/>
                </a:solidFill>
                <a:latin typeface="Poppins"/>
              </a:rPr>
              <a:t>intervenire</a:t>
            </a:r>
            <a:r>
              <a:rPr lang="en-US" sz="3191" dirty="0">
                <a:solidFill>
                  <a:srgbClr val="6C6E70"/>
                </a:solidFill>
                <a:latin typeface="Poppins"/>
              </a:rPr>
              <a:t>. </a:t>
            </a:r>
            <a:r>
              <a:rPr lang="en-US" sz="3191" dirty="0" err="1">
                <a:solidFill>
                  <a:srgbClr val="6C6E70"/>
                </a:solidFill>
                <a:latin typeface="Poppins"/>
              </a:rPr>
              <a:t>Eventuali</a:t>
            </a:r>
            <a:r>
              <a:rPr lang="en-US" sz="3191" dirty="0">
                <a:solidFill>
                  <a:srgbClr val="6C6E70"/>
                </a:solidFill>
                <a:latin typeface="Poppins"/>
              </a:rPr>
              <a:t> </a:t>
            </a:r>
            <a:r>
              <a:rPr lang="en-US" sz="3191" dirty="0" err="1">
                <a:solidFill>
                  <a:srgbClr val="6C6E70"/>
                </a:solidFill>
                <a:latin typeface="Poppins"/>
              </a:rPr>
              <a:t>reclami</a:t>
            </a:r>
            <a:r>
              <a:rPr lang="en-US" sz="3191" dirty="0">
                <a:solidFill>
                  <a:srgbClr val="6C6E70"/>
                </a:solidFill>
                <a:latin typeface="Poppins"/>
              </a:rPr>
              <a:t> </a:t>
            </a:r>
            <a:r>
              <a:rPr lang="en-US" sz="3191" dirty="0" err="1">
                <a:solidFill>
                  <a:srgbClr val="6C6E70"/>
                </a:solidFill>
                <a:latin typeface="Poppins"/>
              </a:rPr>
              <a:t>devono</a:t>
            </a:r>
            <a:r>
              <a:rPr lang="en-US" sz="3191" dirty="0">
                <a:solidFill>
                  <a:srgbClr val="6C6E70"/>
                </a:solidFill>
                <a:latin typeface="Poppins"/>
              </a:rPr>
              <a:t> </a:t>
            </a:r>
            <a:r>
              <a:rPr lang="en-US" sz="3191" dirty="0" err="1">
                <a:solidFill>
                  <a:srgbClr val="6C6E70"/>
                </a:solidFill>
                <a:latin typeface="Poppins"/>
              </a:rPr>
              <a:t>essere</a:t>
            </a:r>
            <a:r>
              <a:rPr lang="en-US" sz="3191" dirty="0">
                <a:solidFill>
                  <a:srgbClr val="6C6E70"/>
                </a:solidFill>
                <a:latin typeface="Poppins"/>
              </a:rPr>
              <a:t> </a:t>
            </a:r>
            <a:r>
              <a:rPr lang="en-US" sz="3191" dirty="0" err="1">
                <a:solidFill>
                  <a:srgbClr val="6C6E70"/>
                </a:solidFill>
                <a:latin typeface="Poppins"/>
              </a:rPr>
              <a:t>esaminati</a:t>
            </a:r>
            <a:r>
              <a:rPr lang="en-US" sz="3191" dirty="0">
                <a:solidFill>
                  <a:srgbClr val="6C6E70"/>
                </a:solidFill>
                <a:latin typeface="Poppins"/>
              </a:rPr>
              <a:t> e </a:t>
            </a:r>
            <a:r>
              <a:rPr lang="en-US" sz="3191" dirty="0" err="1">
                <a:solidFill>
                  <a:srgbClr val="6C6E70"/>
                </a:solidFill>
                <a:latin typeface="Poppins"/>
              </a:rPr>
              <a:t>risolti</a:t>
            </a:r>
            <a:r>
              <a:rPr lang="en-US" sz="3191" dirty="0">
                <a:solidFill>
                  <a:srgbClr val="6C6E70"/>
                </a:solidFill>
                <a:latin typeface="Poppins"/>
              </a:rPr>
              <a:t> con </a:t>
            </a:r>
            <a:r>
              <a:rPr lang="en-US" sz="3191" dirty="0" err="1">
                <a:solidFill>
                  <a:srgbClr val="6C6E70"/>
                </a:solidFill>
                <a:latin typeface="Poppins"/>
              </a:rPr>
              <a:t>tempestività</a:t>
            </a:r>
            <a:r>
              <a:rPr lang="en-US" sz="3191" dirty="0">
                <a:solidFill>
                  <a:srgbClr val="6C6E70"/>
                </a:solidFill>
                <a:latin typeface="Poppins"/>
              </a:rPr>
              <a:t>.</a:t>
            </a:r>
          </a:p>
        </p:txBody>
      </p:sp>
      <p:sp>
        <p:nvSpPr>
          <p:cNvPr id="15" name="AutoShape 4">
            <a:extLst>
              <a:ext uri="{FF2B5EF4-FFF2-40B4-BE49-F238E27FC236}">
                <a16:creationId xmlns:a16="http://schemas.microsoft.com/office/drawing/2014/main" id="{833F5C28-2B8B-9945-0F4B-AA3765A74237}"/>
              </a:ext>
            </a:extLst>
          </p:cNvPr>
          <p:cNvSpPr/>
          <p:nvPr/>
        </p:nvSpPr>
        <p:spPr>
          <a:xfrm>
            <a:off x="0" y="9603505"/>
            <a:ext cx="18288000" cy="721595"/>
          </a:xfrm>
          <a:prstGeom prst="rect">
            <a:avLst/>
          </a:prstGeom>
          <a:gradFill rotWithShape="1">
            <a:gsLst>
              <a:gs pos="0">
                <a:srgbClr val="9F142A">
                  <a:alpha val="100000"/>
                </a:srgbClr>
              </a:gs>
              <a:gs pos="50000">
                <a:srgbClr val="0064A3">
                  <a:alpha val="100000"/>
                </a:srgbClr>
              </a:gs>
              <a:gs pos="100000">
                <a:srgbClr val="009F5A">
                  <a:alpha val="100000"/>
                </a:srgbClr>
              </a:gs>
            </a:gsLst>
            <a:lin ang="0"/>
          </a:gradFill>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it-IT"/>
          </a:p>
        </p:txBody>
      </p:sp>
      <p:sp>
        <p:nvSpPr>
          <p:cNvPr id="16" name="TextBox 6">
            <a:extLst>
              <a:ext uri="{FF2B5EF4-FFF2-40B4-BE49-F238E27FC236}">
                <a16:creationId xmlns:a16="http://schemas.microsoft.com/office/drawing/2014/main" id="{3EF0047D-64D5-798B-2375-95D842B10F10}"/>
              </a:ext>
            </a:extLst>
          </p:cNvPr>
          <p:cNvSpPr txBox="1"/>
          <p:nvPr/>
        </p:nvSpPr>
        <p:spPr>
          <a:xfrm>
            <a:off x="12774867" y="9783619"/>
            <a:ext cx="5257800" cy="389081"/>
          </a:xfrm>
          <a:prstGeom prst="rect">
            <a:avLst/>
          </a:prstGeom>
          <a:noFill/>
          <a:ln cap="flat">
            <a:noFill/>
          </a:ln>
        </p:spPr>
        <p:txBody>
          <a:bodyPr vert="horz" wrap="square" lIns="0" tIns="0" rIns="0" bIns="0" anchor="t" anchorCtr="0" compatLnSpc="1">
            <a:spAutoFit/>
          </a:bodyPr>
          <a:lstStyle/>
          <a:p>
            <a:pPr marL="0" marR="0" lvl="0" indent="0" algn="r" defTabSz="914400" rtl="0" fontAlgn="auto" hangingPunct="1">
              <a:lnSpc>
                <a:spcPts val="3045"/>
              </a:lnSpc>
              <a:spcBef>
                <a:spcPts val="0"/>
              </a:spcBef>
              <a:spcAft>
                <a:spcPts val="0"/>
              </a:spcAft>
              <a:buNone/>
              <a:tabLst/>
              <a:defRPr sz="1800" b="0" i="0" u="none" strike="noStrike" kern="0" cap="none" spc="0" baseline="0">
                <a:solidFill>
                  <a:srgbClr val="000000"/>
                </a:solidFill>
                <a:uFillTx/>
              </a:defRPr>
            </a:pPr>
            <a:r>
              <a:rPr lang="en-US" sz="2800" b="0" i="0" u="none" strike="noStrike" kern="1200" cap="none" spc="0" baseline="0" dirty="0">
                <a:solidFill>
                  <a:srgbClr val="FFFFFF"/>
                </a:solidFill>
                <a:uFillTx/>
                <a:latin typeface="Poppins"/>
              </a:rPr>
              <a:t>Copyright     </a:t>
            </a:r>
            <a:r>
              <a:rPr lang="en-US" sz="2800" b="0" i="0" u="none" strike="noStrike" kern="1200" cap="none" spc="0" baseline="0" dirty="0" err="1">
                <a:solidFill>
                  <a:srgbClr val="FFFFFF"/>
                </a:solidFill>
                <a:uFillTx/>
                <a:latin typeface="Poppins"/>
              </a:rPr>
              <a:t>Meleam</a:t>
            </a:r>
            <a:r>
              <a:rPr lang="en-US" sz="2800" b="0" i="0" u="none" strike="noStrike" kern="1200" cap="none" spc="0" baseline="0" dirty="0">
                <a:solidFill>
                  <a:srgbClr val="FFFFFF"/>
                </a:solidFill>
                <a:uFillTx/>
                <a:latin typeface="Poppins"/>
              </a:rPr>
              <a:t> spa</a:t>
            </a:r>
          </a:p>
        </p:txBody>
      </p:sp>
      <p:sp>
        <p:nvSpPr>
          <p:cNvPr id="17" name="Freeform 8">
            <a:extLst>
              <a:ext uri="{FF2B5EF4-FFF2-40B4-BE49-F238E27FC236}">
                <a16:creationId xmlns:a16="http://schemas.microsoft.com/office/drawing/2014/main" id="{0EFB836A-CB57-C5E9-8AB7-FF8633DC7199}"/>
              </a:ext>
            </a:extLst>
          </p:cNvPr>
          <p:cNvSpPr/>
          <p:nvPr/>
        </p:nvSpPr>
        <p:spPr>
          <a:xfrm>
            <a:off x="15392400" y="9807429"/>
            <a:ext cx="303135" cy="300934"/>
          </a:xfrm>
          <a:custGeom>
            <a:avLst/>
            <a:gdLst>
              <a:gd name="f0" fmla="val w"/>
              <a:gd name="f1" fmla="val h"/>
              <a:gd name="f2" fmla="val 0"/>
              <a:gd name="f3" fmla="val 428170"/>
              <a:gd name="f4" fmla="val 468585"/>
              <a:gd name="f5" fmla="val 428169"/>
              <a:gd name="f6" fmla="*/ f0 1 428170"/>
              <a:gd name="f7" fmla="*/ f1 1 468585"/>
              <a:gd name="f8" fmla="+- f4 0 f2"/>
              <a:gd name="f9" fmla="+- f3 0 f2"/>
              <a:gd name="f10" fmla="*/ f9 1 428170"/>
              <a:gd name="f11" fmla="*/ f8 1 468585"/>
              <a:gd name="f12" fmla="*/ f2 1 f10"/>
              <a:gd name="f13" fmla="*/ f3 1 f10"/>
              <a:gd name="f14" fmla="*/ f2 1 f11"/>
              <a:gd name="f15" fmla="*/ f4 1 f11"/>
              <a:gd name="f16" fmla="*/ f12 f6 1"/>
              <a:gd name="f17" fmla="*/ f13 f6 1"/>
              <a:gd name="f18" fmla="*/ f15 f7 1"/>
              <a:gd name="f19" fmla="*/ f14 f7 1"/>
            </a:gdLst>
            <a:ahLst/>
            <a:cxnLst>
              <a:cxn ang="3cd4">
                <a:pos x="hc" y="t"/>
              </a:cxn>
              <a:cxn ang="0">
                <a:pos x="r" y="vc"/>
              </a:cxn>
              <a:cxn ang="cd4">
                <a:pos x="hc" y="b"/>
              </a:cxn>
              <a:cxn ang="cd2">
                <a:pos x="l" y="vc"/>
              </a:cxn>
            </a:cxnLst>
            <a:rect l="f16" t="f19" r="f17" b="f18"/>
            <a:pathLst>
              <a:path w="428170" h="468585">
                <a:moveTo>
                  <a:pt x="f2" y="f2"/>
                </a:moveTo>
                <a:lnTo>
                  <a:pt x="f5" y="f2"/>
                </a:lnTo>
                <a:lnTo>
                  <a:pt x="f5" y="f4"/>
                </a:lnTo>
                <a:lnTo>
                  <a:pt x="f2" y="f4"/>
                </a:lnTo>
                <a:lnTo>
                  <a:pt x="f2" y="f2"/>
                </a:lnTo>
                <a:close/>
              </a:path>
            </a:pathLst>
          </a:custGeom>
          <a:blipFill>
            <a:blip r:embed="rId5">
              <a:alphaModFix/>
              <a:extLst>
                <a:ext uri="{96DAC541-7B7A-43D3-8B79-37D633B846F1}">
                  <asvg:svgBlip xmlns:asvg="http://schemas.microsoft.com/office/drawing/2016/SVG/main" r:embed="rId6"/>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it-IT" sz="1200" b="0" i="0" u="none" strike="noStrike" kern="1200" cap="none" spc="0" baseline="0">
              <a:solidFill>
                <a:srgbClr val="000000"/>
              </a:solidFill>
              <a:uFillTx/>
              <a:latin typeface="Calibri"/>
            </a:endParaRPr>
          </a:p>
        </p:txBody>
      </p:sp>
      <p:grpSp>
        <p:nvGrpSpPr>
          <p:cNvPr id="18" name="Gruppo 17">
            <a:extLst>
              <a:ext uri="{FF2B5EF4-FFF2-40B4-BE49-F238E27FC236}">
                <a16:creationId xmlns:a16="http://schemas.microsoft.com/office/drawing/2014/main" id="{75EFA077-D438-4A45-68F8-107C82030DEC}"/>
              </a:ext>
            </a:extLst>
          </p:cNvPr>
          <p:cNvGrpSpPr/>
          <p:nvPr/>
        </p:nvGrpSpPr>
        <p:grpSpPr>
          <a:xfrm>
            <a:off x="399002" y="534497"/>
            <a:ext cx="10971623" cy="767955"/>
            <a:chOff x="-177344" y="344057"/>
            <a:chExt cx="7314415" cy="511970"/>
          </a:xfrm>
        </p:grpSpPr>
        <p:sp>
          <p:nvSpPr>
            <p:cNvPr id="19" name="CasellaDiTesto 18">
              <a:extLst>
                <a:ext uri="{FF2B5EF4-FFF2-40B4-BE49-F238E27FC236}">
                  <a16:creationId xmlns:a16="http://schemas.microsoft.com/office/drawing/2014/main" id="{2D3C20FB-9992-7128-6FAC-D83D167F30BB}"/>
                </a:ext>
              </a:extLst>
            </p:cNvPr>
            <p:cNvSpPr txBox="1"/>
            <p:nvPr/>
          </p:nvSpPr>
          <p:spPr>
            <a:xfrm>
              <a:off x="401701" y="344057"/>
              <a:ext cx="6735370" cy="492443"/>
            </a:xfrm>
            <a:prstGeom prst="rect">
              <a:avLst/>
            </a:prstGeom>
            <a:noFill/>
          </p:spPr>
          <p:txBody>
            <a:bodyPr wrap="square" rtlCol="0">
              <a:spAutoFit/>
            </a:bodyPr>
            <a:lstStyle/>
            <a:p>
              <a:r>
                <a:rPr lang="it-IT" sz="4200" b="1" dirty="0">
                  <a:solidFill>
                    <a:srgbClr val="9E142B"/>
                  </a:solidFill>
                  <a:latin typeface="Poppins"/>
                </a:rPr>
                <a:t>Il mobbing</a:t>
              </a:r>
            </a:p>
          </p:txBody>
        </p:sp>
        <p:pic>
          <p:nvPicPr>
            <p:cNvPr id="20" name="Immagine 19" descr="Immagine che contiene Elementi grafici, grafica, Carattere, simbolo&#10;&#10;Descrizione generata automaticamente">
              <a:extLst>
                <a:ext uri="{FF2B5EF4-FFF2-40B4-BE49-F238E27FC236}">
                  <a16:creationId xmlns:a16="http://schemas.microsoft.com/office/drawing/2014/main" id="{7D4F0E83-FB77-EC3B-5FA0-ED3A214B81AC}"/>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61703"/>
            <a:stretch/>
          </p:blipFill>
          <p:spPr>
            <a:xfrm>
              <a:off x="-177344" y="355307"/>
              <a:ext cx="549005" cy="500720"/>
            </a:xfrm>
            <a:prstGeom prst="rect">
              <a:avLst/>
            </a:prstGeom>
          </p:spPr>
        </p:pic>
      </p:grpSp>
      <p:grpSp>
        <p:nvGrpSpPr>
          <p:cNvPr id="21" name="Gruppo 20">
            <a:extLst>
              <a:ext uri="{FF2B5EF4-FFF2-40B4-BE49-F238E27FC236}">
                <a16:creationId xmlns:a16="http://schemas.microsoft.com/office/drawing/2014/main" id="{99FFF8E4-4415-BA74-3916-D5DABDC90223}"/>
              </a:ext>
            </a:extLst>
          </p:cNvPr>
          <p:cNvGrpSpPr/>
          <p:nvPr/>
        </p:nvGrpSpPr>
        <p:grpSpPr>
          <a:xfrm>
            <a:off x="399002" y="1394002"/>
            <a:ext cx="10644485" cy="646331"/>
            <a:chOff x="211736" y="1801940"/>
            <a:chExt cx="7096323" cy="430887"/>
          </a:xfrm>
        </p:grpSpPr>
        <p:sp>
          <p:nvSpPr>
            <p:cNvPr id="22" name="CasellaDiTesto 21">
              <a:extLst>
                <a:ext uri="{FF2B5EF4-FFF2-40B4-BE49-F238E27FC236}">
                  <a16:creationId xmlns:a16="http://schemas.microsoft.com/office/drawing/2014/main" id="{4EA62FB9-C67C-C5DD-F6AE-755934646B65}"/>
                </a:ext>
              </a:extLst>
            </p:cNvPr>
            <p:cNvSpPr txBox="1"/>
            <p:nvPr/>
          </p:nvSpPr>
          <p:spPr>
            <a:xfrm>
              <a:off x="931909" y="1801940"/>
              <a:ext cx="6376150" cy="430887"/>
            </a:xfrm>
            <a:prstGeom prst="rect">
              <a:avLst/>
            </a:prstGeom>
            <a:noFill/>
          </p:spPr>
          <p:txBody>
            <a:bodyPr wrap="square" rtlCol="0">
              <a:spAutoFit/>
            </a:bodyPr>
            <a:lstStyle/>
            <a:p>
              <a:r>
                <a:rPr lang="it-IT" sz="3600" b="1" dirty="0">
                  <a:solidFill>
                    <a:srgbClr val="0064A2"/>
                  </a:solidFill>
                  <a:latin typeface="Poppins"/>
                </a:rPr>
                <a:t>COME AFFRONTARE IL MOBBING</a:t>
              </a:r>
            </a:p>
          </p:txBody>
        </p:sp>
        <p:pic>
          <p:nvPicPr>
            <p:cNvPr id="23" name="Immagine 22">
              <a:extLst>
                <a:ext uri="{FF2B5EF4-FFF2-40B4-BE49-F238E27FC236}">
                  <a16:creationId xmlns:a16="http://schemas.microsoft.com/office/drawing/2014/main" id="{23333AB0-106C-2B51-8430-0A4A18B209C9}"/>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t="1" b="49999"/>
            <a:stretch/>
          </p:blipFill>
          <p:spPr>
            <a:xfrm>
              <a:off x="211736" y="1852729"/>
              <a:ext cx="720173" cy="360087"/>
            </a:xfrm>
            <a:prstGeom prst="rect">
              <a:avLst/>
            </a:prstGeom>
          </p:spPr>
        </p:pic>
      </p:grpSp>
    </p:spTree>
    <p:custDataLst>
      <p:tags r:id="rId1"/>
    </p:custDataLst>
  </p:cSld>
  <p:clrMapOvr>
    <a:masterClrMapping/>
  </p:clrMapOvr>
  <mc:AlternateContent xmlns:mc="http://schemas.openxmlformats.org/markup-compatibility/2006">
    <mc:Choice xmlns:p14="http://schemas.microsoft.com/office/powerpoint/2010/main" Requires="p14">
      <p:transition spd="slow" p14:dur="2000" advClick="0" advTm="0"/>
    </mc:Choice>
    <mc:Fallback>
      <p:transition spd="slow" advClick="0" advTm="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500"/>
                                        <p:tgtEl>
                                          <p:spTgt spid="21"/>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fade">
                                      <p:cBhvr>
                                        <p:cTn id="11" dur="500"/>
                                        <p:tgtEl>
                                          <p:spTgt spid="11"/>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1"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utoShape 5"/>
          <p:cNvSpPr/>
          <p:nvPr/>
        </p:nvSpPr>
        <p:spPr>
          <a:xfrm flipH="1" flipV="1">
            <a:off x="454671" y="2707940"/>
            <a:ext cx="19050" cy="5959479"/>
          </a:xfrm>
          <a:prstGeom prst="line">
            <a:avLst/>
          </a:prstGeom>
          <a:ln w="38100" cap="flat">
            <a:solidFill>
              <a:srgbClr val="0064A3"/>
            </a:solidFill>
            <a:prstDash val="solid"/>
            <a:headEnd type="none" w="sm" len="sm"/>
            <a:tailEnd type="none" w="sm" len="sm"/>
          </a:ln>
        </p:spPr>
        <p:txBody>
          <a:bodyPr/>
          <a:lstStyle/>
          <a:p>
            <a:endParaRPr lang="it-IT"/>
          </a:p>
        </p:txBody>
      </p:sp>
      <p:grpSp>
        <p:nvGrpSpPr>
          <p:cNvPr id="7" name="Group 7"/>
          <p:cNvGrpSpPr/>
          <p:nvPr/>
        </p:nvGrpSpPr>
        <p:grpSpPr>
          <a:xfrm>
            <a:off x="14551446" y="288097"/>
            <a:ext cx="4864479" cy="1277651"/>
            <a:chOff x="0" y="0"/>
            <a:chExt cx="1818991" cy="477756"/>
          </a:xfrm>
        </p:grpSpPr>
        <p:sp>
          <p:nvSpPr>
            <p:cNvPr id="8" name="Freeform 8"/>
            <p:cNvSpPr/>
            <p:nvPr/>
          </p:nvSpPr>
          <p:spPr>
            <a:xfrm>
              <a:off x="0" y="0"/>
              <a:ext cx="1818991" cy="477756"/>
            </a:xfrm>
            <a:custGeom>
              <a:avLst/>
              <a:gdLst/>
              <a:ahLst/>
              <a:cxnLst/>
              <a:rect l="l" t="t" r="r" b="b"/>
              <a:pathLst>
                <a:path w="1818991" h="477756">
                  <a:moveTo>
                    <a:pt x="81168" y="0"/>
                  </a:moveTo>
                  <a:lnTo>
                    <a:pt x="1737824" y="0"/>
                  </a:lnTo>
                  <a:cubicBezTo>
                    <a:pt x="1782651" y="0"/>
                    <a:pt x="1818991" y="36340"/>
                    <a:pt x="1818991" y="81168"/>
                  </a:cubicBezTo>
                  <a:lnTo>
                    <a:pt x="1818991" y="396589"/>
                  </a:lnTo>
                  <a:cubicBezTo>
                    <a:pt x="1818991" y="441416"/>
                    <a:pt x="1782651" y="477756"/>
                    <a:pt x="1737824" y="477756"/>
                  </a:cubicBezTo>
                  <a:lnTo>
                    <a:pt x="81168" y="477756"/>
                  </a:lnTo>
                  <a:cubicBezTo>
                    <a:pt x="36340" y="477756"/>
                    <a:pt x="0" y="441416"/>
                    <a:pt x="0" y="396589"/>
                  </a:cubicBezTo>
                  <a:lnTo>
                    <a:pt x="0" y="81168"/>
                  </a:lnTo>
                  <a:cubicBezTo>
                    <a:pt x="0" y="36340"/>
                    <a:pt x="36340" y="0"/>
                    <a:pt x="81168" y="0"/>
                  </a:cubicBezTo>
                  <a:close/>
                </a:path>
              </a:pathLst>
            </a:custGeom>
            <a:solidFill>
              <a:srgbClr val="000000">
                <a:alpha val="0"/>
              </a:srgbClr>
            </a:solidFill>
            <a:ln w="38100" cap="rnd">
              <a:solidFill>
                <a:srgbClr val="0064A3"/>
              </a:solidFill>
              <a:round/>
            </a:ln>
          </p:spPr>
          <p:txBody>
            <a:bodyPr/>
            <a:lstStyle/>
            <a:p>
              <a:endParaRPr lang="it-IT"/>
            </a:p>
          </p:txBody>
        </p:sp>
        <p:sp>
          <p:nvSpPr>
            <p:cNvPr id="9" name="TextBox 9"/>
            <p:cNvSpPr txBox="1"/>
            <p:nvPr/>
          </p:nvSpPr>
          <p:spPr>
            <a:xfrm>
              <a:off x="0" y="-38100"/>
              <a:ext cx="812800" cy="850900"/>
            </a:xfrm>
            <a:prstGeom prst="rect">
              <a:avLst/>
            </a:prstGeom>
          </p:spPr>
          <p:txBody>
            <a:bodyPr lIns="50800" tIns="50800" rIns="50800" bIns="50800" rtlCol="0" anchor="ctr"/>
            <a:lstStyle/>
            <a:p>
              <a:pPr algn="ctr">
                <a:lnSpc>
                  <a:spcPts val="2659"/>
                </a:lnSpc>
              </a:pPr>
              <a:endParaRPr/>
            </a:p>
          </p:txBody>
        </p:sp>
      </p:grpSp>
      <p:sp>
        <p:nvSpPr>
          <p:cNvPr id="10" name="Freeform 10"/>
          <p:cNvSpPr/>
          <p:nvPr/>
        </p:nvSpPr>
        <p:spPr>
          <a:xfrm>
            <a:off x="14799849" y="452205"/>
            <a:ext cx="3342411" cy="895766"/>
          </a:xfrm>
          <a:custGeom>
            <a:avLst/>
            <a:gdLst/>
            <a:ahLst/>
            <a:cxnLst/>
            <a:rect l="l" t="t" r="r" b="b"/>
            <a:pathLst>
              <a:path w="3342411" h="895766">
                <a:moveTo>
                  <a:pt x="0" y="0"/>
                </a:moveTo>
                <a:lnTo>
                  <a:pt x="3342411" y="0"/>
                </a:lnTo>
                <a:lnTo>
                  <a:pt x="3342411" y="895766"/>
                </a:lnTo>
                <a:lnTo>
                  <a:pt x="0" y="895766"/>
                </a:lnTo>
                <a:lnTo>
                  <a:pt x="0" y="0"/>
                </a:lnTo>
                <a:close/>
              </a:path>
            </a:pathLst>
          </a:custGeom>
          <a:blipFill>
            <a:blip r:embed="rId4"/>
            <a:stretch>
              <a:fillRect/>
            </a:stretch>
          </a:blipFill>
        </p:spPr>
        <p:txBody>
          <a:bodyPr/>
          <a:lstStyle/>
          <a:p>
            <a:endParaRPr lang="it-IT"/>
          </a:p>
        </p:txBody>
      </p:sp>
      <p:sp>
        <p:nvSpPr>
          <p:cNvPr id="11" name="TextBox 11"/>
          <p:cNvSpPr txBox="1"/>
          <p:nvPr/>
        </p:nvSpPr>
        <p:spPr>
          <a:xfrm>
            <a:off x="793223" y="2334314"/>
            <a:ext cx="15209858" cy="7081955"/>
          </a:xfrm>
          <a:prstGeom prst="rect">
            <a:avLst/>
          </a:prstGeom>
        </p:spPr>
        <p:txBody>
          <a:bodyPr lIns="0" tIns="0" rIns="0" bIns="0" rtlCol="0" anchor="t">
            <a:spAutoFit/>
          </a:bodyPr>
          <a:lstStyle/>
          <a:p>
            <a:pPr algn="just">
              <a:lnSpc>
                <a:spcPts val="4690"/>
              </a:lnSpc>
            </a:pPr>
            <a:r>
              <a:rPr lang="en-US" sz="3191" dirty="0">
                <a:solidFill>
                  <a:srgbClr val="6C6E70"/>
                </a:solidFill>
                <a:latin typeface="Poppins"/>
              </a:rPr>
              <a:t>Se ci </a:t>
            </a:r>
            <a:r>
              <a:rPr lang="en-US" sz="3191" dirty="0" err="1">
                <a:solidFill>
                  <a:srgbClr val="6C6E70"/>
                </a:solidFill>
                <a:latin typeface="Poppins"/>
              </a:rPr>
              <a:t>si</a:t>
            </a:r>
            <a:r>
              <a:rPr lang="en-US" sz="3191" dirty="0">
                <a:solidFill>
                  <a:srgbClr val="6C6E70"/>
                </a:solidFill>
                <a:latin typeface="Poppins"/>
              </a:rPr>
              <a:t> trova ad </a:t>
            </a:r>
            <a:r>
              <a:rPr lang="en-US" sz="3191" dirty="0" err="1">
                <a:solidFill>
                  <a:srgbClr val="6C6E70"/>
                </a:solidFill>
                <a:latin typeface="Poppins"/>
              </a:rPr>
              <a:t>affrontare</a:t>
            </a:r>
            <a:r>
              <a:rPr lang="en-US" sz="3191" dirty="0">
                <a:solidFill>
                  <a:srgbClr val="6C6E70"/>
                </a:solidFill>
                <a:latin typeface="Poppins"/>
              </a:rPr>
              <a:t> </a:t>
            </a:r>
            <a:r>
              <a:rPr lang="en-US" sz="3191" dirty="0" err="1">
                <a:solidFill>
                  <a:srgbClr val="6C6E70"/>
                </a:solidFill>
                <a:latin typeface="Poppins"/>
              </a:rPr>
              <a:t>una</a:t>
            </a:r>
            <a:r>
              <a:rPr lang="en-US" sz="3191" dirty="0">
                <a:solidFill>
                  <a:srgbClr val="6C6E70"/>
                </a:solidFill>
                <a:latin typeface="Poppins"/>
              </a:rPr>
              <a:t> </a:t>
            </a:r>
            <a:r>
              <a:rPr lang="en-US" sz="3191" dirty="0" err="1">
                <a:solidFill>
                  <a:srgbClr val="6C6E70"/>
                </a:solidFill>
                <a:latin typeface="Poppins"/>
              </a:rPr>
              <a:t>situazione</a:t>
            </a:r>
            <a:r>
              <a:rPr lang="en-US" sz="3191" dirty="0">
                <a:solidFill>
                  <a:srgbClr val="6C6E70"/>
                </a:solidFill>
                <a:latin typeface="Poppins"/>
              </a:rPr>
              <a:t> di mobbing, è </a:t>
            </a:r>
            <a:r>
              <a:rPr lang="en-US" sz="3191" dirty="0" err="1">
                <a:solidFill>
                  <a:srgbClr val="6C6E70"/>
                </a:solidFill>
                <a:latin typeface="Poppins"/>
              </a:rPr>
              <a:t>fondamentale</a:t>
            </a:r>
            <a:r>
              <a:rPr lang="en-US" sz="3191" dirty="0">
                <a:solidFill>
                  <a:srgbClr val="6C6E70"/>
                </a:solidFill>
                <a:latin typeface="Poppins"/>
              </a:rPr>
              <a:t> </a:t>
            </a:r>
            <a:r>
              <a:rPr lang="en-US" sz="3191" dirty="0" err="1">
                <a:solidFill>
                  <a:srgbClr val="6C6E70"/>
                </a:solidFill>
                <a:latin typeface="Poppins"/>
              </a:rPr>
              <a:t>adottare</a:t>
            </a:r>
            <a:r>
              <a:rPr lang="en-US" sz="3191" dirty="0">
                <a:solidFill>
                  <a:srgbClr val="6C6E70"/>
                </a:solidFill>
                <a:latin typeface="Poppins"/>
              </a:rPr>
              <a:t> le </a:t>
            </a:r>
            <a:r>
              <a:rPr lang="en-US" sz="3191" dirty="0" err="1">
                <a:solidFill>
                  <a:srgbClr val="6C6E70"/>
                </a:solidFill>
                <a:latin typeface="Poppins"/>
              </a:rPr>
              <a:t>seguenti</a:t>
            </a:r>
            <a:r>
              <a:rPr lang="en-US" sz="3191" dirty="0">
                <a:solidFill>
                  <a:srgbClr val="6C6E70"/>
                </a:solidFill>
                <a:latin typeface="Poppins"/>
              </a:rPr>
              <a:t> </a:t>
            </a:r>
            <a:r>
              <a:rPr lang="en-US" sz="3191" dirty="0" err="1">
                <a:solidFill>
                  <a:srgbClr val="6C6E70"/>
                </a:solidFill>
                <a:latin typeface="Poppins"/>
              </a:rPr>
              <a:t>strategie</a:t>
            </a:r>
            <a:r>
              <a:rPr lang="en-US" sz="3191" dirty="0">
                <a:solidFill>
                  <a:srgbClr val="6C6E70"/>
                </a:solidFill>
                <a:latin typeface="Poppins"/>
              </a:rPr>
              <a:t>:</a:t>
            </a:r>
          </a:p>
          <a:p>
            <a:pPr marL="688941" lvl="1" indent="-344470" algn="just">
              <a:lnSpc>
                <a:spcPts val="4690"/>
              </a:lnSpc>
              <a:buFont typeface="Arial"/>
              <a:buChar char="•"/>
            </a:pPr>
            <a:r>
              <a:rPr lang="en-US" sz="3191" dirty="0" err="1">
                <a:solidFill>
                  <a:srgbClr val="6C6E70"/>
                </a:solidFill>
                <a:latin typeface="Poppins"/>
              </a:rPr>
              <a:t>Cercare</a:t>
            </a:r>
            <a:r>
              <a:rPr lang="en-US" sz="3191" dirty="0">
                <a:solidFill>
                  <a:srgbClr val="6C6E70"/>
                </a:solidFill>
                <a:latin typeface="Poppins"/>
              </a:rPr>
              <a:t> un </a:t>
            </a:r>
            <a:r>
              <a:rPr lang="en-US" sz="3191" dirty="0" err="1">
                <a:solidFill>
                  <a:srgbClr val="6C6E70"/>
                </a:solidFill>
                <a:latin typeface="Poppins"/>
              </a:rPr>
              <a:t>sostegno</a:t>
            </a:r>
            <a:r>
              <a:rPr lang="en-US" sz="3191" dirty="0">
                <a:solidFill>
                  <a:srgbClr val="6C6E70"/>
                </a:solidFill>
                <a:latin typeface="Poppins"/>
              </a:rPr>
              <a:t> da </a:t>
            </a:r>
            <a:r>
              <a:rPr lang="en-US" sz="3191" dirty="0" err="1">
                <a:solidFill>
                  <a:srgbClr val="6C6E70"/>
                </a:solidFill>
                <a:latin typeface="Poppins"/>
              </a:rPr>
              <a:t>parte</a:t>
            </a:r>
            <a:r>
              <a:rPr lang="en-US" sz="3191" dirty="0">
                <a:solidFill>
                  <a:srgbClr val="6C6E70"/>
                </a:solidFill>
                <a:latin typeface="Poppins"/>
              </a:rPr>
              <a:t> di amici, </a:t>
            </a:r>
            <a:r>
              <a:rPr lang="en-US" sz="3191" dirty="0" err="1">
                <a:solidFill>
                  <a:srgbClr val="6C6E70"/>
                </a:solidFill>
                <a:latin typeface="Poppins"/>
              </a:rPr>
              <a:t>familiari</a:t>
            </a:r>
            <a:r>
              <a:rPr lang="en-US" sz="3191" dirty="0">
                <a:solidFill>
                  <a:srgbClr val="6C6E70"/>
                </a:solidFill>
                <a:latin typeface="Poppins"/>
              </a:rPr>
              <a:t> o </a:t>
            </a:r>
            <a:r>
              <a:rPr lang="en-US" sz="3191" dirty="0" err="1">
                <a:solidFill>
                  <a:srgbClr val="6C6E70"/>
                </a:solidFill>
                <a:latin typeface="Poppins"/>
              </a:rPr>
              <a:t>colleghi</a:t>
            </a:r>
            <a:r>
              <a:rPr lang="en-US" sz="3191" dirty="0">
                <a:solidFill>
                  <a:srgbClr val="6C6E70"/>
                </a:solidFill>
                <a:latin typeface="Poppins"/>
              </a:rPr>
              <a:t> di fiducia.</a:t>
            </a:r>
          </a:p>
          <a:p>
            <a:pPr marL="688941" lvl="1" indent="-344470" algn="just">
              <a:lnSpc>
                <a:spcPts val="4690"/>
              </a:lnSpc>
              <a:buFont typeface="Arial"/>
              <a:buChar char="•"/>
            </a:pPr>
            <a:r>
              <a:rPr lang="en-US" sz="3191" dirty="0" err="1">
                <a:solidFill>
                  <a:srgbClr val="6C6E70"/>
                </a:solidFill>
                <a:latin typeface="Poppins"/>
              </a:rPr>
              <a:t>Raccogliere</a:t>
            </a:r>
            <a:r>
              <a:rPr lang="en-US" sz="3191" dirty="0">
                <a:solidFill>
                  <a:srgbClr val="6C6E70"/>
                </a:solidFill>
                <a:latin typeface="Poppins"/>
              </a:rPr>
              <a:t> prove </a:t>
            </a:r>
            <a:r>
              <a:rPr lang="en-US" sz="3191" dirty="0" err="1">
                <a:solidFill>
                  <a:srgbClr val="6C6E70"/>
                </a:solidFill>
                <a:latin typeface="Poppins"/>
              </a:rPr>
              <a:t>tangibili</a:t>
            </a:r>
            <a:r>
              <a:rPr lang="en-US" sz="3191" dirty="0">
                <a:solidFill>
                  <a:srgbClr val="6C6E70"/>
                </a:solidFill>
                <a:latin typeface="Poppins"/>
              </a:rPr>
              <a:t>, come e-mail o </a:t>
            </a:r>
            <a:r>
              <a:rPr lang="en-US" sz="3191" dirty="0" err="1">
                <a:solidFill>
                  <a:srgbClr val="6C6E70"/>
                </a:solidFill>
                <a:latin typeface="Poppins"/>
              </a:rPr>
              <a:t>tenere</a:t>
            </a:r>
            <a:r>
              <a:rPr lang="en-US" sz="3191" dirty="0">
                <a:solidFill>
                  <a:srgbClr val="6C6E70"/>
                </a:solidFill>
                <a:latin typeface="Poppins"/>
              </a:rPr>
              <a:t> un </a:t>
            </a:r>
            <a:r>
              <a:rPr lang="en-US" sz="3191" dirty="0" err="1">
                <a:solidFill>
                  <a:srgbClr val="6C6E70"/>
                </a:solidFill>
                <a:latin typeface="Poppins"/>
              </a:rPr>
              <a:t>diario</a:t>
            </a:r>
            <a:r>
              <a:rPr lang="en-US" sz="3191" dirty="0">
                <a:solidFill>
                  <a:srgbClr val="6C6E70"/>
                </a:solidFill>
                <a:latin typeface="Poppins"/>
              </a:rPr>
              <a:t> </a:t>
            </a:r>
            <a:r>
              <a:rPr lang="en-US" sz="3191" dirty="0" err="1">
                <a:solidFill>
                  <a:srgbClr val="6C6E70"/>
                </a:solidFill>
                <a:latin typeface="Poppins"/>
              </a:rPr>
              <a:t>che</a:t>
            </a:r>
            <a:r>
              <a:rPr lang="en-US" sz="3191" dirty="0">
                <a:solidFill>
                  <a:srgbClr val="6C6E70"/>
                </a:solidFill>
                <a:latin typeface="Poppins"/>
              </a:rPr>
              <a:t> </a:t>
            </a:r>
            <a:r>
              <a:rPr lang="en-US" sz="3191" dirty="0" err="1">
                <a:solidFill>
                  <a:srgbClr val="6C6E70"/>
                </a:solidFill>
                <a:latin typeface="Poppins"/>
              </a:rPr>
              <a:t>documenti</a:t>
            </a:r>
            <a:r>
              <a:rPr lang="en-US" sz="3191" dirty="0">
                <a:solidFill>
                  <a:srgbClr val="6C6E70"/>
                </a:solidFill>
                <a:latin typeface="Poppins"/>
              </a:rPr>
              <a:t> </a:t>
            </a:r>
            <a:r>
              <a:rPr lang="en-US" sz="3191" dirty="0" err="1">
                <a:solidFill>
                  <a:srgbClr val="6C6E70"/>
                </a:solidFill>
                <a:latin typeface="Poppins"/>
              </a:rPr>
              <a:t>situazioni</a:t>
            </a:r>
            <a:r>
              <a:rPr lang="en-US" sz="3191" dirty="0">
                <a:solidFill>
                  <a:srgbClr val="6C6E70"/>
                </a:solidFill>
                <a:latin typeface="Poppins"/>
              </a:rPr>
              <a:t> </a:t>
            </a:r>
            <a:r>
              <a:rPr lang="en-US" sz="3191" dirty="0" err="1">
                <a:solidFill>
                  <a:srgbClr val="6C6E70"/>
                </a:solidFill>
                <a:latin typeface="Poppins"/>
              </a:rPr>
              <a:t>critiche</a:t>
            </a:r>
            <a:r>
              <a:rPr lang="en-US" sz="3191" dirty="0">
                <a:solidFill>
                  <a:srgbClr val="6C6E70"/>
                </a:solidFill>
                <a:latin typeface="Poppins"/>
              </a:rPr>
              <a:t> e </a:t>
            </a:r>
            <a:r>
              <a:rPr lang="en-US" sz="3191" dirty="0" err="1">
                <a:solidFill>
                  <a:srgbClr val="6C6E70"/>
                </a:solidFill>
                <a:latin typeface="Poppins"/>
              </a:rPr>
              <a:t>comportamenti</a:t>
            </a:r>
            <a:r>
              <a:rPr lang="en-US" sz="3191" dirty="0">
                <a:solidFill>
                  <a:srgbClr val="6C6E70"/>
                </a:solidFill>
                <a:latin typeface="Poppins"/>
              </a:rPr>
              <a:t> </a:t>
            </a:r>
            <a:r>
              <a:rPr lang="en-US" sz="3191" dirty="0" err="1">
                <a:solidFill>
                  <a:srgbClr val="6C6E70"/>
                </a:solidFill>
                <a:latin typeface="Poppins"/>
              </a:rPr>
              <a:t>inappropriati</a:t>
            </a:r>
            <a:r>
              <a:rPr lang="en-US" sz="3191" dirty="0">
                <a:solidFill>
                  <a:srgbClr val="6C6E70"/>
                </a:solidFill>
                <a:latin typeface="Poppins"/>
              </a:rPr>
              <a:t>.</a:t>
            </a:r>
          </a:p>
          <a:p>
            <a:pPr marL="688941" lvl="1" indent="-344470" algn="just">
              <a:lnSpc>
                <a:spcPts val="4690"/>
              </a:lnSpc>
              <a:buFont typeface="Arial"/>
              <a:buChar char="•"/>
            </a:pPr>
            <a:r>
              <a:rPr lang="en-US" sz="3191" dirty="0">
                <a:solidFill>
                  <a:srgbClr val="6C6E70"/>
                </a:solidFill>
                <a:latin typeface="Poppins"/>
              </a:rPr>
              <a:t>Non </a:t>
            </a:r>
            <a:r>
              <a:rPr lang="en-US" sz="3191" dirty="0" err="1">
                <a:solidFill>
                  <a:srgbClr val="6C6E70"/>
                </a:solidFill>
                <a:latin typeface="Poppins"/>
              </a:rPr>
              <a:t>esitare</a:t>
            </a:r>
            <a:r>
              <a:rPr lang="en-US" sz="3191" dirty="0">
                <a:solidFill>
                  <a:srgbClr val="6C6E70"/>
                </a:solidFill>
                <a:latin typeface="Poppins"/>
              </a:rPr>
              <a:t> a </a:t>
            </a:r>
            <a:r>
              <a:rPr lang="en-US" sz="3191" dirty="0" err="1">
                <a:solidFill>
                  <a:srgbClr val="6C6E70"/>
                </a:solidFill>
                <a:latin typeface="Poppins"/>
              </a:rPr>
              <a:t>chiedere</a:t>
            </a:r>
            <a:r>
              <a:rPr lang="en-US" sz="3191" dirty="0">
                <a:solidFill>
                  <a:srgbClr val="6C6E70"/>
                </a:solidFill>
                <a:latin typeface="Poppins"/>
              </a:rPr>
              <a:t> </a:t>
            </a:r>
            <a:r>
              <a:rPr lang="en-US" sz="3191" dirty="0" err="1">
                <a:solidFill>
                  <a:srgbClr val="6C6E70"/>
                </a:solidFill>
                <a:latin typeface="Poppins"/>
              </a:rPr>
              <a:t>aiuto</a:t>
            </a:r>
            <a:r>
              <a:rPr lang="en-US" sz="3191" dirty="0">
                <a:solidFill>
                  <a:srgbClr val="6C6E70"/>
                </a:solidFill>
                <a:latin typeface="Poppins"/>
              </a:rPr>
              <a:t> </a:t>
            </a:r>
            <a:r>
              <a:rPr lang="en-US" sz="3191" dirty="0" err="1">
                <a:solidFill>
                  <a:srgbClr val="6C6E70"/>
                </a:solidFill>
                <a:latin typeface="Poppins"/>
              </a:rPr>
              <a:t>all'interno</a:t>
            </a:r>
            <a:r>
              <a:rPr lang="en-US" sz="3191" dirty="0">
                <a:solidFill>
                  <a:srgbClr val="6C6E70"/>
                </a:solidFill>
                <a:latin typeface="Poppins"/>
              </a:rPr>
              <a:t> </a:t>
            </a:r>
            <a:r>
              <a:rPr lang="en-US" sz="3191" dirty="0" err="1">
                <a:solidFill>
                  <a:srgbClr val="6C6E70"/>
                </a:solidFill>
                <a:latin typeface="Poppins"/>
              </a:rPr>
              <a:t>dell'azienda</a:t>
            </a:r>
            <a:r>
              <a:rPr lang="en-US" sz="3191" dirty="0">
                <a:solidFill>
                  <a:srgbClr val="6C6E70"/>
                </a:solidFill>
                <a:latin typeface="Poppins"/>
              </a:rPr>
              <a:t>, se </a:t>
            </a:r>
            <a:r>
              <a:rPr lang="en-US" sz="3191" dirty="0" err="1">
                <a:solidFill>
                  <a:srgbClr val="6C6E70"/>
                </a:solidFill>
                <a:latin typeface="Poppins"/>
              </a:rPr>
              <a:t>possibile</a:t>
            </a:r>
            <a:r>
              <a:rPr lang="en-US" sz="3191" dirty="0">
                <a:solidFill>
                  <a:srgbClr val="6C6E70"/>
                </a:solidFill>
                <a:latin typeface="Poppins"/>
              </a:rPr>
              <a:t>, </a:t>
            </a:r>
            <a:r>
              <a:rPr lang="en-US" sz="3191" dirty="0" err="1">
                <a:solidFill>
                  <a:srgbClr val="6C6E70"/>
                </a:solidFill>
                <a:latin typeface="Poppins"/>
              </a:rPr>
              <a:t>rivolgendosi</a:t>
            </a:r>
            <a:r>
              <a:rPr lang="en-US" sz="3191" dirty="0">
                <a:solidFill>
                  <a:srgbClr val="6C6E70"/>
                </a:solidFill>
                <a:latin typeface="Poppins"/>
              </a:rPr>
              <a:t> a figure </a:t>
            </a:r>
            <a:r>
              <a:rPr lang="en-US" sz="3191" dirty="0" err="1">
                <a:solidFill>
                  <a:srgbClr val="6C6E70"/>
                </a:solidFill>
                <a:latin typeface="Poppins"/>
              </a:rPr>
              <a:t>competenti</a:t>
            </a:r>
            <a:r>
              <a:rPr lang="en-US" sz="3191" dirty="0">
                <a:solidFill>
                  <a:srgbClr val="6C6E70"/>
                </a:solidFill>
                <a:latin typeface="Poppins"/>
              </a:rPr>
              <a:t> o </a:t>
            </a:r>
            <a:r>
              <a:rPr lang="en-US" sz="3191" dirty="0" err="1">
                <a:solidFill>
                  <a:srgbClr val="6C6E70"/>
                </a:solidFill>
                <a:latin typeface="Poppins"/>
              </a:rPr>
              <a:t>risorse</a:t>
            </a:r>
            <a:r>
              <a:rPr lang="en-US" sz="3191" dirty="0">
                <a:solidFill>
                  <a:srgbClr val="6C6E70"/>
                </a:solidFill>
                <a:latin typeface="Poppins"/>
              </a:rPr>
              <a:t> </a:t>
            </a:r>
            <a:r>
              <a:rPr lang="en-US" sz="3191" dirty="0" err="1">
                <a:solidFill>
                  <a:srgbClr val="6C6E70"/>
                </a:solidFill>
                <a:latin typeface="Poppins"/>
              </a:rPr>
              <a:t>umane</a:t>
            </a:r>
            <a:r>
              <a:rPr lang="en-US" sz="3191" dirty="0">
                <a:solidFill>
                  <a:srgbClr val="6C6E70"/>
                </a:solidFill>
                <a:latin typeface="Poppins"/>
              </a:rPr>
              <a:t>.</a:t>
            </a:r>
          </a:p>
          <a:p>
            <a:pPr marL="688941" lvl="1" indent="-344470" algn="just">
              <a:lnSpc>
                <a:spcPts val="4690"/>
              </a:lnSpc>
              <a:buFont typeface="Arial"/>
              <a:buChar char="•"/>
            </a:pPr>
            <a:r>
              <a:rPr lang="en-US" sz="3191" dirty="0" err="1">
                <a:solidFill>
                  <a:srgbClr val="6C6E70"/>
                </a:solidFill>
                <a:latin typeface="Poppins"/>
              </a:rPr>
              <a:t>Considerare</a:t>
            </a:r>
            <a:r>
              <a:rPr lang="en-US" sz="3191" dirty="0">
                <a:solidFill>
                  <a:srgbClr val="6C6E70"/>
                </a:solidFill>
                <a:latin typeface="Poppins"/>
              </a:rPr>
              <a:t> la </a:t>
            </a:r>
            <a:r>
              <a:rPr lang="en-US" sz="3191" dirty="0" err="1">
                <a:solidFill>
                  <a:srgbClr val="6C6E70"/>
                </a:solidFill>
                <a:latin typeface="Poppins"/>
              </a:rPr>
              <a:t>possibilità</a:t>
            </a:r>
            <a:r>
              <a:rPr lang="en-US" sz="3191" dirty="0">
                <a:solidFill>
                  <a:srgbClr val="6C6E70"/>
                </a:solidFill>
                <a:latin typeface="Poppins"/>
              </a:rPr>
              <a:t> di </a:t>
            </a:r>
            <a:r>
              <a:rPr lang="en-US" sz="3191" dirty="0" err="1">
                <a:solidFill>
                  <a:srgbClr val="6C6E70"/>
                </a:solidFill>
                <a:latin typeface="Poppins"/>
              </a:rPr>
              <a:t>rivolgersi</a:t>
            </a:r>
            <a:r>
              <a:rPr lang="en-US" sz="3191" dirty="0">
                <a:solidFill>
                  <a:srgbClr val="6C6E70"/>
                </a:solidFill>
                <a:latin typeface="Poppins"/>
              </a:rPr>
              <a:t> </a:t>
            </a:r>
            <a:r>
              <a:rPr lang="en-US" sz="3191" dirty="0" err="1">
                <a:solidFill>
                  <a:srgbClr val="6C6E70"/>
                </a:solidFill>
                <a:latin typeface="Poppins"/>
              </a:rPr>
              <a:t>agli</a:t>
            </a:r>
            <a:r>
              <a:rPr lang="en-US" sz="3191" dirty="0">
                <a:solidFill>
                  <a:srgbClr val="6C6E70"/>
                </a:solidFill>
                <a:latin typeface="Poppins"/>
              </a:rPr>
              <a:t> </a:t>
            </a:r>
            <a:r>
              <a:rPr lang="en-US" sz="3191" dirty="0" err="1">
                <a:solidFill>
                  <a:srgbClr val="6C6E70"/>
                </a:solidFill>
                <a:latin typeface="Poppins"/>
              </a:rPr>
              <a:t>sportelli</a:t>
            </a:r>
            <a:r>
              <a:rPr lang="en-US" sz="3191" dirty="0">
                <a:solidFill>
                  <a:srgbClr val="6C6E70"/>
                </a:solidFill>
                <a:latin typeface="Poppins"/>
              </a:rPr>
              <a:t> anti-mobbing </a:t>
            </a:r>
            <a:r>
              <a:rPr lang="en-US" sz="3191" dirty="0" err="1">
                <a:solidFill>
                  <a:srgbClr val="6C6E70"/>
                </a:solidFill>
                <a:latin typeface="Poppins"/>
              </a:rPr>
              <a:t>presso</a:t>
            </a:r>
            <a:r>
              <a:rPr lang="en-US" sz="3191" dirty="0">
                <a:solidFill>
                  <a:srgbClr val="6C6E70"/>
                </a:solidFill>
                <a:latin typeface="Poppins"/>
              </a:rPr>
              <a:t> le </a:t>
            </a:r>
            <a:r>
              <a:rPr lang="en-US" sz="3191" dirty="0" err="1">
                <a:solidFill>
                  <a:srgbClr val="6C6E70"/>
                </a:solidFill>
                <a:latin typeface="Poppins"/>
              </a:rPr>
              <a:t>Aziende</a:t>
            </a:r>
            <a:r>
              <a:rPr lang="en-US" sz="3191" dirty="0">
                <a:solidFill>
                  <a:srgbClr val="6C6E70"/>
                </a:solidFill>
                <a:latin typeface="Poppins"/>
              </a:rPr>
              <a:t> </a:t>
            </a:r>
            <a:r>
              <a:rPr lang="en-US" sz="3191" dirty="0" err="1">
                <a:solidFill>
                  <a:srgbClr val="6C6E70"/>
                </a:solidFill>
                <a:latin typeface="Poppins"/>
              </a:rPr>
              <a:t>Sanitarie</a:t>
            </a:r>
            <a:r>
              <a:rPr lang="en-US" sz="3191" dirty="0">
                <a:solidFill>
                  <a:srgbClr val="6C6E70"/>
                </a:solidFill>
                <a:latin typeface="Poppins"/>
              </a:rPr>
              <a:t> o </a:t>
            </a:r>
            <a:r>
              <a:rPr lang="en-US" sz="3191" dirty="0" err="1">
                <a:solidFill>
                  <a:srgbClr val="6C6E70"/>
                </a:solidFill>
                <a:latin typeface="Poppins"/>
              </a:rPr>
              <a:t>centri</a:t>
            </a:r>
            <a:r>
              <a:rPr lang="en-US" sz="3191" dirty="0">
                <a:solidFill>
                  <a:srgbClr val="6C6E70"/>
                </a:solidFill>
                <a:latin typeface="Poppins"/>
              </a:rPr>
              <a:t> </a:t>
            </a:r>
            <a:r>
              <a:rPr lang="en-US" sz="3191" dirty="0" err="1">
                <a:solidFill>
                  <a:srgbClr val="6C6E70"/>
                </a:solidFill>
                <a:latin typeface="Poppins"/>
              </a:rPr>
              <a:t>istituiti</a:t>
            </a:r>
            <a:r>
              <a:rPr lang="en-US" sz="3191" dirty="0">
                <a:solidFill>
                  <a:srgbClr val="6C6E70"/>
                </a:solidFill>
                <a:latin typeface="Poppins"/>
              </a:rPr>
              <a:t> da </a:t>
            </a:r>
            <a:r>
              <a:rPr lang="en-US" sz="3191" dirty="0" err="1">
                <a:solidFill>
                  <a:srgbClr val="6C6E70"/>
                </a:solidFill>
                <a:latin typeface="Poppins"/>
              </a:rPr>
              <a:t>sindacati</a:t>
            </a:r>
            <a:r>
              <a:rPr lang="en-US" sz="3191" dirty="0">
                <a:solidFill>
                  <a:srgbClr val="6C6E70"/>
                </a:solidFill>
                <a:latin typeface="Poppins"/>
              </a:rPr>
              <a:t>, </a:t>
            </a:r>
            <a:r>
              <a:rPr lang="en-US" sz="3191" dirty="0" err="1">
                <a:solidFill>
                  <a:srgbClr val="6C6E70"/>
                </a:solidFill>
                <a:latin typeface="Poppins"/>
              </a:rPr>
              <a:t>associazioni</a:t>
            </a:r>
            <a:r>
              <a:rPr lang="en-US" sz="3191" dirty="0">
                <a:solidFill>
                  <a:srgbClr val="6C6E70"/>
                </a:solidFill>
                <a:latin typeface="Poppins"/>
              </a:rPr>
              <a:t> o </a:t>
            </a:r>
            <a:r>
              <a:rPr lang="en-US" sz="3191" dirty="0" err="1">
                <a:solidFill>
                  <a:srgbClr val="6C6E70"/>
                </a:solidFill>
                <a:latin typeface="Poppins"/>
              </a:rPr>
              <a:t>privati</a:t>
            </a:r>
            <a:r>
              <a:rPr lang="en-US" sz="3191" dirty="0">
                <a:solidFill>
                  <a:srgbClr val="6C6E70"/>
                </a:solidFill>
                <a:latin typeface="Poppins"/>
              </a:rPr>
              <a:t>, dove </a:t>
            </a:r>
            <a:r>
              <a:rPr lang="en-US" sz="3191" dirty="0" err="1">
                <a:solidFill>
                  <a:srgbClr val="6C6E70"/>
                </a:solidFill>
                <a:latin typeface="Poppins"/>
              </a:rPr>
              <a:t>si</a:t>
            </a:r>
            <a:r>
              <a:rPr lang="en-US" sz="3191" dirty="0">
                <a:solidFill>
                  <a:srgbClr val="6C6E70"/>
                </a:solidFill>
                <a:latin typeface="Poppins"/>
              </a:rPr>
              <a:t> </a:t>
            </a:r>
            <a:r>
              <a:rPr lang="en-US" sz="3191" dirty="0" err="1">
                <a:solidFill>
                  <a:srgbClr val="6C6E70"/>
                </a:solidFill>
                <a:latin typeface="Poppins"/>
              </a:rPr>
              <a:t>può</a:t>
            </a:r>
            <a:r>
              <a:rPr lang="en-US" sz="3191" dirty="0">
                <a:solidFill>
                  <a:srgbClr val="6C6E70"/>
                </a:solidFill>
                <a:latin typeface="Poppins"/>
              </a:rPr>
              <a:t> </a:t>
            </a:r>
            <a:r>
              <a:rPr lang="en-US" sz="3191" dirty="0" err="1">
                <a:solidFill>
                  <a:srgbClr val="6C6E70"/>
                </a:solidFill>
                <a:latin typeface="Poppins"/>
              </a:rPr>
              <a:t>ricevere</a:t>
            </a:r>
            <a:r>
              <a:rPr lang="en-US" sz="3191" dirty="0">
                <a:solidFill>
                  <a:srgbClr val="6C6E70"/>
                </a:solidFill>
                <a:latin typeface="Poppins"/>
              </a:rPr>
              <a:t> </a:t>
            </a:r>
            <a:r>
              <a:rPr lang="en-US" sz="3191" dirty="0" err="1">
                <a:solidFill>
                  <a:srgbClr val="6C6E70"/>
                </a:solidFill>
                <a:latin typeface="Poppins"/>
              </a:rPr>
              <a:t>supporto</a:t>
            </a:r>
            <a:r>
              <a:rPr lang="en-US" sz="3191" dirty="0">
                <a:solidFill>
                  <a:srgbClr val="6C6E70"/>
                </a:solidFill>
                <a:latin typeface="Poppins"/>
              </a:rPr>
              <a:t> e </a:t>
            </a:r>
            <a:r>
              <a:rPr lang="en-US" sz="3191" dirty="0" err="1">
                <a:solidFill>
                  <a:srgbClr val="6C6E70"/>
                </a:solidFill>
                <a:latin typeface="Poppins"/>
              </a:rPr>
              <a:t>consulenza</a:t>
            </a:r>
            <a:r>
              <a:rPr lang="en-US" sz="3191" dirty="0">
                <a:solidFill>
                  <a:srgbClr val="6C6E70"/>
                </a:solidFill>
                <a:latin typeface="Poppins"/>
              </a:rPr>
              <a:t> </a:t>
            </a:r>
            <a:r>
              <a:rPr lang="en-US" sz="3191" dirty="0" err="1">
                <a:solidFill>
                  <a:srgbClr val="6C6E70"/>
                </a:solidFill>
                <a:latin typeface="Poppins"/>
              </a:rPr>
              <a:t>specifica</a:t>
            </a:r>
            <a:r>
              <a:rPr lang="en-US" sz="3191" dirty="0">
                <a:solidFill>
                  <a:srgbClr val="6C6E70"/>
                </a:solidFill>
                <a:latin typeface="Poppins"/>
              </a:rPr>
              <a:t> per </a:t>
            </a:r>
            <a:r>
              <a:rPr lang="en-US" sz="3191" dirty="0" err="1">
                <a:solidFill>
                  <a:srgbClr val="6C6E70"/>
                </a:solidFill>
                <a:latin typeface="Poppins"/>
              </a:rPr>
              <a:t>affrontare</a:t>
            </a:r>
            <a:r>
              <a:rPr lang="en-US" sz="3191" dirty="0">
                <a:solidFill>
                  <a:srgbClr val="6C6E70"/>
                </a:solidFill>
                <a:latin typeface="Poppins"/>
              </a:rPr>
              <a:t> la </a:t>
            </a:r>
            <a:r>
              <a:rPr lang="en-US" sz="3191" dirty="0" err="1">
                <a:solidFill>
                  <a:srgbClr val="6C6E70"/>
                </a:solidFill>
                <a:latin typeface="Poppins"/>
              </a:rPr>
              <a:t>situazione</a:t>
            </a:r>
            <a:r>
              <a:rPr lang="en-US" sz="3191" dirty="0">
                <a:solidFill>
                  <a:srgbClr val="6C6E70"/>
                </a:solidFill>
                <a:latin typeface="Poppins"/>
              </a:rPr>
              <a:t>.</a:t>
            </a:r>
          </a:p>
          <a:p>
            <a:pPr algn="just">
              <a:lnSpc>
                <a:spcPts val="4690"/>
              </a:lnSpc>
            </a:pPr>
            <a:endParaRPr lang="en-US" sz="3191" dirty="0">
              <a:solidFill>
                <a:srgbClr val="6C6E70"/>
              </a:solidFill>
              <a:latin typeface="Poppins"/>
            </a:endParaRPr>
          </a:p>
        </p:txBody>
      </p:sp>
      <p:sp>
        <p:nvSpPr>
          <p:cNvPr id="15" name="AutoShape 4">
            <a:extLst>
              <a:ext uri="{FF2B5EF4-FFF2-40B4-BE49-F238E27FC236}">
                <a16:creationId xmlns:a16="http://schemas.microsoft.com/office/drawing/2014/main" id="{B0D96B50-5EA3-3A09-65BE-CFD59AB0D578}"/>
              </a:ext>
            </a:extLst>
          </p:cNvPr>
          <p:cNvSpPr/>
          <p:nvPr/>
        </p:nvSpPr>
        <p:spPr>
          <a:xfrm>
            <a:off x="0" y="9603505"/>
            <a:ext cx="18288000" cy="721595"/>
          </a:xfrm>
          <a:prstGeom prst="rect">
            <a:avLst/>
          </a:prstGeom>
          <a:gradFill rotWithShape="1">
            <a:gsLst>
              <a:gs pos="0">
                <a:srgbClr val="9F142A">
                  <a:alpha val="100000"/>
                </a:srgbClr>
              </a:gs>
              <a:gs pos="50000">
                <a:srgbClr val="0064A3">
                  <a:alpha val="100000"/>
                </a:srgbClr>
              </a:gs>
              <a:gs pos="100000">
                <a:srgbClr val="009F5A">
                  <a:alpha val="100000"/>
                </a:srgbClr>
              </a:gs>
            </a:gsLst>
            <a:lin ang="0"/>
          </a:gradFill>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it-IT"/>
          </a:p>
        </p:txBody>
      </p:sp>
      <p:sp>
        <p:nvSpPr>
          <p:cNvPr id="16" name="TextBox 6">
            <a:extLst>
              <a:ext uri="{FF2B5EF4-FFF2-40B4-BE49-F238E27FC236}">
                <a16:creationId xmlns:a16="http://schemas.microsoft.com/office/drawing/2014/main" id="{1B75AC65-00AA-53F2-5807-7498B9CA600A}"/>
              </a:ext>
            </a:extLst>
          </p:cNvPr>
          <p:cNvSpPr txBox="1"/>
          <p:nvPr/>
        </p:nvSpPr>
        <p:spPr>
          <a:xfrm>
            <a:off x="12774867" y="9783619"/>
            <a:ext cx="5257800" cy="389081"/>
          </a:xfrm>
          <a:prstGeom prst="rect">
            <a:avLst/>
          </a:prstGeom>
          <a:noFill/>
          <a:ln cap="flat">
            <a:noFill/>
          </a:ln>
        </p:spPr>
        <p:txBody>
          <a:bodyPr vert="horz" wrap="square" lIns="0" tIns="0" rIns="0" bIns="0" anchor="t" anchorCtr="0" compatLnSpc="1">
            <a:spAutoFit/>
          </a:bodyPr>
          <a:lstStyle/>
          <a:p>
            <a:pPr marL="0" marR="0" lvl="0" indent="0" algn="r" defTabSz="914400" rtl="0" fontAlgn="auto" hangingPunct="1">
              <a:lnSpc>
                <a:spcPts val="3045"/>
              </a:lnSpc>
              <a:spcBef>
                <a:spcPts val="0"/>
              </a:spcBef>
              <a:spcAft>
                <a:spcPts val="0"/>
              </a:spcAft>
              <a:buNone/>
              <a:tabLst/>
              <a:defRPr sz="1800" b="0" i="0" u="none" strike="noStrike" kern="0" cap="none" spc="0" baseline="0">
                <a:solidFill>
                  <a:srgbClr val="000000"/>
                </a:solidFill>
                <a:uFillTx/>
              </a:defRPr>
            </a:pPr>
            <a:r>
              <a:rPr lang="en-US" sz="2800" b="0" i="0" u="none" strike="noStrike" kern="1200" cap="none" spc="0" baseline="0" dirty="0">
                <a:solidFill>
                  <a:srgbClr val="FFFFFF"/>
                </a:solidFill>
                <a:uFillTx/>
                <a:latin typeface="Poppins"/>
              </a:rPr>
              <a:t>Copyright     </a:t>
            </a:r>
            <a:r>
              <a:rPr lang="en-US" sz="2800" b="0" i="0" u="none" strike="noStrike" kern="1200" cap="none" spc="0" baseline="0" dirty="0" err="1">
                <a:solidFill>
                  <a:srgbClr val="FFFFFF"/>
                </a:solidFill>
                <a:uFillTx/>
                <a:latin typeface="Poppins"/>
              </a:rPr>
              <a:t>Meleam</a:t>
            </a:r>
            <a:r>
              <a:rPr lang="en-US" sz="2800" b="0" i="0" u="none" strike="noStrike" kern="1200" cap="none" spc="0" baseline="0" dirty="0">
                <a:solidFill>
                  <a:srgbClr val="FFFFFF"/>
                </a:solidFill>
                <a:uFillTx/>
                <a:latin typeface="Poppins"/>
              </a:rPr>
              <a:t> spa</a:t>
            </a:r>
          </a:p>
        </p:txBody>
      </p:sp>
      <p:sp>
        <p:nvSpPr>
          <p:cNvPr id="17" name="Freeform 8">
            <a:extLst>
              <a:ext uri="{FF2B5EF4-FFF2-40B4-BE49-F238E27FC236}">
                <a16:creationId xmlns:a16="http://schemas.microsoft.com/office/drawing/2014/main" id="{7F906E7C-15DA-D923-A7BE-12D7D8D483B1}"/>
              </a:ext>
            </a:extLst>
          </p:cNvPr>
          <p:cNvSpPr/>
          <p:nvPr/>
        </p:nvSpPr>
        <p:spPr>
          <a:xfrm>
            <a:off x="15392400" y="9807429"/>
            <a:ext cx="303135" cy="300934"/>
          </a:xfrm>
          <a:custGeom>
            <a:avLst/>
            <a:gdLst>
              <a:gd name="f0" fmla="val w"/>
              <a:gd name="f1" fmla="val h"/>
              <a:gd name="f2" fmla="val 0"/>
              <a:gd name="f3" fmla="val 428170"/>
              <a:gd name="f4" fmla="val 468585"/>
              <a:gd name="f5" fmla="val 428169"/>
              <a:gd name="f6" fmla="*/ f0 1 428170"/>
              <a:gd name="f7" fmla="*/ f1 1 468585"/>
              <a:gd name="f8" fmla="+- f4 0 f2"/>
              <a:gd name="f9" fmla="+- f3 0 f2"/>
              <a:gd name="f10" fmla="*/ f9 1 428170"/>
              <a:gd name="f11" fmla="*/ f8 1 468585"/>
              <a:gd name="f12" fmla="*/ f2 1 f10"/>
              <a:gd name="f13" fmla="*/ f3 1 f10"/>
              <a:gd name="f14" fmla="*/ f2 1 f11"/>
              <a:gd name="f15" fmla="*/ f4 1 f11"/>
              <a:gd name="f16" fmla="*/ f12 f6 1"/>
              <a:gd name="f17" fmla="*/ f13 f6 1"/>
              <a:gd name="f18" fmla="*/ f15 f7 1"/>
              <a:gd name="f19" fmla="*/ f14 f7 1"/>
            </a:gdLst>
            <a:ahLst/>
            <a:cxnLst>
              <a:cxn ang="3cd4">
                <a:pos x="hc" y="t"/>
              </a:cxn>
              <a:cxn ang="0">
                <a:pos x="r" y="vc"/>
              </a:cxn>
              <a:cxn ang="cd4">
                <a:pos x="hc" y="b"/>
              </a:cxn>
              <a:cxn ang="cd2">
                <a:pos x="l" y="vc"/>
              </a:cxn>
            </a:cxnLst>
            <a:rect l="f16" t="f19" r="f17" b="f18"/>
            <a:pathLst>
              <a:path w="428170" h="468585">
                <a:moveTo>
                  <a:pt x="f2" y="f2"/>
                </a:moveTo>
                <a:lnTo>
                  <a:pt x="f5" y="f2"/>
                </a:lnTo>
                <a:lnTo>
                  <a:pt x="f5" y="f4"/>
                </a:lnTo>
                <a:lnTo>
                  <a:pt x="f2" y="f4"/>
                </a:lnTo>
                <a:lnTo>
                  <a:pt x="f2" y="f2"/>
                </a:lnTo>
                <a:close/>
              </a:path>
            </a:pathLst>
          </a:custGeom>
          <a:blipFill>
            <a:blip r:embed="rId5">
              <a:alphaModFix/>
              <a:extLst>
                <a:ext uri="{96DAC541-7B7A-43D3-8B79-37D633B846F1}">
                  <asvg:svgBlip xmlns:asvg="http://schemas.microsoft.com/office/drawing/2016/SVG/main" r:embed="rId6"/>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it-IT" sz="1200" b="0" i="0" u="none" strike="noStrike" kern="1200" cap="none" spc="0" baseline="0">
              <a:solidFill>
                <a:srgbClr val="000000"/>
              </a:solidFill>
              <a:uFillTx/>
              <a:latin typeface="Calibri"/>
            </a:endParaRPr>
          </a:p>
        </p:txBody>
      </p:sp>
      <p:grpSp>
        <p:nvGrpSpPr>
          <p:cNvPr id="18" name="Gruppo 17">
            <a:extLst>
              <a:ext uri="{FF2B5EF4-FFF2-40B4-BE49-F238E27FC236}">
                <a16:creationId xmlns:a16="http://schemas.microsoft.com/office/drawing/2014/main" id="{709B3E4F-3240-119E-7072-756563FC1E0C}"/>
              </a:ext>
            </a:extLst>
          </p:cNvPr>
          <p:cNvGrpSpPr/>
          <p:nvPr/>
        </p:nvGrpSpPr>
        <p:grpSpPr>
          <a:xfrm>
            <a:off x="399002" y="534497"/>
            <a:ext cx="10971623" cy="767955"/>
            <a:chOff x="-177344" y="344057"/>
            <a:chExt cx="7314415" cy="511970"/>
          </a:xfrm>
        </p:grpSpPr>
        <p:sp>
          <p:nvSpPr>
            <p:cNvPr id="19" name="CasellaDiTesto 18">
              <a:extLst>
                <a:ext uri="{FF2B5EF4-FFF2-40B4-BE49-F238E27FC236}">
                  <a16:creationId xmlns:a16="http://schemas.microsoft.com/office/drawing/2014/main" id="{4F0BC92F-BF78-B319-F52D-3B2593CDE556}"/>
                </a:ext>
              </a:extLst>
            </p:cNvPr>
            <p:cNvSpPr txBox="1"/>
            <p:nvPr/>
          </p:nvSpPr>
          <p:spPr>
            <a:xfrm>
              <a:off x="401701" y="344057"/>
              <a:ext cx="6735370" cy="492443"/>
            </a:xfrm>
            <a:prstGeom prst="rect">
              <a:avLst/>
            </a:prstGeom>
            <a:noFill/>
          </p:spPr>
          <p:txBody>
            <a:bodyPr wrap="square" rtlCol="0">
              <a:spAutoFit/>
            </a:bodyPr>
            <a:lstStyle/>
            <a:p>
              <a:r>
                <a:rPr lang="it-IT" sz="4200" b="1" dirty="0">
                  <a:solidFill>
                    <a:srgbClr val="9E142B"/>
                  </a:solidFill>
                  <a:latin typeface="Poppins"/>
                </a:rPr>
                <a:t>Il mobbing</a:t>
              </a:r>
            </a:p>
          </p:txBody>
        </p:sp>
        <p:pic>
          <p:nvPicPr>
            <p:cNvPr id="20" name="Immagine 19" descr="Immagine che contiene Elementi grafici, grafica, Carattere, simbolo&#10;&#10;Descrizione generata automaticamente">
              <a:extLst>
                <a:ext uri="{FF2B5EF4-FFF2-40B4-BE49-F238E27FC236}">
                  <a16:creationId xmlns:a16="http://schemas.microsoft.com/office/drawing/2014/main" id="{7D3351FF-6BD4-BC50-1BF8-F973C2314AD8}"/>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61703"/>
            <a:stretch/>
          </p:blipFill>
          <p:spPr>
            <a:xfrm>
              <a:off x="-177344" y="355307"/>
              <a:ext cx="549005" cy="500720"/>
            </a:xfrm>
            <a:prstGeom prst="rect">
              <a:avLst/>
            </a:prstGeom>
          </p:spPr>
        </p:pic>
      </p:grpSp>
      <p:grpSp>
        <p:nvGrpSpPr>
          <p:cNvPr id="21" name="Gruppo 20">
            <a:extLst>
              <a:ext uri="{FF2B5EF4-FFF2-40B4-BE49-F238E27FC236}">
                <a16:creationId xmlns:a16="http://schemas.microsoft.com/office/drawing/2014/main" id="{160C8770-7AC5-FA1B-DA0C-6B5A1EAC0F4E}"/>
              </a:ext>
            </a:extLst>
          </p:cNvPr>
          <p:cNvGrpSpPr/>
          <p:nvPr/>
        </p:nvGrpSpPr>
        <p:grpSpPr>
          <a:xfrm>
            <a:off x="399002" y="1394002"/>
            <a:ext cx="10644485" cy="646331"/>
            <a:chOff x="211736" y="1801940"/>
            <a:chExt cx="7096323" cy="430887"/>
          </a:xfrm>
        </p:grpSpPr>
        <p:sp>
          <p:nvSpPr>
            <p:cNvPr id="22" name="CasellaDiTesto 21">
              <a:extLst>
                <a:ext uri="{FF2B5EF4-FFF2-40B4-BE49-F238E27FC236}">
                  <a16:creationId xmlns:a16="http://schemas.microsoft.com/office/drawing/2014/main" id="{1B245766-FD39-D59E-92E2-D3AEBCFD9770}"/>
                </a:ext>
              </a:extLst>
            </p:cNvPr>
            <p:cNvSpPr txBox="1"/>
            <p:nvPr/>
          </p:nvSpPr>
          <p:spPr>
            <a:xfrm>
              <a:off x="931909" y="1801940"/>
              <a:ext cx="6376150" cy="430887"/>
            </a:xfrm>
            <a:prstGeom prst="rect">
              <a:avLst/>
            </a:prstGeom>
            <a:noFill/>
          </p:spPr>
          <p:txBody>
            <a:bodyPr wrap="square" rtlCol="0">
              <a:spAutoFit/>
            </a:bodyPr>
            <a:lstStyle/>
            <a:p>
              <a:r>
                <a:rPr lang="it-IT" sz="3600" b="1" dirty="0">
                  <a:solidFill>
                    <a:srgbClr val="0064A2"/>
                  </a:solidFill>
                  <a:latin typeface="Poppins"/>
                </a:rPr>
                <a:t>COME AFFRONTARE IL MOBBING</a:t>
              </a:r>
            </a:p>
          </p:txBody>
        </p:sp>
        <p:pic>
          <p:nvPicPr>
            <p:cNvPr id="23" name="Immagine 22">
              <a:extLst>
                <a:ext uri="{FF2B5EF4-FFF2-40B4-BE49-F238E27FC236}">
                  <a16:creationId xmlns:a16="http://schemas.microsoft.com/office/drawing/2014/main" id="{896BEA94-03FF-1199-5D9E-FA8EA6804C54}"/>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t="1" b="49999"/>
            <a:stretch/>
          </p:blipFill>
          <p:spPr>
            <a:xfrm>
              <a:off x="211736" y="1852729"/>
              <a:ext cx="720173" cy="360087"/>
            </a:xfrm>
            <a:prstGeom prst="rect">
              <a:avLst/>
            </a:prstGeom>
          </p:spPr>
        </p:pic>
      </p:grpSp>
    </p:spTree>
    <p:custDataLst>
      <p:tags r:id="rId1"/>
    </p:custDataLst>
  </p:cSld>
  <p:clrMapOvr>
    <a:masterClrMapping/>
  </p:clrMapOvr>
  <mc:AlternateContent xmlns:mc="http://schemas.openxmlformats.org/markup-compatibility/2006">
    <mc:Choice xmlns:p14="http://schemas.microsoft.com/office/powerpoint/2010/main" Requires="p14">
      <p:transition spd="slow" p14:dur="2000" advClick="0" advTm="0"/>
    </mc:Choice>
    <mc:Fallback>
      <p:transition spd="slow" advClick="0" advTm="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500"/>
                                        <p:tgtEl>
                                          <p:spTgt spid="21"/>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fade">
                                      <p:cBhvr>
                                        <p:cTn id="11" dur="500"/>
                                        <p:tgtEl>
                                          <p:spTgt spid="11"/>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1"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 name="Freeform 10">
            <a:extLst>
              <a:ext uri="{FF2B5EF4-FFF2-40B4-BE49-F238E27FC236}">
                <a16:creationId xmlns:a16="http://schemas.microsoft.com/office/drawing/2014/main" id="{1574CBA8-0F94-6706-6AA4-8FFF1B84A9C5}"/>
              </a:ext>
            </a:extLst>
          </p:cNvPr>
          <p:cNvSpPr/>
          <p:nvPr/>
        </p:nvSpPr>
        <p:spPr>
          <a:xfrm>
            <a:off x="14551443" y="288091"/>
            <a:ext cx="4016337" cy="1277645"/>
          </a:xfrm>
          <a:custGeom>
            <a:avLst/>
            <a:gdLst>
              <a:gd name="f0" fmla="val w"/>
              <a:gd name="f1" fmla="val h"/>
              <a:gd name="f2" fmla="val 0"/>
              <a:gd name="f3" fmla="val 1818991"/>
              <a:gd name="f4" fmla="val 477756"/>
              <a:gd name="f5" fmla="val 81168"/>
              <a:gd name="f6" fmla="val 1737824"/>
              <a:gd name="f7" fmla="val 1782651"/>
              <a:gd name="f8" fmla="val 36340"/>
              <a:gd name="f9" fmla="val 396589"/>
              <a:gd name="f10" fmla="val 441416"/>
              <a:gd name="f11" fmla="*/ f0 1 1818991"/>
              <a:gd name="f12" fmla="*/ f1 1 477756"/>
              <a:gd name="f13" fmla="+- f4 0 f2"/>
              <a:gd name="f14" fmla="+- f3 0 f2"/>
              <a:gd name="f15" fmla="*/ f14 1 1818991"/>
              <a:gd name="f16" fmla="*/ f13 1 477756"/>
              <a:gd name="f17" fmla="*/ f2 1 f15"/>
              <a:gd name="f18" fmla="*/ f3 1 f15"/>
              <a:gd name="f19" fmla="*/ f2 1 f16"/>
              <a:gd name="f20" fmla="*/ f4 1 f16"/>
              <a:gd name="f21" fmla="*/ f17 f11 1"/>
              <a:gd name="f22" fmla="*/ f18 f11 1"/>
              <a:gd name="f23" fmla="*/ f20 f12 1"/>
              <a:gd name="f24" fmla="*/ f19 f12 1"/>
            </a:gdLst>
            <a:ahLst/>
            <a:cxnLst>
              <a:cxn ang="3cd4">
                <a:pos x="hc" y="t"/>
              </a:cxn>
              <a:cxn ang="0">
                <a:pos x="r" y="vc"/>
              </a:cxn>
              <a:cxn ang="cd4">
                <a:pos x="hc" y="b"/>
              </a:cxn>
              <a:cxn ang="cd2">
                <a:pos x="l" y="vc"/>
              </a:cxn>
            </a:cxnLst>
            <a:rect l="f21" t="f24" r="f22" b="f23"/>
            <a:pathLst>
              <a:path w="1818991" h="477756">
                <a:moveTo>
                  <a:pt x="f5" y="f2"/>
                </a:moveTo>
                <a:lnTo>
                  <a:pt x="f6" y="f2"/>
                </a:lnTo>
                <a:cubicBezTo>
                  <a:pt x="f7" y="f2"/>
                  <a:pt x="f3" y="f8"/>
                  <a:pt x="f3" y="f5"/>
                </a:cubicBezTo>
                <a:lnTo>
                  <a:pt x="f3" y="f9"/>
                </a:lnTo>
                <a:cubicBezTo>
                  <a:pt x="f3" y="f10"/>
                  <a:pt x="f7" y="f4"/>
                  <a:pt x="f6" y="f4"/>
                </a:cubicBezTo>
                <a:lnTo>
                  <a:pt x="f5" y="f4"/>
                </a:lnTo>
                <a:cubicBezTo>
                  <a:pt x="f8" y="f4"/>
                  <a:pt x="f2" y="f10"/>
                  <a:pt x="f2" y="f9"/>
                </a:cubicBezTo>
                <a:lnTo>
                  <a:pt x="f2" y="f5"/>
                </a:lnTo>
                <a:cubicBezTo>
                  <a:pt x="f2" y="f8"/>
                  <a:pt x="f8" y="f2"/>
                  <a:pt x="f5" y="f2"/>
                </a:cubicBezTo>
                <a:close/>
              </a:path>
            </a:pathLst>
          </a:custGeom>
          <a:solidFill>
            <a:srgbClr val="000000">
              <a:alpha val="0"/>
            </a:srgbClr>
          </a:solidFill>
          <a:ln w="38103" cap="rnd">
            <a:solidFill>
              <a:srgbClr val="0064A3"/>
            </a:solidFill>
            <a:prstDash val="solid"/>
            <a:round/>
          </a:ln>
        </p:spPr>
        <p:txBody>
          <a:bodyPr vert="horz" wrap="square" lIns="137160" tIns="68580" rIns="137160" bIns="68580" anchor="t" anchorCtr="0" compatLnSpc="1">
            <a:noAutofit/>
          </a:bodyPr>
          <a:lstStyle/>
          <a:p>
            <a:pPr defTabSz="1371600">
              <a:defRPr sz="1800" b="0" i="0" u="none" strike="noStrike" kern="0" cap="none" spc="0" baseline="0">
                <a:solidFill>
                  <a:srgbClr val="000000"/>
                </a:solidFill>
                <a:uFillTx/>
              </a:defRPr>
            </a:pPr>
            <a:endParaRPr lang="it-IT">
              <a:solidFill>
                <a:srgbClr val="000000"/>
              </a:solidFill>
              <a:latin typeface="Calibri"/>
            </a:endParaRPr>
          </a:p>
        </p:txBody>
      </p:sp>
      <p:sp>
        <p:nvSpPr>
          <p:cNvPr id="69" name="TextBox 11">
            <a:extLst>
              <a:ext uri="{FF2B5EF4-FFF2-40B4-BE49-F238E27FC236}">
                <a16:creationId xmlns:a16="http://schemas.microsoft.com/office/drawing/2014/main" id="{711CF1C5-B37D-D843-31C1-2FDCB59720DF}"/>
              </a:ext>
            </a:extLst>
          </p:cNvPr>
          <p:cNvSpPr txBox="1"/>
          <p:nvPr/>
        </p:nvSpPr>
        <p:spPr>
          <a:xfrm>
            <a:off x="14551442" y="186207"/>
            <a:ext cx="2173656" cy="2275539"/>
          </a:xfrm>
          <a:prstGeom prst="rect">
            <a:avLst/>
          </a:prstGeom>
          <a:noFill/>
          <a:ln cap="flat">
            <a:noFill/>
          </a:ln>
        </p:spPr>
        <p:txBody>
          <a:bodyPr vert="horz" wrap="square" lIns="50804" tIns="50804" rIns="50804" bIns="50804" anchor="ctr" anchorCtr="1" compatLnSpc="1">
            <a:noAutofit/>
          </a:bodyPr>
          <a:lstStyle/>
          <a:p>
            <a:pPr algn="ctr" defTabSz="1371600">
              <a:lnSpc>
                <a:spcPts val="2663"/>
              </a:lnSpc>
              <a:defRPr sz="1800" b="0" i="0" u="none" strike="noStrike" kern="0" cap="none" spc="0" baseline="0">
                <a:solidFill>
                  <a:srgbClr val="000000"/>
                </a:solidFill>
                <a:uFillTx/>
              </a:defRPr>
            </a:pPr>
            <a:endParaRPr lang="it-IT">
              <a:solidFill>
                <a:srgbClr val="000000"/>
              </a:solidFill>
              <a:latin typeface="Calibri"/>
            </a:endParaRPr>
          </a:p>
        </p:txBody>
      </p:sp>
      <p:sp>
        <p:nvSpPr>
          <p:cNvPr id="62" name="Freeform 12">
            <a:extLst>
              <a:ext uri="{FF2B5EF4-FFF2-40B4-BE49-F238E27FC236}">
                <a16:creationId xmlns:a16="http://schemas.microsoft.com/office/drawing/2014/main" id="{6E8D435B-F351-6F49-37D7-5231999B53DD}"/>
              </a:ext>
            </a:extLst>
          </p:cNvPr>
          <p:cNvSpPr/>
          <p:nvPr/>
        </p:nvSpPr>
        <p:spPr>
          <a:xfrm>
            <a:off x="14799853" y="452202"/>
            <a:ext cx="3342410" cy="895764"/>
          </a:xfrm>
          <a:custGeom>
            <a:avLst/>
            <a:gdLst>
              <a:gd name="f0" fmla="val w"/>
              <a:gd name="f1" fmla="val h"/>
              <a:gd name="f2" fmla="val 0"/>
              <a:gd name="f3" fmla="val 3342411"/>
              <a:gd name="f4" fmla="val 895766"/>
              <a:gd name="f5" fmla="*/ f0 1 3342411"/>
              <a:gd name="f6" fmla="*/ f1 1 895766"/>
              <a:gd name="f7" fmla="+- f4 0 f2"/>
              <a:gd name="f8" fmla="+- f3 0 f2"/>
              <a:gd name="f9" fmla="*/ f8 1 3342411"/>
              <a:gd name="f10" fmla="*/ f7 1 895766"/>
              <a:gd name="f11" fmla="*/ f2 1 f9"/>
              <a:gd name="f12" fmla="*/ f3 1 f9"/>
              <a:gd name="f13" fmla="*/ f2 1 f10"/>
              <a:gd name="f14" fmla="*/ f4 1 f10"/>
              <a:gd name="f15" fmla="*/ f11 f5 1"/>
              <a:gd name="f16" fmla="*/ f12 f5 1"/>
              <a:gd name="f17" fmla="*/ f14 f6 1"/>
              <a:gd name="f18" fmla="*/ f13 f6 1"/>
            </a:gdLst>
            <a:ahLst/>
            <a:cxnLst>
              <a:cxn ang="3cd4">
                <a:pos x="hc" y="t"/>
              </a:cxn>
              <a:cxn ang="0">
                <a:pos x="r" y="vc"/>
              </a:cxn>
              <a:cxn ang="cd4">
                <a:pos x="hc" y="b"/>
              </a:cxn>
              <a:cxn ang="cd2">
                <a:pos x="l" y="vc"/>
              </a:cxn>
            </a:cxnLst>
            <a:rect l="f15" t="f18" r="f16" b="f17"/>
            <a:pathLst>
              <a:path w="3342411" h="895766">
                <a:moveTo>
                  <a:pt x="f2" y="f2"/>
                </a:moveTo>
                <a:lnTo>
                  <a:pt x="f3" y="f2"/>
                </a:lnTo>
                <a:lnTo>
                  <a:pt x="f3" y="f4"/>
                </a:lnTo>
                <a:lnTo>
                  <a:pt x="f2" y="f4"/>
                </a:lnTo>
                <a:lnTo>
                  <a:pt x="f2" y="f2"/>
                </a:lnTo>
                <a:close/>
              </a:path>
            </a:pathLst>
          </a:custGeom>
          <a:blipFill>
            <a:blip r:embed="rId3">
              <a:alphaModFix/>
            </a:blip>
            <a:stretch>
              <a:fillRect/>
            </a:stretch>
          </a:blipFill>
          <a:ln cap="flat">
            <a:noFill/>
            <a:prstDash val="solid"/>
          </a:ln>
        </p:spPr>
        <p:txBody>
          <a:bodyPr vert="horz" wrap="square" lIns="137160" tIns="68580" rIns="137160" bIns="68580" anchor="t" anchorCtr="0" compatLnSpc="1">
            <a:noAutofit/>
          </a:bodyPr>
          <a:lstStyle/>
          <a:p>
            <a:pPr defTabSz="1371600">
              <a:defRPr sz="1800" b="0" i="0" u="none" strike="noStrike" kern="0" cap="none" spc="0" baseline="0">
                <a:solidFill>
                  <a:srgbClr val="000000"/>
                </a:solidFill>
                <a:uFillTx/>
              </a:defRPr>
            </a:pPr>
            <a:endParaRPr lang="it-IT">
              <a:solidFill>
                <a:srgbClr val="000000"/>
              </a:solidFill>
              <a:latin typeface="Calibri"/>
            </a:endParaRPr>
          </a:p>
        </p:txBody>
      </p:sp>
      <p:sp>
        <p:nvSpPr>
          <p:cNvPr id="67" name="Freeform 8">
            <a:extLst>
              <a:ext uri="{FF2B5EF4-FFF2-40B4-BE49-F238E27FC236}">
                <a16:creationId xmlns:a16="http://schemas.microsoft.com/office/drawing/2014/main" id="{5A494BF9-3051-CB4B-B103-095CC0E5FD68}"/>
              </a:ext>
            </a:extLst>
          </p:cNvPr>
          <p:cNvSpPr/>
          <p:nvPr/>
        </p:nvSpPr>
        <p:spPr>
          <a:xfrm>
            <a:off x="15050031" y="9751346"/>
            <a:ext cx="321132" cy="351444"/>
          </a:xfrm>
          <a:custGeom>
            <a:avLst/>
            <a:gdLst>
              <a:gd name="f0" fmla="val w"/>
              <a:gd name="f1" fmla="val h"/>
              <a:gd name="f2" fmla="val 0"/>
              <a:gd name="f3" fmla="val 428170"/>
              <a:gd name="f4" fmla="val 468585"/>
              <a:gd name="f5" fmla="val 428169"/>
              <a:gd name="f6" fmla="*/ f0 1 428170"/>
              <a:gd name="f7" fmla="*/ f1 1 468585"/>
              <a:gd name="f8" fmla="+- f4 0 f2"/>
              <a:gd name="f9" fmla="+- f3 0 f2"/>
              <a:gd name="f10" fmla="*/ f9 1 428170"/>
              <a:gd name="f11" fmla="*/ f8 1 468585"/>
              <a:gd name="f12" fmla="*/ f2 1 f10"/>
              <a:gd name="f13" fmla="*/ f3 1 f10"/>
              <a:gd name="f14" fmla="*/ f2 1 f11"/>
              <a:gd name="f15" fmla="*/ f4 1 f11"/>
              <a:gd name="f16" fmla="*/ f12 f6 1"/>
              <a:gd name="f17" fmla="*/ f13 f6 1"/>
              <a:gd name="f18" fmla="*/ f15 f7 1"/>
              <a:gd name="f19" fmla="*/ f14 f7 1"/>
            </a:gdLst>
            <a:ahLst/>
            <a:cxnLst>
              <a:cxn ang="3cd4">
                <a:pos x="hc" y="t"/>
              </a:cxn>
              <a:cxn ang="0">
                <a:pos x="r" y="vc"/>
              </a:cxn>
              <a:cxn ang="cd4">
                <a:pos x="hc" y="b"/>
              </a:cxn>
              <a:cxn ang="cd2">
                <a:pos x="l" y="vc"/>
              </a:cxn>
            </a:cxnLst>
            <a:rect l="f16" t="f19" r="f17" b="f18"/>
            <a:pathLst>
              <a:path w="428170" h="468585">
                <a:moveTo>
                  <a:pt x="f2" y="f2"/>
                </a:moveTo>
                <a:lnTo>
                  <a:pt x="f5" y="f2"/>
                </a:lnTo>
                <a:lnTo>
                  <a:pt x="f5" y="f4"/>
                </a:lnTo>
                <a:lnTo>
                  <a:pt x="f2" y="f4"/>
                </a:lnTo>
                <a:lnTo>
                  <a:pt x="f2" y="f2"/>
                </a:lnTo>
                <a:close/>
              </a:path>
            </a:pathLst>
          </a:custGeom>
          <a:blipFill>
            <a:blip r:embed="rId4">
              <a:alphaModFix/>
              <a:extLst>
                <a:ext uri="{96DAC541-7B7A-43D3-8B79-37D633B846F1}">
                  <asvg:svgBlip xmlns:asvg="http://schemas.microsoft.com/office/drawing/2016/SVG/main" r:embed="rId5"/>
                </a:ext>
              </a:extLst>
            </a:blip>
            <a:stretch>
              <a:fillRect/>
            </a:stretch>
          </a:blipFill>
          <a:ln cap="flat">
            <a:noFill/>
            <a:prstDash val="solid"/>
          </a:ln>
        </p:spPr>
        <p:txBody>
          <a:bodyPr vert="horz" wrap="square" lIns="137160" tIns="68580" rIns="137160" bIns="68580" anchor="t" anchorCtr="0" compatLnSpc="1">
            <a:noAutofit/>
          </a:bodyPr>
          <a:lstStyle/>
          <a:p>
            <a:pPr defTabSz="1371600">
              <a:defRPr sz="1800" b="0" i="0" u="none" strike="noStrike" kern="0" cap="none" spc="0" baseline="0">
                <a:solidFill>
                  <a:srgbClr val="000000"/>
                </a:solidFill>
                <a:uFillTx/>
              </a:defRPr>
            </a:pPr>
            <a:endParaRPr lang="it-IT">
              <a:solidFill>
                <a:srgbClr val="000000"/>
              </a:solidFill>
              <a:latin typeface="Calibri"/>
            </a:endParaRPr>
          </a:p>
        </p:txBody>
      </p:sp>
      <p:sp>
        <p:nvSpPr>
          <p:cNvPr id="2" name="AutoShape 4">
            <a:extLst>
              <a:ext uri="{FF2B5EF4-FFF2-40B4-BE49-F238E27FC236}">
                <a16:creationId xmlns:a16="http://schemas.microsoft.com/office/drawing/2014/main" id="{0D8E8E8D-D8E7-9EAC-4EF6-4A9DDE84F9BE}"/>
              </a:ext>
            </a:extLst>
          </p:cNvPr>
          <p:cNvSpPr/>
          <p:nvPr/>
        </p:nvSpPr>
        <p:spPr>
          <a:xfrm>
            <a:off x="0" y="9565406"/>
            <a:ext cx="18288000" cy="721595"/>
          </a:xfrm>
          <a:prstGeom prst="rect">
            <a:avLst/>
          </a:prstGeom>
          <a:gradFill rotWithShape="1">
            <a:gsLst>
              <a:gs pos="0">
                <a:srgbClr val="9F142A">
                  <a:alpha val="100000"/>
                </a:srgbClr>
              </a:gs>
              <a:gs pos="50000">
                <a:srgbClr val="0064A3">
                  <a:alpha val="100000"/>
                </a:srgbClr>
              </a:gs>
              <a:gs pos="100000">
                <a:srgbClr val="009F5A">
                  <a:alpha val="100000"/>
                </a:srgbClr>
              </a:gs>
            </a:gsLst>
            <a:lin ang="0"/>
          </a:gradFill>
        </p:spPr>
        <p:txBody>
          <a:bodyPr/>
          <a:lstStyle/>
          <a:p>
            <a:endParaRPr lang="it-IT"/>
          </a:p>
        </p:txBody>
      </p:sp>
      <p:grpSp>
        <p:nvGrpSpPr>
          <p:cNvPr id="4" name="Gruppo 3">
            <a:extLst>
              <a:ext uri="{FF2B5EF4-FFF2-40B4-BE49-F238E27FC236}">
                <a16:creationId xmlns:a16="http://schemas.microsoft.com/office/drawing/2014/main" id="{7579F1C3-44A4-CB6C-F0F8-8581DA8E5AB1}"/>
              </a:ext>
            </a:extLst>
          </p:cNvPr>
          <p:cNvGrpSpPr/>
          <p:nvPr/>
        </p:nvGrpSpPr>
        <p:grpSpPr>
          <a:xfrm>
            <a:off x="12287575" y="9620401"/>
            <a:ext cx="5846060" cy="559512"/>
            <a:chOff x="8191716" y="6379830"/>
            <a:chExt cx="3897373" cy="373008"/>
          </a:xfrm>
        </p:grpSpPr>
        <p:sp>
          <p:nvSpPr>
            <p:cNvPr id="6" name="TextBox 6">
              <a:extLst>
                <a:ext uri="{FF2B5EF4-FFF2-40B4-BE49-F238E27FC236}">
                  <a16:creationId xmlns:a16="http://schemas.microsoft.com/office/drawing/2014/main" id="{6EFC2246-4364-BDC2-70B8-D699F6B3DCA9}"/>
                </a:ext>
              </a:extLst>
            </p:cNvPr>
            <p:cNvSpPr txBox="1"/>
            <p:nvPr/>
          </p:nvSpPr>
          <p:spPr>
            <a:xfrm>
              <a:off x="8191716" y="6379830"/>
              <a:ext cx="3897373" cy="373008"/>
            </a:xfrm>
            <a:prstGeom prst="rect">
              <a:avLst/>
            </a:prstGeom>
            <a:noFill/>
            <a:ln cap="flat">
              <a:noFill/>
            </a:ln>
          </p:spPr>
          <p:txBody>
            <a:bodyPr vert="horz" wrap="square" lIns="0" tIns="0" rIns="0" bIns="0" anchor="t" anchorCtr="0" compatLnSpc="1">
              <a:spAutoFit/>
            </a:bodyPr>
            <a:lstStyle/>
            <a:p>
              <a:pPr algn="r" defTabSz="1371600">
                <a:lnSpc>
                  <a:spcPts val="4568"/>
                </a:lnSpc>
                <a:defRPr sz="1800" b="0" i="0" u="none" strike="noStrike" kern="0" cap="none" spc="0" baseline="0">
                  <a:solidFill>
                    <a:srgbClr val="000000"/>
                  </a:solidFill>
                  <a:uFillTx/>
                </a:defRPr>
              </a:pPr>
              <a:r>
                <a:rPr lang="en-US" sz="3261" dirty="0">
                  <a:solidFill>
                    <a:srgbClr val="FFFFFF"/>
                  </a:solidFill>
                  <a:latin typeface="Poppins"/>
                </a:rPr>
                <a:t>Copyright     </a:t>
              </a:r>
              <a:r>
                <a:rPr lang="en-US" sz="3261" dirty="0" err="1">
                  <a:solidFill>
                    <a:srgbClr val="FFFFFF"/>
                  </a:solidFill>
                  <a:latin typeface="Poppins"/>
                </a:rPr>
                <a:t>Meleam</a:t>
              </a:r>
              <a:r>
                <a:rPr lang="en-US" sz="3261" dirty="0">
                  <a:solidFill>
                    <a:srgbClr val="FFFFFF"/>
                  </a:solidFill>
                  <a:latin typeface="Poppins"/>
                </a:rPr>
                <a:t> spa</a:t>
              </a:r>
            </a:p>
          </p:txBody>
        </p:sp>
        <p:sp>
          <p:nvSpPr>
            <p:cNvPr id="8" name="Freeform 8">
              <a:extLst>
                <a:ext uri="{FF2B5EF4-FFF2-40B4-BE49-F238E27FC236}">
                  <a16:creationId xmlns:a16="http://schemas.microsoft.com/office/drawing/2014/main" id="{8EC674DF-3CFC-7EEC-457F-9C629D605CB6}"/>
                </a:ext>
              </a:extLst>
            </p:cNvPr>
            <p:cNvSpPr/>
            <p:nvPr/>
          </p:nvSpPr>
          <p:spPr>
            <a:xfrm>
              <a:off x="10033354" y="6473738"/>
              <a:ext cx="214088" cy="234296"/>
            </a:xfrm>
            <a:custGeom>
              <a:avLst/>
              <a:gdLst>
                <a:gd name="f0" fmla="val w"/>
                <a:gd name="f1" fmla="val h"/>
                <a:gd name="f2" fmla="val 0"/>
                <a:gd name="f3" fmla="val 428170"/>
                <a:gd name="f4" fmla="val 468585"/>
                <a:gd name="f5" fmla="val 428169"/>
                <a:gd name="f6" fmla="*/ f0 1 428170"/>
                <a:gd name="f7" fmla="*/ f1 1 468585"/>
                <a:gd name="f8" fmla="+- f4 0 f2"/>
                <a:gd name="f9" fmla="+- f3 0 f2"/>
                <a:gd name="f10" fmla="*/ f9 1 428170"/>
                <a:gd name="f11" fmla="*/ f8 1 468585"/>
                <a:gd name="f12" fmla="*/ f2 1 f10"/>
                <a:gd name="f13" fmla="*/ f3 1 f10"/>
                <a:gd name="f14" fmla="*/ f2 1 f11"/>
                <a:gd name="f15" fmla="*/ f4 1 f11"/>
                <a:gd name="f16" fmla="*/ f12 f6 1"/>
                <a:gd name="f17" fmla="*/ f13 f6 1"/>
                <a:gd name="f18" fmla="*/ f15 f7 1"/>
                <a:gd name="f19" fmla="*/ f14 f7 1"/>
              </a:gdLst>
              <a:ahLst/>
              <a:cxnLst>
                <a:cxn ang="3cd4">
                  <a:pos x="hc" y="t"/>
                </a:cxn>
                <a:cxn ang="0">
                  <a:pos x="r" y="vc"/>
                </a:cxn>
                <a:cxn ang="cd4">
                  <a:pos x="hc" y="b"/>
                </a:cxn>
                <a:cxn ang="cd2">
                  <a:pos x="l" y="vc"/>
                </a:cxn>
              </a:cxnLst>
              <a:rect l="f16" t="f19" r="f17" b="f18"/>
              <a:pathLst>
                <a:path w="428170" h="468585">
                  <a:moveTo>
                    <a:pt x="f2" y="f2"/>
                  </a:moveTo>
                  <a:lnTo>
                    <a:pt x="f5" y="f2"/>
                  </a:lnTo>
                  <a:lnTo>
                    <a:pt x="f5" y="f4"/>
                  </a:lnTo>
                  <a:lnTo>
                    <a:pt x="f2" y="f4"/>
                  </a:lnTo>
                  <a:lnTo>
                    <a:pt x="f2" y="f2"/>
                  </a:lnTo>
                  <a:close/>
                </a:path>
              </a:pathLst>
            </a:custGeom>
            <a:blipFill>
              <a:blip r:embed="rId4">
                <a:alphaModFix/>
                <a:extLst>
                  <a:ext uri="{96DAC541-7B7A-43D3-8B79-37D633B846F1}">
                    <asvg:svgBlip xmlns:asvg="http://schemas.microsoft.com/office/drawing/2016/SVG/main" r:embed="rId5"/>
                  </a:ext>
                </a:extLst>
              </a:blip>
              <a:stretch>
                <a:fillRect/>
              </a:stretch>
            </a:blipFill>
            <a:ln cap="flat">
              <a:noFill/>
              <a:prstDash val="solid"/>
            </a:ln>
          </p:spPr>
          <p:txBody>
            <a:bodyPr vert="horz" wrap="square" lIns="137160" tIns="68580" rIns="137160" bIns="68580" anchor="t" anchorCtr="0" compatLnSpc="1">
              <a:noAutofit/>
            </a:bodyPr>
            <a:lstStyle/>
            <a:p>
              <a:pPr defTabSz="1371600">
                <a:defRPr sz="1800" b="0" i="0" u="none" strike="noStrike" kern="0" cap="none" spc="0" baseline="0">
                  <a:solidFill>
                    <a:srgbClr val="000000"/>
                  </a:solidFill>
                  <a:uFillTx/>
                </a:defRPr>
              </a:pPr>
              <a:endParaRPr lang="it-IT">
                <a:solidFill>
                  <a:srgbClr val="000000"/>
                </a:solidFill>
                <a:latin typeface="Calibri"/>
              </a:endParaRPr>
            </a:p>
          </p:txBody>
        </p:sp>
      </p:grpSp>
      <p:grpSp>
        <p:nvGrpSpPr>
          <p:cNvPr id="5" name="Gruppo 4">
            <a:extLst>
              <a:ext uri="{FF2B5EF4-FFF2-40B4-BE49-F238E27FC236}">
                <a16:creationId xmlns:a16="http://schemas.microsoft.com/office/drawing/2014/main" id="{ED784D77-AA8F-3810-8EDC-766CF8E6E496}"/>
              </a:ext>
            </a:extLst>
          </p:cNvPr>
          <p:cNvGrpSpPr/>
          <p:nvPr/>
        </p:nvGrpSpPr>
        <p:grpSpPr>
          <a:xfrm>
            <a:off x="399002" y="534497"/>
            <a:ext cx="10971623" cy="767955"/>
            <a:chOff x="-177344" y="344057"/>
            <a:chExt cx="7314415" cy="511970"/>
          </a:xfrm>
        </p:grpSpPr>
        <p:sp>
          <p:nvSpPr>
            <p:cNvPr id="9" name="CasellaDiTesto 8">
              <a:extLst>
                <a:ext uri="{FF2B5EF4-FFF2-40B4-BE49-F238E27FC236}">
                  <a16:creationId xmlns:a16="http://schemas.microsoft.com/office/drawing/2014/main" id="{7854099C-7732-CD66-4CF0-CF5E0DDF9D20}"/>
                </a:ext>
              </a:extLst>
            </p:cNvPr>
            <p:cNvSpPr txBox="1"/>
            <p:nvPr/>
          </p:nvSpPr>
          <p:spPr>
            <a:xfrm>
              <a:off x="401701" y="344057"/>
              <a:ext cx="6735370" cy="492443"/>
            </a:xfrm>
            <a:prstGeom prst="rect">
              <a:avLst/>
            </a:prstGeom>
            <a:noFill/>
          </p:spPr>
          <p:txBody>
            <a:bodyPr wrap="square" rtlCol="0">
              <a:spAutoFit/>
            </a:bodyPr>
            <a:lstStyle/>
            <a:p>
              <a:r>
                <a:rPr lang="it-IT" sz="4200" b="1" dirty="0">
                  <a:solidFill>
                    <a:srgbClr val="9E142B"/>
                  </a:solidFill>
                  <a:latin typeface="Poppins"/>
                </a:rPr>
                <a:t>Il mobbing</a:t>
              </a:r>
            </a:p>
          </p:txBody>
        </p:sp>
        <p:pic>
          <p:nvPicPr>
            <p:cNvPr id="3" name="Immagine 2" descr="Immagine che contiene Elementi grafici, grafica, Carattere, simbolo&#10;&#10;Descrizione generata automaticamente">
              <a:extLst>
                <a:ext uri="{FF2B5EF4-FFF2-40B4-BE49-F238E27FC236}">
                  <a16:creationId xmlns:a16="http://schemas.microsoft.com/office/drawing/2014/main" id="{C44B0D2D-5439-96C9-07FE-8D79459DFCF0}"/>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61703"/>
            <a:stretch/>
          </p:blipFill>
          <p:spPr>
            <a:xfrm>
              <a:off x="-177344" y="355307"/>
              <a:ext cx="549005" cy="500720"/>
            </a:xfrm>
            <a:prstGeom prst="rect">
              <a:avLst/>
            </a:prstGeom>
          </p:spPr>
        </p:pic>
      </p:grpSp>
      <p:pic>
        <p:nvPicPr>
          <p:cNvPr id="14" name="Immagine 13" descr="Immagine che contiene cartone animato, vestiti, Viso umano, clipart&#10;&#10;Descrizione generata automaticamente">
            <a:extLst>
              <a:ext uri="{FF2B5EF4-FFF2-40B4-BE49-F238E27FC236}">
                <a16:creationId xmlns:a16="http://schemas.microsoft.com/office/drawing/2014/main" id="{9B3CD1F5-0704-6CB7-AD79-4B4D7C2A959D}"/>
              </a:ext>
            </a:extLst>
          </p:cNvPr>
          <p:cNvPicPr>
            <a:picLocks noChangeAspect="1"/>
          </p:cNvPicPr>
          <p:nvPr/>
        </p:nvPicPr>
        <p:blipFill>
          <a:blip r:embed="rId7">
            <a:extLst>
              <a:ext uri="{28A0092B-C50C-407E-A947-70E740481C1C}">
                <a14:useLocalDpi xmlns:a14="http://schemas.microsoft.com/office/drawing/2010/main" val="0"/>
              </a:ext>
            </a:extLst>
          </a:blip>
          <a:srcRect r="52712" b="50000"/>
          <a:stretch/>
        </p:blipFill>
        <p:spPr>
          <a:xfrm>
            <a:off x="13423526" y="4360262"/>
            <a:ext cx="4864475" cy="5143500"/>
          </a:xfrm>
          <a:prstGeom prst="rect">
            <a:avLst/>
          </a:prstGeom>
        </p:spPr>
      </p:pic>
      <p:grpSp>
        <p:nvGrpSpPr>
          <p:cNvPr id="7" name="Gruppo 6">
            <a:extLst>
              <a:ext uri="{FF2B5EF4-FFF2-40B4-BE49-F238E27FC236}">
                <a16:creationId xmlns:a16="http://schemas.microsoft.com/office/drawing/2014/main" id="{3688EA02-62A9-3FC0-20FA-F23B233FDEE7}"/>
              </a:ext>
            </a:extLst>
          </p:cNvPr>
          <p:cNvGrpSpPr/>
          <p:nvPr/>
        </p:nvGrpSpPr>
        <p:grpSpPr>
          <a:xfrm>
            <a:off x="726140" y="1896114"/>
            <a:ext cx="10644485" cy="646331"/>
            <a:chOff x="211736" y="1801940"/>
            <a:chExt cx="7096323" cy="430887"/>
          </a:xfrm>
        </p:grpSpPr>
        <p:sp>
          <p:nvSpPr>
            <p:cNvPr id="10" name="CasellaDiTesto 9">
              <a:extLst>
                <a:ext uri="{FF2B5EF4-FFF2-40B4-BE49-F238E27FC236}">
                  <a16:creationId xmlns:a16="http://schemas.microsoft.com/office/drawing/2014/main" id="{7338CCA1-1253-8AF7-0F4F-EF337484D73F}"/>
                </a:ext>
              </a:extLst>
            </p:cNvPr>
            <p:cNvSpPr txBox="1"/>
            <p:nvPr/>
          </p:nvSpPr>
          <p:spPr>
            <a:xfrm>
              <a:off x="931909" y="1801940"/>
              <a:ext cx="6376150" cy="430887"/>
            </a:xfrm>
            <a:prstGeom prst="rect">
              <a:avLst/>
            </a:prstGeom>
            <a:noFill/>
          </p:spPr>
          <p:txBody>
            <a:bodyPr wrap="square" rtlCol="0">
              <a:spAutoFit/>
            </a:bodyPr>
            <a:lstStyle/>
            <a:p>
              <a:r>
                <a:rPr lang="it-IT" sz="3600" b="1" dirty="0">
                  <a:solidFill>
                    <a:srgbClr val="0064A2"/>
                  </a:solidFill>
                  <a:latin typeface="Poppins"/>
                </a:rPr>
                <a:t>Cosa è il mobbing?</a:t>
              </a:r>
            </a:p>
          </p:txBody>
        </p:sp>
        <p:pic>
          <p:nvPicPr>
            <p:cNvPr id="11" name="Immagine 10">
              <a:extLst>
                <a:ext uri="{FF2B5EF4-FFF2-40B4-BE49-F238E27FC236}">
                  <a16:creationId xmlns:a16="http://schemas.microsoft.com/office/drawing/2014/main" id="{B251E6E8-4D66-DCE7-4A1D-9C5C8479A74E}"/>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t="1" b="49999"/>
            <a:stretch/>
          </p:blipFill>
          <p:spPr>
            <a:xfrm>
              <a:off x="211736" y="1852729"/>
              <a:ext cx="720173" cy="360087"/>
            </a:xfrm>
            <a:prstGeom prst="rect">
              <a:avLst/>
            </a:prstGeom>
          </p:spPr>
        </p:pic>
      </p:grpSp>
      <p:grpSp>
        <p:nvGrpSpPr>
          <p:cNvPr id="12" name="Gruppo 11">
            <a:extLst>
              <a:ext uri="{FF2B5EF4-FFF2-40B4-BE49-F238E27FC236}">
                <a16:creationId xmlns:a16="http://schemas.microsoft.com/office/drawing/2014/main" id="{4EA4746E-5D6C-03C3-75C4-9D103E3D0797}"/>
              </a:ext>
            </a:extLst>
          </p:cNvPr>
          <p:cNvGrpSpPr/>
          <p:nvPr/>
        </p:nvGrpSpPr>
        <p:grpSpPr>
          <a:xfrm>
            <a:off x="726140" y="3798138"/>
            <a:ext cx="11414282" cy="2690726"/>
            <a:chOff x="804193" y="4435771"/>
            <a:chExt cx="7609521" cy="1793817"/>
          </a:xfrm>
        </p:grpSpPr>
        <p:sp>
          <p:nvSpPr>
            <p:cNvPr id="13" name="CasellaDiTesto 22">
              <a:extLst>
                <a:ext uri="{FF2B5EF4-FFF2-40B4-BE49-F238E27FC236}">
                  <a16:creationId xmlns:a16="http://schemas.microsoft.com/office/drawing/2014/main" id="{41138B16-8FE9-DED6-E88A-68A10287E59A}"/>
                </a:ext>
              </a:extLst>
            </p:cNvPr>
            <p:cNvSpPr txBox="1"/>
            <p:nvPr/>
          </p:nvSpPr>
          <p:spPr>
            <a:xfrm>
              <a:off x="893787" y="4592733"/>
              <a:ext cx="7519927" cy="1425005"/>
            </a:xfrm>
            <a:prstGeom prst="rect">
              <a:avLst/>
            </a:prstGeom>
            <a:noFill/>
            <a:ln cap="flat">
              <a:noFill/>
            </a:ln>
          </p:spPr>
          <p:txBody>
            <a:bodyPr vert="horz" wrap="square" lIns="137160" tIns="68580" rIns="137160" bIns="68580" anchor="t" anchorCtr="0" compatLnSpc="1">
              <a:spAutoFit/>
            </a:bodyPr>
            <a:lstStyle/>
            <a:p>
              <a:pPr algn="just" defTabSz="1371600">
                <a:lnSpc>
                  <a:spcPct val="90000"/>
                </a:lnSpc>
                <a:spcBef>
                  <a:spcPts val="1500"/>
                </a:spcBef>
                <a:defRPr sz="1800" b="0" i="0" u="none" strike="noStrike" kern="0" cap="none" spc="0" baseline="0">
                  <a:solidFill>
                    <a:srgbClr val="000000"/>
                  </a:solidFill>
                  <a:uFillTx/>
                </a:defRPr>
              </a:pPr>
              <a:r>
                <a:rPr lang="it-IT" sz="3600" dirty="0">
                  <a:solidFill>
                    <a:srgbClr val="6C6E70"/>
                  </a:solidFill>
                  <a:latin typeface="Poppins"/>
                </a:rPr>
                <a:t>Il termine “mobbing” è utilizzato per riferirsi a forme di aggressività persistenti e sistematiche rivolte nei confronti di una persona al fine di escluderla o emarginarla da un gruppo.</a:t>
              </a:r>
            </a:p>
          </p:txBody>
        </p:sp>
        <p:cxnSp>
          <p:nvCxnSpPr>
            <p:cNvPr id="15" name="Connettore diritto 15">
              <a:extLst>
                <a:ext uri="{FF2B5EF4-FFF2-40B4-BE49-F238E27FC236}">
                  <a16:creationId xmlns:a16="http://schemas.microsoft.com/office/drawing/2014/main" id="{4DCA7683-E10F-7B0C-1C57-7B25664C699B}"/>
                </a:ext>
              </a:extLst>
            </p:cNvPr>
            <p:cNvCxnSpPr>
              <a:cxnSpLocks/>
            </p:cNvCxnSpPr>
            <p:nvPr/>
          </p:nvCxnSpPr>
          <p:spPr>
            <a:xfrm>
              <a:off x="804193" y="4435771"/>
              <a:ext cx="89594" cy="1793817"/>
            </a:xfrm>
            <a:prstGeom prst="straightConnector1">
              <a:avLst/>
            </a:prstGeom>
            <a:noFill/>
            <a:ln w="28575" cap="flat">
              <a:solidFill>
                <a:srgbClr val="0064A2"/>
              </a:solidFill>
              <a:prstDash val="solid"/>
              <a:miter/>
            </a:ln>
          </p:spPr>
        </p:cxnSp>
      </p:grpSp>
      <p:grpSp>
        <p:nvGrpSpPr>
          <p:cNvPr id="19" name="Gruppo 18">
            <a:extLst>
              <a:ext uri="{FF2B5EF4-FFF2-40B4-BE49-F238E27FC236}">
                <a16:creationId xmlns:a16="http://schemas.microsoft.com/office/drawing/2014/main" id="{BD1A4BAB-3BA7-3ADC-3BDA-253A8FB261A7}"/>
              </a:ext>
            </a:extLst>
          </p:cNvPr>
          <p:cNvGrpSpPr/>
          <p:nvPr/>
        </p:nvGrpSpPr>
        <p:grpSpPr>
          <a:xfrm>
            <a:off x="329678" y="6764749"/>
            <a:ext cx="11810744" cy="2619359"/>
            <a:chOff x="1626965" y="4321293"/>
            <a:chExt cx="7873829" cy="1746239"/>
          </a:xfrm>
        </p:grpSpPr>
        <p:sp>
          <p:nvSpPr>
            <p:cNvPr id="20" name="Freeform 13">
              <a:extLst>
                <a:ext uri="{FF2B5EF4-FFF2-40B4-BE49-F238E27FC236}">
                  <a16:creationId xmlns:a16="http://schemas.microsoft.com/office/drawing/2014/main" id="{7DB57B8B-1B15-17F8-F90F-D7D45A4B0E3F}"/>
                </a:ext>
              </a:extLst>
            </p:cNvPr>
            <p:cNvSpPr/>
            <p:nvPr/>
          </p:nvSpPr>
          <p:spPr>
            <a:xfrm>
              <a:off x="1626965" y="4321293"/>
              <a:ext cx="7873829" cy="1746239"/>
            </a:xfrm>
            <a:custGeom>
              <a:avLst/>
              <a:gdLst/>
              <a:ahLst/>
              <a:cxnLst/>
              <a:rect l="l" t="t" r="r" b="b"/>
              <a:pathLst>
                <a:path w="3026188" h="2332625">
                  <a:moveTo>
                    <a:pt x="0" y="0"/>
                  </a:moveTo>
                  <a:lnTo>
                    <a:pt x="3026188" y="0"/>
                  </a:lnTo>
                  <a:lnTo>
                    <a:pt x="3026188" y="2332625"/>
                  </a:lnTo>
                  <a:lnTo>
                    <a:pt x="0" y="2332625"/>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it-IT" sz="2700" dirty="0"/>
            </a:p>
          </p:txBody>
        </p:sp>
        <p:sp>
          <p:nvSpPr>
            <p:cNvPr id="21" name="CasellaDiTesto 20">
              <a:extLst>
                <a:ext uri="{FF2B5EF4-FFF2-40B4-BE49-F238E27FC236}">
                  <a16:creationId xmlns:a16="http://schemas.microsoft.com/office/drawing/2014/main" id="{35EC837A-FEA2-2E30-0E9F-7F2268C3E280}"/>
                </a:ext>
              </a:extLst>
            </p:cNvPr>
            <p:cNvSpPr txBox="1"/>
            <p:nvPr/>
          </p:nvSpPr>
          <p:spPr>
            <a:xfrm>
              <a:off x="2197251" y="4545971"/>
              <a:ext cx="7063217" cy="1169551"/>
            </a:xfrm>
            <a:prstGeom prst="rect">
              <a:avLst/>
            </a:prstGeom>
            <a:noFill/>
          </p:spPr>
          <p:txBody>
            <a:bodyPr wrap="square">
              <a:spAutoFit/>
            </a:bodyPr>
            <a:lstStyle/>
            <a:p>
              <a:pPr algn="just" rtl="0" fontAlgn="base"/>
              <a:r>
                <a:rPr lang="it-IT" sz="3600" i="1" dirty="0">
                  <a:solidFill>
                    <a:srgbClr val="6C6E70"/>
                  </a:solidFill>
                  <a:latin typeface="Poppins"/>
                </a:rPr>
                <a:t>Il mobbing si può manifestare in qualsiasi gruppo sociale, ma </a:t>
              </a:r>
              <a:r>
                <a:rPr lang="it-IT" sz="3600" b="1" i="1" dirty="0">
                  <a:solidFill>
                    <a:srgbClr val="6C6E70"/>
                  </a:solidFill>
                  <a:latin typeface="Poppins"/>
                </a:rPr>
                <a:t>solitamente il mobbing è associato all’ambito lavorativo</a:t>
              </a:r>
              <a:r>
                <a:rPr lang="it-IT" sz="3600" i="1" dirty="0">
                  <a:solidFill>
                    <a:srgbClr val="6C6E70"/>
                  </a:solidFill>
                  <a:latin typeface="Poppins"/>
                </a:rPr>
                <a:t>.</a:t>
              </a:r>
            </a:p>
          </p:txBody>
        </p:sp>
      </p:grpSp>
    </p:spTree>
    <p:extLst>
      <p:ext uri="{BB962C8B-B14F-4D97-AF65-F5344CB8AC3E}">
        <p14:creationId xmlns:p14="http://schemas.microsoft.com/office/powerpoint/2010/main" val="3883038589"/>
      </p:ext>
    </p:extLst>
  </p:cSld>
  <p:clrMapOvr>
    <a:masterClrMapping/>
  </p:clrMapOvr>
  <mc:AlternateContent xmlns:mc="http://schemas.openxmlformats.org/markup-compatibility/2006" xmlns:p14="http://schemas.microsoft.com/office/powerpoint/2010/main">
    <mc:Choice Requires="p14">
      <p:transition p14:dur="10" advClick="0" advTm="0"/>
    </mc:Choice>
    <mc:Fallback xmlns="">
      <p:transition advClick="0" advTm="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fade">
                                      <p:cBhvr>
                                        <p:cTn id="11" dur="500"/>
                                        <p:tgtEl>
                                          <p:spTgt spid="12"/>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fade">
                                      <p:cBhvr>
                                        <p:cTn id="15" dur="500"/>
                                        <p:tgtEl>
                                          <p:spTgt spid="14"/>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19"/>
                                        </p:tgtEl>
                                        <p:attrNameLst>
                                          <p:attrName>style.visibility</p:attrName>
                                        </p:attrNameLst>
                                      </p:cBhvr>
                                      <p:to>
                                        <p:strVal val="visible"/>
                                      </p:to>
                                    </p:set>
                                    <p:animEffect transition="in" filter="fade">
                                      <p:cBhvr>
                                        <p:cTn id="19"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80589F-38CA-CFAC-7684-5224B85F4A1E}"/>
            </a:ext>
          </a:extLst>
        </p:cNvPr>
        <p:cNvGrpSpPr/>
        <p:nvPr/>
      </p:nvGrpSpPr>
      <p:grpSpPr>
        <a:xfrm>
          <a:off x="0" y="0"/>
          <a:ext cx="0" cy="0"/>
          <a:chOff x="0" y="0"/>
          <a:chExt cx="0" cy="0"/>
        </a:xfrm>
      </p:grpSpPr>
      <p:sp>
        <p:nvSpPr>
          <p:cNvPr id="68" name="Freeform 10">
            <a:extLst>
              <a:ext uri="{FF2B5EF4-FFF2-40B4-BE49-F238E27FC236}">
                <a16:creationId xmlns:a16="http://schemas.microsoft.com/office/drawing/2014/main" id="{DBFF78F6-7E21-6B4A-39D5-6272F7E268A4}"/>
              </a:ext>
            </a:extLst>
          </p:cNvPr>
          <p:cNvSpPr/>
          <p:nvPr/>
        </p:nvSpPr>
        <p:spPr>
          <a:xfrm>
            <a:off x="14551442" y="288091"/>
            <a:ext cx="3995867" cy="1277645"/>
          </a:xfrm>
          <a:custGeom>
            <a:avLst/>
            <a:gdLst>
              <a:gd name="f0" fmla="val w"/>
              <a:gd name="f1" fmla="val h"/>
              <a:gd name="f2" fmla="val 0"/>
              <a:gd name="f3" fmla="val 1818991"/>
              <a:gd name="f4" fmla="val 477756"/>
              <a:gd name="f5" fmla="val 81168"/>
              <a:gd name="f6" fmla="val 1737824"/>
              <a:gd name="f7" fmla="val 1782651"/>
              <a:gd name="f8" fmla="val 36340"/>
              <a:gd name="f9" fmla="val 396589"/>
              <a:gd name="f10" fmla="val 441416"/>
              <a:gd name="f11" fmla="*/ f0 1 1818991"/>
              <a:gd name="f12" fmla="*/ f1 1 477756"/>
              <a:gd name="f13" fmla="+- f4 0 f2"/>
              <a:gd name="f14" fmla="+- f3 0 f2"/>
              <a:gd name="f15" fmla="*/ f14 1 1818991"/>
              <a:gd name="f16" fmla="*/ f13 1 477756"/>
              <a:gd name="f17" fmla="*/ f2 1 f15"/>
              <a:gd name="f18" fmla="*/ f3 1 f15"/>
              <a:gd name="f19" fmla="*/ f2 1 f16"/>
              <a:gd name="f20" fmla="*/ f4 1 f16"/>
              <a:gd name="f21" fmla="*/ f17 f11 1"/>
              <a:gd name="f22" fmla="*/ f18 f11 1"/>
              <a:gd name="f23" fmla="*/ f20 f12 1"/>
              <a:gd name="f24" fmla="*/ f19 f12 1"/>
            </a:gdLst>
            <a:ahLst/>
            <a:cxnLst>
              <a:cxn ang="3cd4">
                <a:pos x="hc" y="t"/>
              </a:cxn>
              <a:cxn ang="0">
                <a:pos x="r" y="vc"/>
              </a:cxn>
              <a:cxn ang="cd4">
                <a:pos x="hc" y="b"/>
              </a:cxn>
              <a:cxn ang="cd2">
                <a:pos x="l" y="vc"/>
              </a:cxn>
            </a:cxnLst>
            <a:rect l="f21" t="f24" r="f22" b="f23"/>
            <a:pathLst>
              <a:path w="1818991" h="477756">
                <a:moveTo>
                  <a:pt x="f5" y="f2"/>
                </a:moveTo>
                <a:lnTo>
                  <a:pt x="f6" y="f2"/>
                </a:lnTo>
                <a:cubicBezTo>
                  <a:pt x="f7" y="f2"/>
                  <a:pt x="f3" y="f8"/>
                  <a:pt x="f3" y="f5"/>
                </a:cubicBezTo>
                <a:lnTo>
                  <a:pt x="f3" y="f9"/>
                </a:lnTo>
                <a:cubicBezTo>
                  <a:pt x="f3" y="f10"/>
                  <a:pt x="f7" y="f4"/>
                  <a:pt x="f6" y="f4"/>
                </a:cubicBezTo>
                <a:lnTo>
                  <a:pt x="f5" y="f4"/>
                </a:lnTo>
                <a:cubicBezTo>
                  <a:pt x="f8" y="f4"/>
                  <a:pt x="f2" y="f10"/>
                  <a:pt x="f2" y="f9"/>
                </a:cubicBezTo>
                <a:lnTo>
                  <a:pt x="f2" y="f5"/>
                </a:lnTo>
                <a:cubicBezTo>
                  <a:pt x="f2" y="f8"/>
                  <a:pt x="f8" y="f2"/>
                  <a:pt x="f5" y="f2"/>
                </a:cubicBezTo>
                <a:close/>
              </a:path>
            </a:pathLst>
          </a:custGeom>
          <a:solidFill>
            <a:srgbClr val="000000">
              <a:alpha val="0"/>
            </a:srgbClr>
          </a:solidFill>
          <a:ln w="38103" cap="rnd">
            <a:solidFill>
              <a:srgbClr val="0064A3"/>
            </a:solidFill>
            <a:prstDash val="solid"/>
            <a:round/>
          </a:ln>
        </p:spPr>
        <p:txBody>
          <a:bodyPr vert="horz" wrap="square" lIns="137160" tIns="68580" rIns="137160" bIns="68580" anchor="t" anchorCtr="0" compatLnSpc="1">
            <a:noAutofit/>
          </a:bodyPr>
          <a:lstStyle/>
          <a:p>
            <a:pPr defTabSz="1371600">
              <a:defRPr sz="1800" b="0" i="0" u="none" strike="noStrike" kern="0" cap="none" spc="0" baseline="0">
                <a:solidFill>
                  <a:srgbClr val="000000"/>
                </a:solidFill>
                <a:uFillTx/>
              </a:defRPr>
            </a:pPr>
            <a:endParaRPr lang="it-IT">
              <a:solidFill>
                <a:srgbClr val="000000"/>
              </a:solidFill>
              <a:latin typeface="Calibri"/>
            </a:endParaRPr>
          </a:p>
        </p:txBody>
      </p:sp>
      <p:sp>
        <p:nvSpPr>
          <p:cNvPr id="69" name="TextBox 11">
            <a:extLst>
              <a:ext uri="{FF2B5EF4-FFF2-40B4-BE49-F238E27FC236}">
                <a16:creationId xmlns:a16="http://schemas.microsoft.com/office/drawing/2014/main" id="{31693D80-C6B0-EBD1-4B70-B696F1A9867A}"/>
              </a:ext>
            </a:extLst>
          </p:cNvPr>
          <p:cNvSpPr txBox="1"/>
          <p:nvPr/>
        </p:nvSpPr>
        <p:spPr>
          <a:xfrm>
            <a:off x="14551442" y="186207"/>
            <a:ext cx="2173656" cy="2275539"/>
          </a:xfrm>
          <a:prstGeom prst="rect">
            <a:avLst/>
          </a:prstGeom>
          <a:noFill/>
          <a:ln cap="flat">
            <a:noFill/>
          </a:ln>
        </p:spPr>
        <p:txBody>
          <a:bodyPr vert="horz" wrap="square" lIns="50804" tIns="50804" rIns="50804" bIns="50804" anchor="ctr" anchorCtr="1" compatLnSpc="1">
            <a:noAutofit/>
          </a:bodyPr>
          <a:lstStyle/>
          <a:p>
            <a:pPr algn="ctr" defTabSz="1371600">
              <a:lnSpc>
                <a:spcPts val="2663"/>
              </a:lnSpc>
              <a:defRPr sz="1800" b="0" i="0" u="none" strike="noStrike" kern="0" cap="none" spc="0" baseline="0">
                <a:solidFill>
                  <a:srgbClr val="000000"/>
                </a:solidFill>
                <a:uFillTx/>
              </a:defRPr>
            </a:pPr>
            <a:endParaRPr lang="it-IT">
              <a:solidFill>
                <a:srgbClr val="000000"/>
              </a:solidFill>
              <a:latin typeface="Calibri"/>
            </a:endParaRPr>
          </a:p>
        </p:txBody>
      </p:sp>
      <p:sp>
        <p:nvSpPr>
          <p:cNvPr id="62" name="Freeform 12">
            <a:extLst>
              <a:ext uri="{FF2B5EF4-FFF2-40B4-BE49-F238E27FC236}">
                <a16:creationId xmlns:a16="http://schemas.microsoft.com/office/drawing/2014/main" id="{B6472564-2A27-249C-CB6E-BCE704E35F75}"/>
              </a:ext>
            </a:extLst>
          </p:cNvPr>
          <p:cNvSpPr/>
          <p:nvPr/>
        </p:nvSpPr>
        <p:spPr>
          <a:xfrm>
            <a:off x="14799853" y="452202"/>
            <a:ext cx="3342410" cy="895764"/>
          </a:xfrm>
          <a:custGeom>
            <a:avLst/>
            <a:gdLst>
              <a:gd name="f0" fmla="val w"/>
              <a:gd name="f1" fmla="val h"/>
              <a:gd name="f2" fmla="val 0"/>
              <a:gd name="f3" fmla="val 3342411"/>
              <a:gd name="f4" fmla="val 895766"/>
              <a:gd name="f5" fmla="*/ f0 1 3342411"/>
              <a:gd name="f6" fmla="*/ f1 1 895766"/>
              <a:gd name="f7" fmla="+- f4 0 f2"/>
              <a:gd name="f8" fmla="+- f3 0 f2"/>
              <a:gd name="f9" fmla="*/ f8 1 3342411"/>
              <a:gd name="f10" fmla="*/ f7 1 895766"/>
              <a:gd name="f11" fmla="*/ f2 1 f9"/>
              <a:gd name="f12" fmla="*/ f3 1 f9"/>
              <a:gd name="f13" fmla="*/ f2 1 f10"/>
              <a:gd name="f14" fmla="*/ f4 1 f10"/>
              <a:gd name="f15" fmla="*/ f11 f5 1"/>
              <a:gd name="f16" fmla="*/ f12 f5 1"/>
              <a:gd name="f17" fmla="*/ f14 f6 1"/>
              <a:gd name="f18" fmla="*/ f13 f6 1"/>
            </a:gdLst>
            <a:ahLst/>
            <a:cxnLst>
              <a:cxn ang="3cd4">
                <a:pos x="hc" y="t"/>
              </a:cxn>
              <a:cxn ang="0">
                <a:pos x="r" y="vc"/>
              </a:cxn>
              <a:cxn ang="cd4">
                <a:pos x="hc" y="b"/>
              </a:cxn>
              <a:cxn ang="cd2">
                <a:pos x="l" y="vc"/>
              </a:cxn>
            </a:cxnLst>
            <a:rect l="f15" t="f18" r="f16" b="f17"/>
            <a:pathLst>
              <a:path w="3342411" h="895766">
                <a:moveTo>
                  <a:pt x="f2" y="f2"/>
                </a:moveTo>
                <a:lnTo>
                  <a:pt x="f3" y="f2"/>
                </a:lnTo>
                <a:lnTo>
                  <a:pt x="f3" y="f4"/>
                </a:lnTo>
                <a:lnTo>
                  <a:pt x="f2" y="f4"/>
                </a:lnTo>
                <a:lnTo>
                  <a:pt x="f2" y="f2"/>
                </a:lnTo>
                <a:close/>
              </a:path>
            </a:pathLst>
          </a:custGeom>
          <a:blipFill>
            <a:blip r:embed="rId3">
              <a:alphaModFix/>
            </a:blip>
            <a:stretch>
              <a:fillRect/>
            </a:stretch>
          </a:blipFill>
          <a:ln cap="flat">
            <a:noFill/>
            <a:prstDash val="solid"/>
          </a:ln>
        </p:spPr>
        <p:txBody>
          <a:bodyPr vert="horz" wrap="square" lIns="137160" tIns="68580" rIns="137160" bIns="68580" anchor="t" anchorCtr="0" compatLnSpc="1">
            <a:noAutofit/>
          </a:bodyPr>
          <a:lstStyle/>
          <a:p>
            <a:pPr defTabSz="1371600">
              <a:defRPr sz="1800" b="0" i="0" u="none" strike="noStrike" kern="0" cap="none" spc="0" baseline="0">
                <a:solidFill>
                  <a:srgbClr val="000000"/>
                </a:solidFill>
                <a:uFillTx/>
              </a:defRPr>
            </a:pPr>
            <a:endParaRPr lang="it-IT">
              <a:solidFill>
                <a:srgbClr val="000000"/>
              </a:solidFill>
              <a:latin typeface="Calibri"/>
            </a:endParaRPr>
          </a:p>
        </p:txBody>
      </p:sp>
      <p:sp>
        <p:nvSpPr>
          <p:cNvPr id="67" name="Freeform 8">
            <a:extLst>
              <a:ext uri="{FF2B5EF4-FFF2-40B4-BE49-F238E27FC236}">
                <a16:creationId xmlns:a16="http://schemas.microsoft.com/office/drawing/2014/main" id="{CD655BC4-C5FC-9AD3-C541-FACD7007C2F0}"/>
              </a:ext>
            </a:extLst>
          </p:cNvPr>
          <p:cNvSpPr/>
          <p:nvPr/>
        </p:nvSpPr>
        <p:spPr>
          <a:xfrm>
            <a:off x="15050031" y="9751346"/>
            <a:ext cx="321132" cy="351444"/>
          </a:xfrm>
          <a:custGeom>
            <a:avLst/>
            <a:gdLst>
              <a:gd name="f0" fmla="val w"/>
              <a:gd name="f1" fmla="val h"/>
              <a:gd name="f2" fmla="val 0"/>
              <a:gd name="f3" fmla="val 428170"/>
              <a:gd name="f4" fmla="val 468585"/>
              <a:gd name="f5" fmla="val 428169"/>
              <a:gd name="f6" fmla="*/ f0 1 428170"/>
              <a:gd name="f7" fmla="*/ f1 1 468585"/>
              <a:gd name="f8" fmla="+- f4 0 f2"/>
              <a:gd name="f9" fmla="+- f3 0 f2"/>
              <a:gd name="f10" fmla="*/ f9 1 428170"/>
              <a:gd name="f11" fmla="*/ f8 1 468585"/>
              <a:gd name="f12" fmla="*/ f2 1 f10"/>
              <a:gd name="f13" fmla="*/ f3 1 f10"/>
              <a:gd name="f14" fmla="*/ f2 1 f11"/>
              <a:gd name="f15" fmla="*/ f4 1 f11"/>
              <a:gd name="f16" fmla="*/ f12 f6 1"/>
              <a:gd name="f17" fmla="*/ f13 f6 1"/>
              <a:gd name="f18" fmla="*/ f15 f7 1"/>
              <a:gd name="f19" fmla="*/ f14 f7 1"/>
            </a:gdLst>
            <a:ahLst/>
            <a:cxnLst>
              <a:cxn ang="3cd4">
                <a:pos x="hc" y="t"/>
              </a:cxn>
              <a:cxn ang="0">
                <a:pos x="r" y="vc"/>
              </a:cxn>
              <a:cxn ang="cd4">
                <a:pos x="hc" y="b"/>
              </a:cxn>
              <a:cxn ang="cd2">
                <a:pos x="l" y="vc"/>
              </a:cxn>
            </a:cxnLst>
            <a:rect l="f16" t="f19" r="f17" b="f18"/>
            <a:pathLst>
              <a:path w="428170" h="468585">
                <a:moveTo>
                  <a:pt x="f2" y="f2"/>
                </a:moveTo>
                <a:lnTo>
                  <a:pt x="f5" y="f2"/>
                </a:lnTo>
                <a:lnTo>
                  <a:pt x="f5" y="f4"/>
                </a:lnTo>
                <a:lnTo>
                  <a:pt x="f2" y="f4"/>
                </a:lnTo>
                <a:lnTo>
                  <a:pt x="f2" y="f2"/>
                </a:lnTo>
                <a:close/>
              </a:path>
            </a:pathLst>
          </a:custGeom>
          <a:blipFill>
            <a:blip r:embed="rId4">
              <a:alphaModFix/>
              <a:extLst>
                <a:ext uri="{96DAC541-7B7A-43D3-8B79-37D633B846F1}">
                  <asvg:svgBlip xmlns:asvg="http://schemas.microsoft.com/office/drawing/2016/SVG/main" r:embed="rId5"/>
                </a:ext>
              </a:extLst>
            </a:blip>
            <a:stretch>
              <a:fillRect/>
            </a:stretch>
          </a:blipFill>
          <a:ln cap="flat">
            <a:noFill/>
            <a:prstDash val="solid"/>
          </a:ln>
        </p:spPr>
        <p:txBody>
          <a:bodyPr vert="horz" wrap="square" lIns="137160" tIns="68580" rIns="137160" bIns="68580" anchor="t" anchorCtr="0" compatLnSpc="1">
            <a:noAutofit/>
          </a:bodyPr>
          <a:lstStyle/>
          <a:p>
            <a:pPr defTabSz="1371600">
              <a:defRPr sz="1800" b="0" i="0" u="none" strike="noStrike" kern="0" cap="none" spc="0" baseline="0">
                <a:solidFill>
                  <a:srgbClr val="000000"/>
                </a:solidFill>
                <a:uFillTx/>
              </a:defRPr>
            </a:pPr>
            <a:endParaRPr lang="it-IT">
              <a:solidFill>
                <a:srgbClr val="000000"/>
              </a:solidFill>
              <a:latin typeface="Calibri"/>
            </a:endParaRPr>
          </a:p>
        </p:txBody>
      </p:sp>
      <p:sp>
        <p:nvSpPr>
          <p:cNvPr id="2" name="AutoShape 4">
            <a:extLst>
              <a:ext uri="{FF2B5EF4-FFF2-40B4-BE49-F238E27FC236}">
                <a16:creationId xmlns:a16="http://schemas.microsoft.com/office/drawing/2014/main" id="{FAE14DB3-8CDF-89F3-A1A7-C81AA6E7DF74}"/>
              </a:ext>
            </a:extLst>
          </p:cNvPr>
          <p:cNvSpPr/>
          <p:nvPr/>
        </p:nvSpPr>
        <p:spPr>
          <a:xfrm>
            <a:off x="0" y="9565406"/>
            <a:ext cx="18288000" cy="721595"/>
          </a:xfrm>
          <a:prstGeom prst="rect">
            <a:avLst/>
          </a:prstGeom>
          <a:gradFill rotWithShape="1">
            <a:gsLst>
              <a:gs pos="0">
                <a:srgbClr val="9F142A">
                  <a:alpha val="100000"/>
                </a:srgbClr>
              </a:gs>
              <a:gs pos="50000">
                <a:srgbClr val="0064A3">
                  <a:alpha val="100000"/>
                </a:srgbClr>
              </a:gs>
              <a:gs pos="100000">
                <a:srgbClr val="009F5A">
                  <a:alpha val="100000"/>
                </a:srgbClr>
              </a:gs>
            </a:gsLst>
            <a:lin ang="0"/>
          </a:gradFill>
        </p:spPr>
        <p:txBody>
          <a:bodyPr/>
          <a:lstStyle/>
          <a:p>
            <a:endParaRPr lang="it-IT"/>
          </a:p>
        </p:txBody>
      </p:sp>
      <p:grpSp>
        <p:nvGrpSpPr>
          <p:cNvPr id="4" name="Gruppo 3">
            <a:extLst>
              <a:ext uri="{FF2B5EF4-FFF2-40B4-BE49-F238E27FC236}">
                <a16:creationId xmlns:a16="http://schemas.microsoft.com/office/drawing/2014/main" id="{8BD61C6E-37CE-DCCE-75C0-35AB256C1367}"/>
              </a:ext>
            </a:extLst>
          </p:cNvPr>
          <p:cNvGrpSpPr/>
          <p:nvPr/>
        </p:nvGrpSpPr>
        <p:grpSpPr>
          <a:xfrm>
            <a:off x="12287575" y="9620401"/>
            <a:ext cx="5846060" cy="559512"/>
            <a:chOff x="8191716" y="6379830"/>
            <a:chExt cx="3897373" cy="373008"/>
          </a:xfrm>
        </p:grpSpPr>
        <p:sp>
          <p:nvSpPr>
            <p:cNvPr id="6" name="TextBox 6">
              <a:extLst>
                <a:ext uri="{FF2B5EF4-FFF2-40B4-BE49-F238E27FC236}">
                  <a16:creationId xmlns:a16="http://schemas.microsoft.com/office/drawing/2014/main" id="{FE24E093-1BCB-8E76-96BB-89DDC281CE22}"/>
                </a:ext>
              </a:extLst>
            </p:cNvPr>
            <p:cNvSpPr txBox="1"/>
            <p:nvPr/>
          </p:nvSpPr>
          <p:spPr>
            <a:xfrm>
              <a:off x="8191716" y="6379830"/>
              <a:ext cx="3897373" cy="373008"/>
            </a:xfrm>
            <a:prstGeom prst="rect">
              <a:avLst/>
            </a:prstGeom>
            <a:noFill/>
            <a:ln cap="flat">
              <a:noFill/>
            </a:ln>
          </p:spPr>
          <p:txBody>
            <a:bodyPr vert="horz" wrap="square" lIns="0" tIns="0" rIns="0" bIns="0" anchor="t" anchorCtr="0" compatLnSpc="1">
              <a:spAutoFit/>
            </a:bodyPr>
            <a:lstStyle/>
            <a:p>
              <a:pPr algn="r" defTabSz="1371600">
                <a:lnSpc>
                  <a:spcPts val="4568"/>
                </a:lnSpc>
                <a:defRPr sz="1800" b="0" i="0" u="none" strike="noStrike" kern="0" cap="none" spc="0" baseline="0">
                  <a:solidFill>
                    <a:srgbClr val="000000"/>
                  </a:solidFill>
                  <a:uFillTx/>
                </a:defRPr>
              </a:pPr>
              <a:r>
                <a:rPr lang="en-US" sz="3261" dirty="0">
                  <a:solidFill>
                    <a:srgbClr val="FFFFFF"/>
                  </a:solidFill>
                  <a:latin typeface="Poppins"/>
                </a:rPr>
                <a:t>Copyright     </a:t>
              </a:r>
              <a:r>
                <a:rPr lang="en-US" sz="3261" dirty="0" err="1">
                  <a:solidFill>
                    <a:srgbClr val="FFFFFF"/>
                  </a:solidFill>
                  <a:latin typeface="Poppins"/>
                </a:rPr>
                <a:t>Meleam</a:t>
              </a:r>
              <a:r>
                <a:rPr lang="en-US" sz="3261" dirty="0">
                  <a:solidFill>
                    <a:srgbClr val="FFFFFF"/>
                  </a:solidFill>
                  <a:latin typeface="Poppins"/>
                </a:rPr>
                <a:t> spa</a:t>
              </a:r>
            </a:p>
          </p:txBody>
        </p:sp>
        <p:sp>
          <p:nvSpPr>
            <p:cNvPr id="8" name="Freeform 8">
              <a:extLst>
                <a:ext uri="{FF2B5EF4-FFF2-40B4-BE49-F238E27FC236}">
                  <a16:creationId xmlns:a16="http://schemas.microsoft.com/office/drawing/2014/main" id="{A76E1C6C-ACE3-E3ED-5AD9-9F2EC148860B}"/>
                </a:ext>
              </a:extLst>
            </p:cNvPr>
            <p:cNvSpPr/>
            <p:nvPr/>
          </p:nvSpPr>
          <p:spPr>
            <a:xfrm>
              <a:off x="10033354" y="6473738"/>
              <a:ext cx="214088" cy="234296"/>
            </a:xfrm>
            <a:custGeom>
              <a:avLst/>
              <a:gdLst>
                <a:gd name="f0" fmla="val w"/>
                <a:gd name="f1" fmla="val h"/>
                <a:gd name="f2" fmla="val 0"/>
                <a:gd name="f3" fmla="val 428170"/>
                <a:gd name="f4" fmla="val 468585"/>
                <a:gd name="f5" fmla="val 428169"/>
                <a:gd name="f6" fmla="*/ f0 1 428170"/>
                <a:gd name="f7" fmla="*/ f1 1 468585"/>
                <a:gd name="f8" fmla="+- f4 0 f2"/>
                <a:gd name="f9" fmla="+- f3 0 f2"/>
                <a:gd name="f10" fmla="*/ f9 1 428170"/>
                <a:gd name="f11" fmla="*/ f8 1 468585"/>
                <a:gd name="f12" fmla="*/ f2 1 f10"/>
                <a:gd name="f13" fmla="*/ f3 1 f10"/>
                <a:gd name="f14" fmla="*/ f2 1 f11"/>
                <a:gd name="f15" fmla="*/ f4 1 f11"/>
                <a:gd name="f16" fmla="*/ f12 f6 1"/>
                <a:gd name="f17" fmla="*/ f13 f6 1"/>
                <a:gd name="f18" fmla="*/ f15 f7 1"/>
                <a:gd name="f19" fmla="*/ f14 f7 1"/>
              </a:gdLst>
              <a:ahLst/>
              <a:cxnLst>
                <a:cxn ang="3cd4">
                  <a:pos x="hc" y="t"/>
                </a:cxn>
                <a:cxn ang="0">
                  <a:pos x="r" y="vc"/>
                </a:cxn>
                <a:cxn ang="cd4">
                  <a:pos x="hc" y="b"/>
                </a:cxn>
                <a:cxn ang="cd2">
                  <a:pos x="l" y="vc"/>
                </a:cxn>
              </a:cxnLst>
              <a:rect l="f16" t="f19" r="f17" b="f18"/>
              <a:pathLst>
                <a:path w="428170" h="468585">
                  <a:moveTo>
                    <a:pt x="f2" y="f2"/>
                  </a:moveTo>
                  <a:lnTo>
                    <a:pt x="f5" y="f2"/>
                  </a:lnTo>
                  <a:lnTo>
                    <a:pt x="f5" y="f4"/>
                  </a:lnTo>
                  <a:lnTo>
                    <a:pt x="f2" y="f4"/>
                  </a:lnTo>
                  <a:lnTo>
                    <a:pt x="f2" y="f2"/>
                  </a:lnTo>
                  <a:close/>
                </a:path>
              </a:pathLst>
            </a:custGeom>
            <a:blipFill>
              <a:blip r:embed="rId4">
                <a:alphaModFix/>
                <a:extLst>
                  <a:ext uri="{96DAC541-7B7A-43D3-8B79-37D633B846F1}">
                    <asvg:svgBlip xmlns:asvg="http://schemas.microsoft.com/office/drawing/2016/SVG/main" r:embed="rId5"/>
                  </a:ext>
                </a:extLst>
              </a:blip>
              <a:stretch>
                <a:fillRect/>
              </a:stretch>
            </a:blipFill>
            <a:ln cap="flat">
              <a:noFill/>
              <a:prstDash val="solid"/>
            </a:ln>
          </p:spPr>
          <p:txBody>
            <a:bodyPr vert="horz" wrap="square" lIns="137160" tIns="68580" rIns="137160" bIns="68580" anchor="t" anchorCtr="0" compatLnSpc="1">
              <a:noAutofit/>
            </a:bodyPr>
            <a:lstStyle/>
            <a:p>
              <a:pPr defTabSz="1371600">
                <a:defRPr sz="1800" b="0" i="0" u="none" strike="noStrike" kern="0" cap="none" spc="0" baseline="0">
                  <a:solidFill>
                    <a:srgbClr val="000000"/>
                  </a:solidFill>
                  <a:uFillTx/>
                </a:defRPr>
              </a:pPr>
              <a:endParaRPr lang="it-IT">
                <a:solidFill>
                  <a:srgbClr val="000000"/>
                </a:solidFill>
                <a:latin typeface="Calibri"/>
              </a:endParaRPr>
            </a:p>
          </p:txBody>
        </p:sp>
      </p:grpSp>
      <p:grpSp>
        <p:nvGrpSpPr>
          <p:cNvPr id="5" name="Gruppo 4">
            <a:extLst>
              <a:ext uri="{FF2B5EF4-FFF2-40B4-BE49-F238E27FC236}">
                <a16:creationId xmlns:a16="http://schemas.microsoft.com/office/drawing/2014/main" id="{10212FD9-DA54-052D-7D6A-CB54154D69F0}"/>
              </a:ext>
            </a:extLst>
          </p:cNvPr>
          <p:cNvGrpSpPr/>
          <p:nvPr/>
        </p:nvGrpSpPr>
        <p:grpSpPr>
          <a:xfrm>
            <a:off x="399002" y="534497"/>
            <a:ext cx="10971623" cy="767955"/>
            <a:chOff x="-177344" y="344057"/>
            <a:chExt cx="7314415" cy="511970"/>
          </a:xfrm>
        </p:grpSpPr>
        <p:sp>
          <p:nvSpPr>
            <p:cNvPr id="9" name="CasellaDiTesto 8">
              <a:extLst>
                <a:ext uri="{FF2B5EF4-FFF2-40B4-BE49-F238E27FC236}">
                  <a16:creationId xmlns:a16="http://schemas.microsoft.com/office/drawing/2014/main" id="{926D7F29-46B2-412A-A4A8-F0E6EC5B9CC8}"/>
                </a:ext>
              </a:extLst>
            </p:cNvPr>
            <p:cNvSpPr txBox="1"/>
            <p:nvPr/>
          </p:nvSpPr>
          <p:spPr>
            <a:xfrm>
              <a:off x="401701" y="344057"/>
              <a:ext cx="6735370" cy="492443"/>
            </a:xfrm>
            <a:prstGeom prst="rect">
              <a:avLst/>
            </a:prstGeom>
            <a:noFill/>
          </p:spPr>
          <p:txBody>
            <a:bodyPr wrap="square" rtlCol="0">
              <a:spAutoFit/>
            </a:bodyPr>
            <a:lstStyle/>
            <a:p>
              <a:r>
                <a:rPr lang="it-IT" sz="4200" b="1" dirty="0">
                  <a:solidFill>
                    <a:srgbClr val="9E142B"/>
                  </a:solidFill>
                  <a:latin typeface="Poppins"/>
                </a:rPr>
                <a:t>Il mobbing</a:t>
              </a:r>
            </a:p>
          </p:txBody>
        </p:sp>
        <p:pic>
          <p:nvPicPr>
            <p:cNvPr id="3" name="Immagine 2" descr="Immagine che contiene Elementi grafici, grafica, Carattere, simbolo&#10;&#10;Descrizione generata automaticamente">
              <a:extLst>
                <a:ext uri="{FF2B5EF4-FFF2-40B4-BE49-F238E27FC236}">
                  <a16:creationId xmlns:a16="http://schemas.microsoft.com/office/drawing/2014/main" id="{2A192BD0-231B-E31E-FF9F-77A828E6B92A}"/>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61703"/>
            <a:stretch/>
          </p:blipFill>
          <p:spPr>
            <a:xfrm>
              <a:off x="-177344" y="355307"/>
              <a:ext cx="549005" cy="500720"/>
            </a:xfrm>
            <a:prstGeom prst="rect">
              <a:avLst/>
            </a:prstGeom>
          </p:spPr>
        </p:pic>
      </p:grpSp>
      <p:grpSp>
        <p:nvGrpSpPr>
          <p:cNvPr id="7" name="Gruppo 6">
            <a:extLst>
              <a:ext uri="{FF2B5EF4-FFF2-40B4-BE49-F238E27FC236}">
                <a16:creationId xmlns:a16="http://schemas.microsoft.com/office/drawing/2014/main" id="{E132CAE3-48AA-E884-3A81-7CAB238EE3D7}"/>
              </a:ext>
            </a:extLst>
          </p:cNvPr>
          <p:cNvGrpSpPr/>
          <p:nvPr/>
        </p:nvGrpSpPr>
        <p:grpSpPr>
          <a:xfrm>
            <a:off x="726140" y="1896114"/>
            <a:ext cx="10644485" cy="646331"/>
            <a:chOff x="211736" y="1801940"/>
            <a:chExt cx="7096323" cy="430887"/>
          </a:xfrm>
        </p:grpSpPr>
        <p:sp>
          <p:nvSpPr>
            <p:cNvPr id="11" name="CasellaDiTesto 10">
              <a:extLst>
                <a:ext uri="{FF2B5EF4-FFF2-40B4-BE49-F238E27FC236}">
                  <a16:creationId xmlns:a16="http://schemas.microsoft.com/office/drawing/2014/main" id="{617EF6F2-FF65-15E0-008C-153CC7BCD2CF}"/>
                </a:ext>
              </a:extLst>
            </p:cNvPr>
            <p:cNvSpPr txBox="1"/>
            <p:nvPr/>
          </p:nvSpPr>
          <p:spPr>
            <a:xfrm>
              <a:off x="931909" y="1801940"/>
              <a:ext cx="6376150" cy="430887"/>
            </a:xfrm>
            <a:prstGeom prst="rect">
              <a:avLst/>
            </a:prstGeom>
            <a:noFill/>
          </p:spPr>
          <p:txBody>
            <a:bodyPr wrap="square" rtlCol="0">
              <a:spAutoFit/>
            </a:bodyPr>
            <a:lstStyle/>
            <a:p>
              <a:r>
                <a:rPr lang="it-IT" sz="3600" b="1" dirty="0">
                  <a:solidFill>
                    <a:srgbClr val="0064A2"/>
                  </a:solidFill>
                  <a:latin typeface="Poppins"/>
                </a:rPr>
                <a:t>Cosa è il mobbing?</a:t>
              </a:r>
            </a:p>
          </p:txBody>
        </p:sp>
        <p:pic>
          <p:nvPicPr>
            <p:cNvPr id="12" name="Immagine 11">
              <a:extLst>
                <a:ext uri="{FF2B5EF4-FFF2-40B4-BE49-F238E27FC236}">
                  <a16:creationId xmlns:a16="http://schemas.microsoft.com/office/drawing/2014/main" id="{A15E9E06-1E07-AD05-F163-AD07EED64501}"/>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t="1" b="49999"/>
            <a:stretch/>
          </p:blipFill>
          <p:spPr>
            <a:xfrm>
              <a:off x="211736" y="1852729"/>
              <a:ext cx="720173" cy="360087"/>
            </a:xfrm>
            <a:prstGeom prst="rect">
              <a:avLst/>
            </a:prstGeom>
          </p:spPr>
        </p:pic>
      </p:grpSp>
      <p:grpSp>
        <p:nvGrpSpPr>
          <p:cNvPr id="16" name="Gruppo 15">
            <a:extLst>
              <a:ext uri="{FF2B5EF4-FFF2-40B4-BE49-F238E27FC236}">
                <a16:creationId xmlns:a16="http://schemas.microsoft.com/office/drawing/2014/main" id="{18B5652F-2BFA-616F-1B55-C2E7F4F5EBD1}"/>
              </a:ext>
            </a:extLst>
          </p:cNvPr>
          <p:cNvGrpSpPr/>
          <p:nvPr/>
        </p:nvGrpSpPr>
        <p:grpSpPr>
          <a:xfrm>
            <a:off x="413725" y="2835019"/>
            <a:ext cx="17001440" cy="6483980"/>
            <a:chOff x="275816" y="1890012"/>
            <a:chExt cx="11334293" cy="4322653"/>
          </a:xfrm>
        </p:grpSpPr>
        <p:sp>
          <p:nvSpPr>
            <p:cNvPr id="15" name="Freeform 13">
              <a:extLst>
                <a:ext uri="{FF2B5EF4-FFF2-40B4-BE49-F238E27FC236}">
                  <a16:creationId xmlns:a16="http://schemas.microsoft.com/office/drawing/2014/main" id="{1685CBB4-3547-9D44-CB03-6F199445C42B}"/>
                </a:ext>
              </a:extLst>
            </p:cNvPr>
            <p:cNvSpPr/>
            <p:nvPr/>
          </p:nvSpPr>
          <p:spPr>
            <a:xfrm>
              <a:off x="275816" y="4157447"/>
              <a:ext cx="11334293" cy="1813862"/>
            </a:xfrm>
            <a:custGeom>
              <a:avLst/>
              <a:gdLst/>
              <a:ahLst/>
              <a:cxnLst/>
              <a:rect l="l" t="t" r="r" b="b"/>
              <a:pathLst>
                <a:path w="3026188" h="2332625">
                  <a:moveTo>
                    <a:pt x="0" y="0"/>
                  </a:moveTo>
                  <a:lnTo>
                    <a:pt x="3026188" y="0"/>
                  </a:lnTo>
                  <a:lnTo>
                    <a:pt x="3026188" y="2332625"/>
                  </a:lnTo>
                  <a:lnTo>
                    <a:pt x="0" y="2332625"/>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it-IT" sz="2700" dirty="0"/>
            </a:p>
          </p:txBody>
        </p:sp>
        <p:sp>
          <p:nvSpPr>
            <p:cNvPr id="14" name="Freeform 13">
              <a:extLst>
                <a:ext uri="{FF2B5EF4-FFF2-40B4-BE49-F238E27FC236}">
                  <a16:creationId xmlns:a16="http://schemas.microsoft.com/office/drawing/2014/main" id="{9021363E-4955-765A-348D-92C8C16DE4FB}"/>
                </a:ext>
              </a:extLst>
            </p:cNvPr>
            <p:cNvSpPr/>
            <p:nvPr/>
          </p:nvSpPr>
          <p:spPr>
            <a:xfrm>
              <a:off x="2373613" y="1890012"/>
              <a:ext cx="7873829" cy="644059"/>
            </a:xfrm>
            <a:custGeom>
              <a:avLst/>
              <a:gdLst/>
              <a:ahLst/>
              <a:cxnLst/>
              <a:rect l="l" t="t" r="r" b="b"/>
              <a:pathLst>
                <a:path w="3026188" h="2332625">
                  <a:moveTo>
                    <a:pt x="0" y="0"/>
                  </a:moveTo>
                  <a:lnTo>
                    <a:pt x="3026188" y="0"/>
                  </a:lnTo>
                  <a:lnTo>
                    <a:pt x="3026188" y="2332625"/>
                  </a:lnTo>
                  <a:lnTo>
                    <a:pt x="0" y="2332625"/>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it-IT" sz="2700" dirty="0"/>
            </a:p>
          </p:txBody>
        </p:sp>
        <p:sp>
          <p:nvSpPr>
            <p:cNvPr id="13" name="CasellaDiTesto 22">
              <a:extLst>
                <a:ext uri="{FF2B5EF4-FFF2-40B4-BE49-F238E27FC236}">
                  <a16:creationId xmlns:a16="http://schemas.microsoft.com/office/drawing/2014/main" id="{462EEC35-DA12-2AB2-6681-83EB4C95AA58}"/>
                </a:ext>
              </a:extLst>
            </p:cNvPr>
            <p:cNvSpPr txBox="1"/>
            <p:nvPr/>
          </p:nvSpPr>
          <p:spPr>
            <a:xfrm>
              <a:off x="844179" y="2000230"/>
              <a:ext cx="10515600" cy="4212435"/>
            </a:xfrm>
            <a:prstGeom prst="rect">
              <a:avLst/>
            </a:prstGeom>
            <a:noFill/>
            <a:ln cap="flat">
              <a:noFill/>
            </a:ln>
          </p:spPr>
          <p:txBody>
            <a:bodyPr vert="horz" wrap="square" lIns="137160" tIns="68580" rIns="137160" bIns="68580" anchor="t" anchorCtr="0" compatLnSpc="1">
              <a:spAutoFit/>
            </a:bodyPr>
            <a:lstStyle/>
            <a:p>
              <a:pPr algn="just" defTabSz="1371600">
                <a:lnSpc>
                  <a:spcPct val="90000"/>
                </a:lnSpc>
                <a:spcBef>
                  <a:spcPts val="1500"/>
                </a:spcBef>
                <a:defRPr sz="1800" b="0" i="0" u="none" strike="noStrike" kern="0" cap="none" spc="0" baseline="0">
                  <a:solidFill>
                    <a:srgbClr val="000000"/>
                  </a:solidFill>
                  <a:uFillTx/>
                </a:defRPr>
              </a:pPr>
              <a:r>
                <a:rPr lang="it-IT" sz="3600" dirty="0">
                  <a:solidFill>
                    <a:srgbClr val="6C6E70"/>
                  </a:solidFill>
                  <a:latin typeface="Poppins"/>
                </a:rPr>
                <a:t>“… una forma di </a:t>
              </a:r>
              <a:r>
                <a:rPr lang="it-IT" sz="3600" b="1" dirty="0">
                  <a:solidFill>
                    <a:srgbClr val="6C6E70"/>
                  </a:solidFill>
                  <a:latin typeface="Poppins"/>
                </a:rPr>
                <a:t>terrore psicologico</a:t>
              </a:r>
              <a:r>
                <a:rPr lang="it-IT" sz="3600" dirty="0">
                  <a:solidFill>
                    <a:srgbClr val="6C6E70"/>
                  </a:solidFill>
                  <a:latin typeface="Poppins"/>
                </a:rPr>
                <a:t> </a:t>
              </a:r>
              <a:r>
                <a:rPr lang="it-IT" sz="3600" b="1" dirty="0">
                  <a:solidFill>
                    <a:srgbClr val="6C6E70"/>
                  </a:solidFill>
                  <a:latin typeface="Poppins"/>
                </a:rPr>
                <a:t>sul posto di lavoro</a:t>
              </a:r>
              <a:r>
                <a:rPr lang="it-IT" sz="3600" dirty="0">
                  <a:solidFill>
                    <a:srgbClr val="6C6E70"/>
                  </a:solidFill>
                  <a:latin typeface="Poppins"/>
                </a:rPr>
                <a:t>, esercitata attraverso comportamenti aggressivi e vessatori ripetuti, da parte di colleghi o superiori. La vittima di queste vere e proprie persecuzioni si vede emarginata, calunniata, criticata: gli vengono affidati compiti dequalificanti, o viene spostata da un ufficio all’altro, o viene sistematicamente messa in ridicolo di fronte a clienti o superiori. Nei casi più gravi si arriva anche al sabotaggio del lavoro e ad azioni illegali. Lo </a:t>
              </a:r>
              <a:r>
                <a:rPr lang="it-IT" sz="3600" b="1" dirty="0">
                  <a:solidFill>
                    <a:srgbClr val="6C6E70"/>
                  </a:solidFill>
                  <a:latin typeface="Poppins"/>
                </a:rPr>
                <a:t>scopo</a:t>
              </a:r>
              <a:r>
                <a:rPr lang="it-IT" sz="3600" dirty="0">
                  <a:solidFill>
                    <a:srgbClr val="6C6E70"/>
                  </a:solidFill>
                  <a:latin typeface="Poppins"/>
                </a:rPr>
                <a:t> di tali comportamenti può essere vario, ma </a:t>
              </a:r>
              <a:r>
                <a:rPr lang="it-IT" sz="3600" b="1" dirty="0">
                  <a:solidFill>
                    <a:srgbClr val="6C6E70"/>
                  </a:solidFill>
                  <a:latin typeface="Poppins"/>
                </a:rPr>
                <a:t>sempre distruttivo</a:t>
              </a:r>
              <a:r>
                <a:rPr lang="it-IT" sz="3600" dirty="0">
                  <a:solidFill>
                    <a:srgbClr val="6C6E70"/>
                  </a:solidFill>
                  <a:latin typeface="Poppins"/>
                </a:rPr>
                <a:t>: eliminare una persona divenuta in qualche modo “scomoda”, </a:t>
              </a:r>
              <a:r>
                <a:rPr lang="it-IT" sz="3600" b="1" dirty="0">
                  <a:solidFill>
                    <a:srgbClr val="6C6E70"/>
                  </a:solidFill>
                  <a:latin typeface="Poppins"/>
                </a:rPr>
                <a:t>inducendola alle dimissioni volontarie o provocandone un motivato licenziamento</a:t>
              </a:r>
              <a:r>
                <a:rPr lang="it-IT" sz="3600" dirty="0">
                  <a:solidFill>
                    <a:srgbClr val="6C6E70"/>
                  </a:solidFill>
                  <a:latin typeface="Poppins"/>
                </a:rPr>
                <a:t>.”</a:t>
              </a:r>
            </a:p>
            <a:p>
              <a:pPr algn="r" defTabSz="1371600">
                <a:lnSpc>
                  <a:spcPct val="90000"/>
                </a:lnSpc>
                <a:spcBef>
                  <a:spcPts val="1500"/>
                </a:spcBef>
                <a:defRPr sz="1800" b="0" i="0" u="none" strike="noStrike" kern="0" cap="none" spc="0" baseline="0">
                  <a:solidFill>
                    <a:srgbClr val="000000"/>
                  </a:solidFill>
                  <a:uFillTx/>
                </a:defRPr>
              </a:pPr>
              <a:r>
                <a:rPr lang="it-IT" sz="3600" dirty="0">
                  <a:solidFill>
                    <a:srgbClr val="6C6E70"/>
                  </a:solidFill>
                  <a:latin typeface="Poppins"/>
                </a:rPr>
                <a:t>Harald Ege</a:t>
              </a:r>
            </a:p>
          </p:txBody>
        </p:sp>
      </p:grpSp>
    </p:spTree>
    <p:extLst>
      <p:ext uri="{BB962C8B-B14F-4D97-AF65-F5344CB8AC3E}">
        <p14:creationId xmlns:p14="http://schemas.microsoft.com/office/powerpoint/2010/main" val="4254051783"/>
      </p:ext>
    </p:extLst>
  </p:cSld>
  <p:clrMapOvr>
    <a:masterClrMapping/>
  </p:clrMapOvr>
  <mc:AlternateContent xmlns:mc="http://schemas.openxmlformats.org/markup-compatibility/2006" xmlns:p14="http://schemas.microsoft.com/office/powerpoint/2010/main">
    <mc:Choice Requires="p14">
      <p:transition p14:dur="10" advClick="0" advTm="0"/>
    </mc:Choice>
    <mc:Fallback xmlns="">
      <p:transition advClick="0" advTm="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6"/>
                                        </p:tgtEl>
                                        <p:attrNameLst>
                                          <p:attrName>style.visibility</p:attrName>
                                        </p:attrNameLst>
                                      </p:cBhvr>
                                      <p:to>
                                        <p:strVal val="visible"/>
                                      </p:to>
                                    </p:set>
                                    <p:animEffect transition="in" filter="fade">
                                      <p:cBhvr>
                                        <p:cTn id="11"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C7F11C-76EE-404F-078B-C078A74680B2}"/>
            </a:ext>
          </a:extLst>
        </p:cNvPr>
        <p:cNvGrpSpPr/>
        <p:nvPr/>
      </p:nvGrpSpPr>
      <p:grpSpPr>
        <a:xfrm>
          <a:off x="0" y="0"/>
          <a:ext cx="0" cy="0"/>
          <a:chOff x="0" y="0"/>
          <a:chExt cx="0" cy="0"/>
        </a:xfrm>
      </p:grpSpPr>
      <p:sp>
        <p:nvSpPr>
          <p:cNvPr id="68" name="Freeform 10">
            <a:extLst>
              <a:ext uri="{FF2B5EF4-FFF2-40B4-BE49-F238E27FC236}">
                <a16:creationId xmlns:a16="http://schemas.microsoft.com/office/drawing/2014/main" id="{133C1634-342B-001C-04F2-32AB5ED7838D}"/>
              </a:ext>
            </a:extLst>
          </p:cNvPr>
          <p:cNvSpPr/>
          <p:nvPr/>
        </p:nvSpPr>
        <p:spPr>
          <a:xfrm>
            <a:off x="14551443" y="288091"/>
            <a:ext cx="4057281" cy="1277645"/>
          </a:xfrm>
          <a:custGeom>
            <a:avLst/>
            <a:gdLst>
              <a:gd name="f0" fmla="val w"/>
              <a:gd name="f1" fmla="val h"/>
              <a:gd name="f2" fmla="val 0"/>
              <a:gd name="f3" fmla="val 1818991"/>
              <a:gd name="f4" fmla="val 477756"/>
              <a:gd name="f5" fmla="val 81168"/>
              <a:gd name="f6" fmla="val 1737824"/>
              <a:gd name="f7" fmla="val 1782651"/>
              <a:gd name="f8" fmla="val 36340"/>
              <a:gd name="f9" fmla="val 396589"/>
              <a:gd name="f10" fmla="val 441416"/>
              <a:gd name="f11" fmla="*/ f0 1 1818991"/>
              <a:gd name="f12" fmla="*/ f1 1 477756"/>
              <a:gd name="f13" fmla="+- f4 0 f2"/>
              <a:gd name="f14" fmla="+- f3 0 f2"/>
              <a:gd name="f15" fmla="*/ f14 1 1818991"/>
              <a:gd name="f16" fmla="*/ f13 1 477756"/>
              <a:gd name="f17" fmla="*/ f2 1 f15"/>
              <a:gd name="f18" fmla="*/ f3 1 f15"/>
              <a:gd name="f19" fmla="*/ f2 1 f16"/>
              <a:gd name="f20" fmla="*/ f4 1 f16"/>
              <a:gd name="f21" fmla="*/ f17 f11 1"/>
              <a:gd name="f22" fmla="*/ f18 f11 1"/>
              <a:gd name="f23" fmla="*/ f20 f12 1"/>
              <a:gd name="f24" fmla="*/ f19 f12 1"/>
            </a:gdLst>
            <a:ahLst/>
            <a:cxnLst>
              <a:cxn ang="3cd4">
                <a:pos x="hc" y="t"/>
              </a:cxn>
              <a:cxn ang="0">
                <a:pos x="r" y="vc"/>
              </a:cxn>
              <a:cxn ang="cd4">
                <a:pos x="hc" y="b"/>
              </a:cxn>
              <a:cxn ang="cd2">
                <a:pos x="l" y="vc"/>
              </a:cxn>
            </a:cxnLst>
            <a:rect l="f21" t="f24" r="f22" b="f23"/>
            <a:pathLst>
              <a:path w="1818991" h="477756">
                <a:moveTo>
                  <a:pt x="f5" y="f2"/>
                </a:moveTo>
                <a:lnTo>
                  <a:pt x="f6" y="f2"/>
                </a:lnTo>
                <a:cubicBezTo>
                  <a:pt x="f7" y="f2"/>
                  <a:pt x="f3" y="f8"/>
                  <a:pt x="f3" y="f5"/>
                </a:cubicBezTo>
                <a:lnTo>
                  <a:pt x="f3" y="f9"/>
                </a:lnTo>
                <a:cubicBezTo>
                  <a:pt x="f3" y="f10"/>
                  <a:pt x="f7" y="f4"/>
                  <a:pt x="f6" y="f4"/>
                </a:cubicBezTo>
                <a:lnTo>
                  <a:pt x="f5" y="f4"/>
                </a:lnTo>
                <a:cubicBezTo>
                  <a:pt x="f8" y="f4"/>
                  <a:pt x="f2" y="f10"/>
                  <a:pt x="f2" y="f9"/>
                </a:cubicBezTo>
                <a:lnTo>
                  <a:pt x="f2" y="f5"/>
                </a:lnTo>
                <a:cubicBezTo>
                  <a:pt x="f2" y="f8"/>
                  <a:pt x="f8" y="f2"/>
                  <a:pt x="f5" y="f2"/>
                </a:cubicBezTo>
                <a:close/>
              </a:path>
            </a:pathLst>
          </a:custGeom>
          <a:solidFill>
            <a:srgbClr val="000000">
              <a:alpha val="0"/>
            </a:srgbClr>
          </a:solidFill>
          <a:ln w="38103" cap="rnd">
            <a:solidFill>
              <a:srgbClr val="0064A3"/>
            </a:solidFill>
            <a:prstDash val="solid"/>
            <a:round/>
          </a:ln>
        </p:spPr>
        <p:txBody>
          <a:bodyPr vert="horz" wrap="square" lIns="137160" tIns="68580" rIns="137160" bIns="68580" anchor="t" anchorCtr="0" compatLnSpc="1">
            <a:noAutofit/>
          </a:bodyPr>
          <a:lstStyle/>
          <a:p>
            <a:pPr defTabSz="1371600">
              <a:defRPr sz="1800" b="0" i="0" u="none" strike="noStrike" kern="0" cap="none" spc="0" baseline="0">
                <a:solidFill>
                  <a:srgbClr val="000000"/>
                </a:solidFill>
                <a:uFillTx/>
              </a:defRPr>
            </a:pPr>
            <a:endParaRPr lang="it-IT">
              <a:solidFill>
                <a:srgbClr val="000000"/>
              </a:solidFill>
              <a:latin typeface="Calibri"/>
            </a:endParaRPr>
          </a:p>
        </p:txBody>
      </p:sp>
      <p:sp>
        <p:nvSpPr>
          <p:cNvPr id="69" name="TextBox 11">
            <a:extLst>
              <a:ext uri="{FF2B5EF4-FFF2-40B4-BE49-F238E27FC236}">
                <a16:creationId xmlns:a16="http://schemas.microsoft.com/office/drawing/2014/main" id="{E5D5F81C-C5AF-9249-C271-C8291F06572F}"/>
              </a:ext>
            </a:extLst>
          </p:cNvPr>
          <p:cNvSpPr txBox="1"/>
          <p:nvPr/>
        </p:nvSpPr>
        <p:spPr>
          <a:xfrm>
            <a:off x="14551442" y="186207"/>
            <a:ext cx="2173656" cy="2275539"/>
          </a:xfrm>
          <a:prstGeom prst="rect">
            <a:avLst/>
          </a:prstGeom>
          <a:noFill/>
          <a:ln cap="flat">
            <a:noFill/>
          </a:ln>
        </p:spPr>
        <p:txBody>
          <a:bodyPr vert="horz" wrap="square" lIns="50804" tIns="50804" rIns="50804" bIns="50804" anchor="ctr" anchorCtr="1" compatLnSpc="1">
            <a:noAutofit/>
          </a:bodyPr>
          <a:lstStyle/>
          <a:p>
            <a:pPr algn="ctr" defTabSz="1371600">
              <a:lnSpc>
                <a:spcPts val="2663"/>
              </a:lnSpc>
              <a:defRPr sz="1800" b="0" i="0" u="none" strike="noStrike" kern="0" cap="none" spc="0" baseline="0">
                <a:solidFill>
                  <a:srgbClr val="000000"/>
                </a:solidFill>
                <a:uFillTx/>
              </a:defRPr>
            </a:pPr>
            <a:endParaRPr lang="it-IT">
              <a:solidFill>
                <a:srgbClr val="000000"/>
              </a:solidFill>
              <a:latin typeface="Calibri"/>
            </a:endParaRPr>
          </a:p>
        </p:txBody>
      </p:sp>
      <p:sp>
        <p:nvSpPr>
          <p:cNvPr id="62" name="Freeform 12">
            <a:extLst>
              <a:ext uri="{FF2B5EF4-FFF2-40B4-BE49-F238E27FC236}">
                <a16:creationId xmlns:a16="http://schemas.microsoft.com/office/drawing/2014/main" id="{989B6A39-D4FB-2DAB-98BF-1F49E2EBF56E}"/>
              </a:ext>
            </a:extLst>
          </p:cNvPr>
          <p:cNvSpPr/>
          <p:nvPr/>
        </p:nvSpPr>
        <p:spPr>
          <a:xfrm>
            <a:off x="14799853" y="452202"/>
            <a:ext cx="3342410" cy="895764"/>
          </a:xfrm>
          <a:custGeom>
            <a:avLst/>
            <a:gdLst>
              <a:gd name="f0" fmla="val w"/>
              <a:gd name="f1" fmla="val h"/>
              <a:gd name="f2" fmla="val 0"/>
              <a:gd name="f3" fmla="val 3342411"/>
              <a:gd name="f4" fmla="val 895766"/>
              <a:gd name="f5" fmla="*/ f0 1 3342411"/>
              <a:gd name="f6" fmla="*/ f1 1 895766"/>
              <a:gd name="f7" fmla="+- f4 0 f2"/>
              <a:gd name="f8" fmla="+- f3 0 f2"/>
              <a:gd name="f9" fmla="*/ f8 1 3342411"/>
              <a:gd name="f10" fmla="*/ f7 1 895766"/>
              <a:gd name="f11" fmla="*/ f2 1 f9"/>
              <a:gd name="f12" fmla="*/ f3 1 f9"/>
              <a:gd name="f13" fmla="*/ f2 1 f10"/>
              <a:gd name="f14" fmla="*/ f4 1 f10"/>
              <a:gd name="f15" fmla="*/ f11 f5 1"/>
              <a:gd name="f16" fmla="*/ f12 f5 1"/>
              <a:gd name="f17" fmla="*/ f14 f6 1"/>
              <a:gd name="f18" fmla="*/ f13 f6 1"/>
            </a:gdLst>
            <a:ahLst/>
            <a:cxnLst>
              <a:cxn ang="3cd4">
                <a:pos x="hc" y="t"/>
              </a:cxn>
              <a:cxn ang="0">
                <a:pos x="r" y="vc"/>
              </a:cxn>
              <a:cxn ang="cd4">
                <a:pos x="hc" y="b"/>
              </a:cxn>
              <a:cxn ang="cd2">
                <a:pos x="l" y="vc"/>
              </a:cxn>
            </a:cxnLst>
            <a:rect l="f15" t="f18" r="f16" b="f17"/>
            <a:pathLst>
              <a:path w="3342411" h="895766">
                <a:moveTo>
                  <a:pt x="f2" y="f2"/>
                </a:moveTo>
                <a:lnTo>
                  <a:pt x="f3" y="f2"/>
                </a:lnTo>
                <a:lnTo>
                  <a:pt x="f3" y="f4"/>
                </a:lnTo>
                <a:lnTo>
                  <a:pt x="f2" y="f4"/>
                </a:lnTo>
                <a:lnTo>
                  <a:pt x="f2" y="f2"/>
                </a:lnTo>
                <a:close/>
              </a:path>
            </a:pathLst>
          </a:custGeom>
          <a:blipFill>
            <a:blip r:embed="rId3">
              <a:alphaModFix/>
            </a:blip>
            <a:stretch>
              <a:fillRect/>
            </a:stretch>
          </a:blipFill>
          <a:ln cap="flat">
            <a:noFill/>
            <a:prstDash val="solid"/>
          </a:ln>
        </p:spPr>
        <p:txBody>
          <a:bodyPr vert="horz" wrap="square" lIns="137160" tIns="68580" rIns="137160" bIns="68580" anchor="t" anchorCtr="0" compatLnSpc="1">
            <a:noAutofit/>
          </a:bodyPr>
          <a:lstStyle/>
          <a:p>
            <a:pPr defTabSz="1371600">
              <a:defRPr sz="1800" b="0" i="0" u="none" strike="noStrike" kern="0" cap="none" spc="0" baseline="0">
                <a:solidFill>
                  <a:srgbClr val="000000"/>
                </a:solidFill>
                <a:uFillTx/>
              </a:defRPr>
            </a:pPr>
            <a:endParaRPr lang="it-IT">
              <a:solidFill>
                <a:srgbClr val="000000"/>
              </a:solidFill>
              <a:latin typeface="Calibri"/>
            </a:endParaRPr>
          </a:p>
        </p:txBody>
      </p:sp>
      <p:sp>
        <p:nvSpPr>
          <p:cNvPr id="67" name="Freeform 8">
            <a:extLst>
              <a:ext uri="{FF2B5EF4-FFF2-40B4-BE49-F238E27FC236}">
                <a16:creationId xmlns:a16="http://schemas.microsoft.com/office/drawing/2014/main" id="{4BCE4FB8-842E-35CF-9296-BA63E35C0911}"/>
              </a:ext>
            </a:extLst>
          </p:cNvPr>
          <p:cNvSpPr/>
          <p:nvPr/>
        </p:nvSpPr>
        <p:spPr>
          <a:xfrm>
            <a:off x="15050031" y="9751346"/>
            <a:ext cx="321132" cy="351444"/>
          </a:xfrm>
          <a:custGeom>
            <a:avLst/>
            <a:gdLst>
              <a:gd name="f0" fmla="val w"/>
              <a:gd name="f1" fmla="val h"/>
              <a:gd name="f2" fmla="val 0"/>
              <a:gd name="f3" fmla="val 428170"/>
              <a:gd name="f4" fmla="val 468585"/>
              <a:gd name="f5" fmla="val 428169"/>
              <a:gd name="f6" fmla="*/ f0 1 428170"/>
              <a:gd name="f7" fmla="*/ f1 1 468585"/>
              <a:gd name="f8" fmla="+- f4 0 f2"/>
              <a:gd name="f9" fmla="+- f3 0 f2"/>
              <a:gd name="f10" fmla="*/ f9 1 428170"/>
              <a:gd name="f11" fmla="*/ f8 1 468585"/>
              <a:gd name="f12" fmla="*/ f2 1 f10"/>
              <a:gd name="f13" fmla="*/ f3 1 f10"/>
              <a:gd name="f14" fmla="*/ f2 1 f11"/>
              <a:gd name="f15" fmla="*/ f4 1 f11"/>
              <a:gd name="f16" fmla="*/ f12 f6 1"/>
              <a:gd name="f17" fmla="*/ f13 f6 1"/>
              <a:gd name="f18" fmla="*/ f15 f7 1"/>
              <a:gd name="f19" fmla="*/ f14 f7 1"/>
            </a:gdLst>
            <a:ahLst/>
            <a:cxnLst>
              <a:cxn ang="3cd4">
                <a:pos x="hc" y="t"/>
              </a:cxn>
              <a:cxn ang="0">
                <a:pos x="r" y="vc"/>
              </a:cxn>
              <a:cxn ang="cd4">
                <a:pos x="hc" y="b"/>
              </a:cxn>
              <a:cxn ang="cd2">
                <a:pos x="l" y="vc"/>
              </a:cxn>
            </a:cxnLst>
            <a:rect l="f16" t="f19" r="f17" b="f18"/>
            <a:pathLst>
              <a:path w="428170" h="468585">
                <a:moveTo>
                  <a:pt x="f2" y="f2"/>
                </a:moveTo>
                <a:lnTo>
                  <a:pt x="f5" y="f2"/>
                </a:lnTo>
                <a:lnTo>
                  <a:pt x="f5" y="f4"/>
                </a:lnTo>
                <a:lnTo>
                  <a:pt x="f2" y="f4"/>
                </a:lnTo>
                <a:lnTo>
                  <a:pt x="f2" y="f2"/>
                </a:lnTo>
                <a:close/>
              </a:path>
            </a:pathLst>
          </a:custGeom>
          <a:blipFill>
            <a:blip r:embed="rId4">
              <a:alphaModFix/>
              <a:extLst>
                <a:ext uri="{96DAC541-7B7A-43D3-8B79-37D633B846F1}">
                  <asvg:svgBlip xmlns:asvg="http://schemas.microsoft.com/office/drawing/2016/SVG/main" r:embed="rId5"/>
                </a:ext>
              </a:extLst>
            </a:blip>
            <a:stretch>
              <a:fillRect/>
            </a:stretch>
          </a:blipFill>
          <a:ln cap="flat">
            <a:noFill/>
            <a:prstDash val="solid"/>
          </a:ln>
        </p:spPr>
        <p:txBody>
          <a:bodyPr vert="horz" wrap="square" lIns="137160" tIns="68580" rIns="137160" bIns="68580" anchor="t" anchorCtr="0" compatLnSpc="1">
            <a:noAutofit/>
          </a:bodyPr>
          <a:lstStyle/>
          <a:p>
            <a:pPr defTabSz="1371600">
              <a:defRPr sz="1800" b="0" i="0" u="none" strike="noStrike" kern="0" cap="none" spc="0" baseline="0">
                <a:solidFill>
                  <a:srgbClr val="000000"/>
                </a:solidFill>
                <a:uFillTx/>
              </a:defRPr>
            </a:pPr>
            <a:endParaRPr lang="it-IT">
              <a:solidFill>
                <a:srgbClr val="000000"/>
              </a:solidFill>
              <a:latin typeface="Calibri"/>
            </a:endParaRPr>
          </a:p>
        </p:txBody>
      </p:sp>
      <p:sp>
        <p:nvSpPr>
          <p:cNvPr id="2" name="AutoShape 4">
            <a:extLst>
              <a:ext uri="{FF2B5EF4-FFF2-40B4-BE49-F238E27FC236}">
                <a16:creationId xmlns:a16="http://schemas.microsoft.com/office/drawing/2014/main" id="{DA9B53AE-CC87-0921-F6BA-2FA44B02441B}"/>
              </a:ext>
            </a:extLst>
          </p:cNvPr>
          <p:cNvSpPr/>
          <p:nvPr/>
        </p:nvSpPr>
        <p:spPr>
          <a:xfrm>
            <a:off x="0" y="9565406"/>
            <a:ext cx="18288000" cy="721595"/>
          </a:xfrm>
          <a:prstGeom prst="rect">
            <a:avLst/>
          </a:prstGeom>
          <a:gradFill rotWithShape="1">
            <a:gsLst>
              <a:gs pos="0">
                <a:srgbClr val="9F142A">
                  <a:alpha val="100000"/>
                </a:srgbClr>
              </a:gs>
              <a:gs pos="50000">
                <a:srgbClr val="0064A3">
                  <a:alpha val="100000"/>
                </a:srgbClr>
              </a:gs>
              <a:gs pos="100000">
                <a:srgbClr val="009F5A">
                  <a:alpha val="100000"/>
                </a:srgbClr>
              </a:gs>
            </a:gsLst>
            <a:lin ang="0"/>
          </a:gradFill>
        </p:spPr>
        <p:txBody>
          <a:bodyPr/>
          <a:lstStyle/>
          <a:p>
            <a:endParaRPr lang="it-IT"/>
          </a:p>
        </p:txBody>
      </p:sp>
      <p:grpSp>
        <p:nvGrpSpPr>
          <p:cNvPr id="4" name="Gruppo 3">
            <a:extLst>
              <a:ext uri="{FF2B5EF4-FFF2-40B4-BE49-F238E27FC236}">
                <a16:creationId xmlns:a16="http://schemas.microsoft.com/office/drawing/2014/main" id="{8D3082A0-68D5-EBBD-385C-F1DC9D91C36D}"/>
              </a:ext>
            </a:extLst>
          </p:cNvPr>
          <p:cNvGrpSpPr/>
          <p:nvPr/>
        </p:nvGrpSpPr>
        <p:grpSpPr>
          <a:xfrm>
            <a:off x="12287575" y="9620401"/>
            <a:ext cx="5846060" cy="559512"/>
            <a:chOff x="8191716" y="6379830"/>
            <a:chExt cx="3897373" cy="373008"/>
          </a:xfrm>
        </p:grpSpPr>
        <p:sp>
          <p:nvSpPr>
            <p:cNvPr id="6" name="TextBox 6">
              <a:extLst>
                <a:ext uri="{FF2B5EF4-FFF2-40B4-BE49-F238E27FC236}">
                  <a16:creationId xmlns:a16="http://schemas.microsoft.com/office/drawing/2014/main" id="{309C7C7A-10E5-A911-DCF0-EC40C8ACCB60}"/>
                </a:ext>
              </a:extLst>
            </p:cNvPr>
            <p:cNvSpPr txBox="1"/>
            <p:nvPr/>
          </p:nvSpPr>
          <p:spPr>
            <a:xfrm>
              <a:off x="8191716" y="6379830"/>
              <a:ext cx="3897373" cy="373008"/>
            </a:xfrm>
            <a:prstGeom prst="rect">
              <a:avLst/>
            </a:prstGeom>
            <a:noFill/>
            <a:ln cap="flat">
              <a:noFill/>
            </a:ln>
          </p:spPr>
          <p:txBody>
            <a:bodyPr vert="horz" wrap="square" lIns="0" tIns="0" rIns="0" bIns="0" anchor="t" anchorCtr="0" compatLnSpc="1">
              <a:spAutoFit/>
            </a:bodyPr>
            <a:lstStyle/>
            <a:p>
              <a:pPr algn="r" defTabSz="1371600">
                <a:lnSpc>
                  <a:spcPts val="4568"/>
                </a:lnSpc>
                <a:defRPr sz="1800" b="0" i="0" u="none" strike="noStrike" kern="0" cap="none" spc="0" baseline="0">
                  <a:solidFill>
                    <a:srgbClr val="000000"/>
                  </a:solidFill>
                  <a:uFillTx/>
                </a:defRPr>
              </a:pPr>
              <a:r>
                <a:rPr lang="en-US" sz="3261" dirty="0">
                  <a:solidFill>
                    <a:srgbClr val="FFFFFF"/>
                  </a:solidFill>
                  <a:latin typeface="Poppins"/>
                </a:rPr>
                <a:t>Copyright     </a:t>
              </a:r>
              <a:r>
                <a:rPr lang="en-US" sz="3261" dirty="0" err="1">
                  <a:solidFill>
                    <a:srgbClr val="FFFFFF"/>
                  </a:solidFill>
                  <a:latin typeface="Poppins"/>
                </a:rPr>
                <a:t>Meleam</a:t>
              </a:r>
              <a:r>
                <a:rPr lang="en-US" sz="3261" dirty="0">
                  <a:solidFill>
                    <a:srgbClr val="FFFFFF"/>
                  </a:solidFill>
                  <a:latin typeface="Poppins"/>
                </a:rPr>
                <a:t> spa</a:t>
              </a:r>
            </a:p>
          </p:txBody>
        </p:sp>
        <p:sp>
          <p:nvSpPr>
            <p:cNvPr id="8" name="Freeform 8">
              <a:extLst>
                <a:ext uri="{FF2B5EF4-FFF2-40B4-BE49-F238E27FC236}">
                  <a16:creationId xmlns:a16="http://schemas.microsoft.com/office/drawing/2014/main" id="{2DEE7DED-1A7D-2C04-D8E7-7EE1D36F68AC}"/>
                </a:ext>
              </a:extLst>
            </p:cNvPr>
            <p:cNvSpPr/>
            <p:nvPr/>
          </p:nvSpPr>
          <p:spPr>
            <a:xfrm>
              <a:off x="10033354" y="6473738"/>
              <a:ext cx="214088" cy="234296"/>
            </a:xfrm>
            <a:custGeom>
              <a:avLst/>
              <a:gdLst>
                <a:gd name="f0" fmla="val w"/>
                <a:gd name="f1" fmla="val h"/>
                <a:gd name="f2" fmla="val 0"/>
                <a:gd name="f3" fmla="val 428170"/>
                <a:gd name="f4" fmla="val 468585"/>
                <a:gd name="f5" fmla="val 428169"/>
                <a:gd name="f6" fmla="*/ f0 1 428170"/>
                <a:gd name="f7" fmla="*/ f1 1 468585"/>
                <a:gd name="f8" fmla="+- f4 0 f2"/>
                <a:gd name="f9" fmla="+- f3 0 f2"/>
                <a:gd name="f10" fmla="*/ f9 1 428170"/>
                <a:gd name="f11" fmla="*/ f8 1 468585"/>
                <a:gd name="f12" fmla="*/ f2 1 f10"/>
                <a:gd name="f13" fmla="*/ f3 1 f10"/>
                <a:gd name="f14" fmla="*/ f2 1 f11"/>
                <a:gd name="f15" fmla="*/ f4 1 f11"/>
                <a:gd name="f16" fmla="*/ f12 f6 1"/>
                <a:gd name="f17" fmla="*/ f13 f6 1"/>
                <a:gd name="f18" fmla="*/ f15 f7 1"/>
                <a:gd name="f19" fmla="*/ f14 f7 1"/>
              </a:gdLst>
              <a:ahLst/>
              <a:cxnLst>
                <a:cxn ang="3cd4">
                  <a:pos x="hc" y="t"/>
                </a:cxn>
                <a:cxn ang="0">
                  <a:pos x="r" y="vc"/>
                </a:cxn>
                <a:cxn ang="cd4">
                  <a:pos x="hc" y="b"/>
                </a:cxn>
                <a:cxn ang="cd2">
                  <a:pos x="l" y="vc"/>
                </a:cxn>
              </a:cxnLst>
              <a:rect l="f16" t="f19" r="f17" b="f18"/>
              <a:pathLst>
                <a:path w="428170" h="468585">
                  <a:moveTo>
                    <a:pt x="f2" y="f2"/>
                  </a:moveTo>
                  <a:lnTo>
                    <a:pt x="f5" y="f2"/>
                  </a:lnTo>
                  <a:lnTo>
                    <a:pt x="f5" y="f4"/>
                  </a:lnTo>
                  <a:lnTo>
                    <a:pt x="f2" y="f4"/>
                  </a:lnTo>
                  <a:lnTo>
                    <a:pt x="f2" y="f2"/>
                  </a:lnTo>
                  <a:close/>
                </a:path>
              </a:pathLst>
            </a:custGeom>
            <a:blipFill>
              <a:blip r:embed="rId4">
                <a:alphaModFix/>
                <a:extLst>
                  <a:ext uri="{96DAC541-7B7A-43D3-8B79-37D633B846F1}">
                    <asvg:svgBlip xmlns:asvg="http://schemas.microsoft.com/office/drawing/2016/SVG/main" r:embed="rId5"/>
                  </a:ext>
                </a:extLst>
              </a:blip>
              <a:stretch>
                <a:fillRect/>
              </a:stretch>
            </a:blipFill>
            <a:ln cap="flat">
              <a:noFill/>
              <a:prstDash val="solid"/>
            </a:ln>
          </p:spPr>
          <p:txBody>
            <a:bodyPr vert="horz" wrap="square" lIns="137160" tIns="68580" rIns="137160" bIns="68580" anchor="t" anchorCtr="0" compatLnSpc="1">
              <a:noAutofit/>
            </a:bodyPr>
            <a:lstStyle/>
            <a:p>
              <a:pPr defTabSz="1371600">
                <a:defRPr sz="1800" b="0" i="0" u="none" strike="noStrike" kern="0" cap="none" spc="0" baseline="0">
                  <a:solidFill>
                    <a:srgbClr val="000000"/>
                  </a:solidFill>
                  <a:uFillTx/>
                </a:defRPr>
              </a:pPr>
              <a:endParaRPr lang="it-IT">
                <a:solidFill>
                  <a:srgbClr val="000000"/>
                </a:solidFill>
                <a:latin typeface="Calibri"/>
              </a:endParaRPr>
            </a:p>
          </p:txBody>
        </p:sp>
      </p:grpSp>
      <p:grpSp>
        <p:nvGrpSpPr>
          <p:cNvPr id="5" name="Gruppo 4">
            <a:extLst>
              <a:ext uri="{FF2B5EF4-FFF2-40B4-BE49-F238E27FC236}">
                <a16:creationId xmlns:a16="http://schemas.microsoft.com/office/drawing/2014/main" id="{E9ED1110-8238-EEC5-2AC0-77463A1E72B6}"/>
              </a:ext>
            </a:extLst>
          </p:cNvPr>
          <p:cNvGrpSpPr/>
          <p:nvPr/>
        </p:nvGrpSpPr>
        <p:grpSpPr>
          <a:xfrm>
            <a:off x="399002" y="534497"/>
            <a:ext cx="10971623" cy="767955"/>
            <a:chOff x="-177344" y="344057"/>
            <a:chExt cx="7314415" cy="511970"/>
          </a:xfrm>
        </p:grpSpPr>
        <p:sp>
          <p:nvSpPr>
            <p:cNvPr id="9" name="CasellaDiTesto 8">
              <a:extLst>
                <a:ext uri="{FF2B5EF4-FFF2-40B4-BE49-F238E27FC236}">
                  <a16:creationId xmlns:a16="http://schemas.microsoft.com/office/drawing/2014/main" id="{518BC69F-5AF5-A431-13D0-5B8322E92232}"/>
                </a:ext>
              </a:extLst>
            </p:cNvPr>
            <p:cNvSpPr txBox="1"/>
            <p:nvPr/>
          </p:nvSpPr>
          <p:spPr>
            <a:xfrm>
              <a:off x="401701" y="344057"/>
              <a:ext cx="6735370" cy="492443"/>
            </a:xfrm>
            <a:prstGeom prst="rect">
              <a:avLst/>
            </a:prstGeom>
            <a:noFill/>
          </p:spPr>
          <p:txBody>
            <a:bodyPr wrap="square" rtlCol="0">
              <a:spAutoFit/>
            </a:bodyPr>
            <a:lstStyle/>
            <a:p>
              <a:r>
                <a:rPr lang="it-IT" sz="4200" b="1" dirty="0">
                  <a:solidFill>
                    <a:srgbClr val="9E142B"/>
                  </a:solidFill>
                  <a:latin typeface="Poppins"/>
                </a:rPr>
                <a:t>Il mobbing</a:t>
              </a:r>
            </a:p>
          </p:txBody>
        </p:sp>
        <p:pic>
          <p:nvPicPr>
            <p:cNvPr id="3" name="Immagine 2" descr="Immagine che contiene Elementi grafici, grafica, Carattere, simbolo&#10;&#10;Descrizione generata automaticamente">
              <a:extLst>
                <a:ext uri="{FF2B5EF4-FFF2-40B4-BE49-F238E27FC236}">
                  <a16:creationId xmlns:a16="http://schemas.microsoft.com/office/drawing/2014/main" id="{230F7977-F2C1-127B-D675-50E989D7C6A5}"/>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61703"/>
            <a:stretch/>
          </p:blipFill>
          <p:spPr>
            <a:xfrm>
              <a:off x="-177344" y="355307"/>
              <a:ext cx="549005" cy="500720"/>
            </a:xfrm>
            <a:prstGeom prst="rect">
              <a:avLst/>
            </a:prstGeom>
          </p:spPr>
        </p:pic>
      </p:grpSp>
      <p:pic>
        <p:nvPicPr>
          <p:cNvPr id="11" name="Immagine 10" descr="Immagine che contiene mammifero, cartone animato, illustrazione, arte&#10;&#10;Descrizione generata automaticamente">
            <a:extLst>
              <a:ext uri="{FF2B5EF4-FFF2-40B4-BE49-F238E27FC236}">
                <a16:creationId xmlns:a16="http://schemas.microsoft.com/office/drawing/2014/main" id="{E490C64B-6CBE-EC71-CF66-CDBCFA644C63}"/>
              </a:ext>
            </a:extLst>
          </p:cNvPr>
          <p:cNvPicPr>
            <a:picLocks noChangeAspect="1"/>
          </p:cNvPicPr>
          <p:nvPr/>
        </p:nvPicPr>
        <p:blipFill>
          <a:blip r:embed="rId7">
            <a:extLst>
              <a:ext uri="{28A0092B-C50C-407E-A947-70E740481C1C}">
                <a14:useLocalDpi xmlns:a14="http://schemas.microsoft.com/office/drawing/2010/main" val="0"/>
              </a:ext>
            </a:extLst>
          </a:blip>
          <a:srcRect r="27917" b="58182"/>
          <a:stretch/>
        </p:blipFill>
        <p:spPr>
          <a:xfrm>
            <a:off x="10552838" y="5292209"/>
            <a:ext cx="7415184" cy="4301837"/>
          </a:xfrm>
          <a:prstGeom prst="rect">
            <a:avLst/>
          </a:prstGeom>
        </p:spPr>
      </p:pic>
      <p:grpSp>
        <p:nvGrpSpPr>
          <p:cNvPr id="7" name="Gruppo 6">
            <a:extLst>
              <a:ext uri="{FF2B5EF4-FFF2-40B4-BE49-F238E27FC236}">
                <a16:creationId xmlns:a16="http://schemas.microsoft.com/office/drawing/2014/main" id="{9C971D2E-3424-B285-0957-02224468E5CB}"/>
              </a:ext>
            </a:extLst>
          </p:cNvPr>
          <p:cNvGrpSpPr/>
          <p:nvPr/>
        </p:nvGrpSpPr>
        <p:grpSpPr>
          <a:xfrm>
            <a:off x="726140" y="3077742"/>
            <a:ext cx="9129569" cy="4316657"/>
            <a:chOff x="804193" y="4550931"/>
            <a:chExt cx="6086379" cy="2877771"/>
          </a:xfrm>
        </p:grpSpPr>
        <p:sp>
          <p:nvSpPr>
            <p:cNvPr id="10" name="CasellaDiTesto 22">
              <a:extLst>
                <a:ext uri="{FF2B5EF4-FFF2-40B4-BE49-F238E27FC236}">
                  <a16:creationId xmlns:a16="http://schemas.microsoft.com/office/drawing/2014/main" id="{B525939D-6821-7E06-CA0A-01C7ACE42003}"/>
                </a:ext>
              </a:extLst>
            </p:cNvPr>
            <p:cNvSpPr txBox="1"/>
            <p:nvPr/>
          </p:nvSpPr>
          <p:spPr>
            <a:xfrm>
              <a:off x="1054692" y="4714595"/>
              <a:ext cx="5835880" cy="2550442"/>
            </a:xfrm>
            <a:prstGeom prst="rect">
              <a:avLst/>
            </a:prstGeom>
            <a:noFill/>
            <a:ln cap="flat">
              <a:noFill/>
            </a:ln>
          </p:spPr>
          <p:txBody>
            <a:bodyPr vert="horz" wrap="square" lIns="137160" tIns="68580" rIns="137160" bIns="68580" anchor="t" anchorCtr="0" compatLnSpc="1">
              <a:spAutoFit/>
            </a:bodyPr>
            <a:lstStyle/>
            <a:p>
              <a:pPr algn="just" defTabSz="1371600">
                <a:lnSpc>
                  <a:spcPct val="90000"/>
                </a:lnSpc>
                <a:spcBef>
                  <a:spcPts val="1500"/>
                </a:spcBef>
                <a:defRPr sz="1800" b="0" i="0" u="none" strike="noStrike" kern="0" cap="none" spc="0" baseline="0">
                  <a:solidFill>
                    <a:srgbClr val="000000"/>
                  </a:solidFill>
                  <a:uFillTx/>
                </a:defRPr>
              </a:pPr>
              <a:r>
                <a:rPr lang="it-IT" sz="3600" b="1" dirty="0">
                  <a:solidFill>
                    <a:srgbClr val="6C6E70"/>
                  </a:solidFill>
                  <a:latin typeface="Poppins"/>
                </a:rPr>
                <a:t>Konrad Lorenz </a:t>
              </a:r>
              <a:r>
                <a:rPr lang="it-IT" sz="3600" dirty="0">
                  <a:solidFill>
                    <a:srgbClr val="6C6E70"/>
                  </a:solidFill>
                  <a:latin typeface="Poppins"/>
                </a:rPr>
                <a:t>è considerato il padre del mobbing. </a:t>
              </a:r>
            </a:p>
            <a:p>
              <a:pPr algn="just" defTabSz="1371600">
                <a:lnSpc>
                  <a:spcPct val="90000"/>
                </a:lnSpc>
                <a:spcBef>
                  <a:spcPts val="1500"/>
                </a:spcBef>
                <a:defRPr sz="1800" b="0" i="0" u="none" strike="noStrike" kern="0" cap="none" spc="0" baseline="0">
                  <a:solidFill>
                    <a:srgbClr val="000000"/>
                  </a:solidFill>
                  <a:uFillTx/>
                </a:defRPr>
              </a:pPr>
              <a:r>
                <a:rPr lang="it-IT" sz="3600" dirty="0">
                  <a:solidFill>
                    <a:srgbClr val="6C6E70"/>
                  </a:solidFill>
                  <a:latin typeface="Poppins"/>
                </a:rPr>
                <a:t>Egli utilizzò questo termine per descrivere </a:t>
              </a:r>
              <a:r>
                <a:rPr lang="it-IT" sz="3600" b="1" dirty="0">
                  <a:solidFill>
                    <a:srgbClr val="6C6E70"/>
                  </a:solidFill>
                  <a:latin typeface="Poppins"/>
                </a:rPr>
                <a:t>il comportamento che gli individui di una stessa specie utilizzano per escludere un membro dal proprio gruppo</a:t>
              </a:r>
              <a:r>
                <a:rPr lang="it-IT" sz="3600" dirty="0">
                  <a:solidFill>
                    <a:srgbClr val="6C6E70"/>
                  </a:solidFill>
                  <a:latin typeface="Poppins"/>
                </a:rPr>
                <a:t>.</a:t>
              </a:r>
            </a:p>
          </p:txBody>
        </p:sp>
        <p:cxnSp>
          <p:nvCxnSpPr>
            <p:cNvPr id="12" name="Connettore diritto 15">
              <a:extLst>
                <a:ext uri="{FF2B5EF4-FFF2-40B4-BE49-F238E27FC236}">
                  <a16:creationId xmlns:a16="http://schemas.microsoft.com/office/drawing/2014/main" id="{AE26CB65-EDED-4379-16AF-E63DDF76C9D4}"/>
                </a:ext>
              </a:extLst>
            </p:cNvPr>
            <p:cNvCxnSpPr>
              <a:cxnSpLocks/>
            </p:cNvCxnSpPr>
            <p:nvPr/>
          </p:nvCxnSpPr>
          <p:spPr>
            <a:xfrm>
              <a:off x="804193" y="4550931"/>
              <a:ext cx="107421" cy="2877771"/>
            </a:xfrm>
            <a:prstGeom prst="straightConnector1">
              <a:avLst/>
            </a:prstGeom>
            <a:noFill/>
            <a:ln w="28575" cap="flat">
              <a:solidFill>
                <a:srgbClr val="0064A2"/>
              </a:solidFill>
              <a:prstDash val="solid"/>
              <a:miter/>
            </a:ln>
          </p:spPr>
        </p:cxnSp>
      </p:grpSp>
      <p:grpSp>
        <p:nvGrpSpPr>
          <p:cNvPr id="15" name="Gruppo 14">
            <a:extLst>
              <a:ext uri="{FF2B5EF4-FFF2-40B4-BE49-F238E27FC236}">
                <a16:creationId xmlns:a16="http://schemas.microsoft.com/office/drawing/2014/main" id="{311BDBAA-EE92-AB52-EE29-899A0D5D0B04}"/>
              </a:ext>
            </a:extLst>
          </p:cNvPr>
          <p:cNvGrpSpPr/>
          <p:nvPr/>
        </p:nvGrpSpPr>
        <p:grpSpPr>
          <a:xfrm>
            <a:off x="726140" y="1896114"/>
            <a:ext cx="10644485" cy="646331"/>
            <a:chOff x="211736" y="1801940"/>
            <a:chExt cx="7096323" cy="430887"/>
          </a:xfrm>
        </p:grpSpPr>
        <p:sp>
          <p:nvSpPr>
            <p:cNvPr id="16" name="CasellaDiTesto 15">
              <a:extLst>
                <a:ext uri="{FF2B5EF4-FFF2-40B4-BE49-F238E27FC236}">
                  <a16:creationId xmlns:a16="http://schemas.microsoft.com/office/drawing/2014/main" id="{01F3F81D-A950-2C9F-FC7B-7821B38FF276}"/>
                </a:ext>
              </a:extLst>
            </p:cNvPr>
            <p:cNvSpPr txBox="1"/>
            <p:nvPr/>
          </p:nvSpPr>
          <p:spPr>
            <a:xfrm>
              <a:off x="931909" y="1801940"/>
              <a:ext cx="6376150" cy="430887"/>
            </a:xfrm>
            <a:prstGeom prst="rect">
              <a:avLst/>
            </a:prstGeom>
            <a:noFill/>
          </p:spPr>
          <p:txBody>
            <a:bodyPr wrap="square" rtlCol="0">
              <a:spAutoFit/>
            </a:bodyPr>
            <a:lstStyle/>
            <a:p>
              <a:r>
                <a:rPr lang="it-IT" sz="3600" b="1" dirty="0">
                  <a:solidFill>
                    <a:srgbClr val="0064A2"/>
                  </a:solidFill>
                  <a:latin typeface="Poppins"/>
                </a:rPr>
                <a:t>Origine del termine </a:t>
              </a:r>
            </a:p>
          </p:txBody>
        </p:sp>
        <p:pic>
          <p:nvPicPr>
            <p:cNvPr id="17" name="Immagine 16">
              <a:extLst>
                <a:ext uri="{FF2B5EF4-FFF2-40B4-BE49-F238E27FC236}">
                  <a16:creationId xmlns:a16="http://schemas.microsoft.com/office/drawing/2014/main" id="{C0709D05-A494-3F43-1D86-7AD813AD7255}"/>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t="1" b="49999"/>
            <a:stretch/>
          </p:blipFill>
          <p:spPr>
            <a:xfrm>
              <a:off x="211736" y="1852729"/>
              <a:ext cx="720173" cy="360087"/>
            </a:xfrm>
            <a:prstGeom prst="rect">
              <a:avLst/>
            </a:prstGeom>
          </p:spPr>
        </p:pic>
      </p:grpSp>
    </p:spTree>
    <p:extLst>
      <p:ext uri="{BB962C8B-B14F-4D97-AF65-F5344CB8AC3E}">
        <p14:creationId xmlns:p14="http://schemas.microsoft.com/office/powerpoint/2010/main" val="4035669601"/>
      </p:ext>
    </p:extLst>
  </p:cSld>
  <p:clrMapOvr>
    <a:masterClrMapping/>
  </p:clrMapOvr>
  <mc:AlternateContent xmlns:mc="http://schemas.openxmlformats.org/markup-compatibility/2006" xmlns:p14="http://schemas.microsoft.com/office/powerpoint/2010/main">
    <mc:Choice Requires="p14">
      <p:transition p14:dur="10" advClick="0" advTm="0"/>
    </mc:Choice>
    <mc:Fallback xmlns="">
      <p:transition advClick="0" advTm="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500"/>
                                        <p:tgtEl>
                                          <p:spTgt spid="7"/>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fade">
                                      <p:cBhvr>
                                        <p:cTn id="15"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utoShape 5"/>
          <p:cNvSpPr/>
          <p:nvPr/>
        </p:nvSpPr>
        <p:spPr>
          <a:xfrm flipV="1">
            <a:off x="483246" y="2429380"/>
            <a:ext cx="19050" cy="6537431"/>
          </a:xfrm>
          <a:prstGeom prst="line">
            <a:avLst/>
          </a:prstGeom>
          <a:ln w="38100" cap="flat">
            <a:solidFill>
              <a:srgbClr val="0064A3"/>
            </a:solidFill>
            <a:prstDash val="solid"/>
            <a:headEnd type="none" w="sm" len="sm"/>
            <a:tailEnd type="none" w="sm" len="sm"/>
          </a:ln>
        </p:spPr>
        <p:txBody>
          <a:bodyPr/>
          <a:lstStyle/>
          <a:p>
            <a:endParaRPr lang="it-IT"/>
          </a:p>
        </p:txBody>
      </p:sp>
      <p:grpSp>
        <p:nvGrpSpPr>
          <p:cNvPr id="7" name="Group 7"/>
          <p:cNvGrpSpPr/>
          <p:nvPr/>
        </p:nvGrpSpPr>
        <p:grpSpPr>
          <a:xfrm>
            <a:off x="14551446" y="288097"/>
            <a:ext cx="4864479" cy="1277651"/>
            <a:chOff x="0" y="0"/>
            <a:chExt cx="1818991" cy="477756"/>
          </a:xfrm>
        </p:grpSpPr>
        <p:sp>
          <p:nvSpPr>
            <p:cNvPr id="8" name="Freeform 8"/>
            <p:cNvSpPr/>
            <p:nvPr/>
          </p:nvSpPr>
          <p:spPr>
            <a:xfrm>
              <a:off x="0" y="0"/>
              <a:ext cx="1818991" cy="477756"/>
            </a:xfrm>
            <a:custGeom>
              <a:avLst/>
              <a:gdLst/>
              <a:ahLst/>
              <a:cxnLst/>
              <a:rect l="l" t="t" r="r" b="b"/>
              <a:pathLst>
                <a:path w="1818991" h="477756">
                  <a:moveTo>
                    <a:pt x="81168" y="0"/>
                  </a:moveTo>
                  <a:lnTo>
                    <a:pt x="1737824" y="0"/>
                  </a:lnTo>
                  <a:cubicBezTo>
                    <a:pt x="1782651" y="0"/>
                    <a:pt x="1818991" y="36340"/>
                    <a:pt x="1818991" y="81168"/>
                  </a:cubicBezTo>
                  <a:lnTo>
                    <a:pt x="1818991" y="396589"/>
                  </a:lnTo>
                  <a:cubicBezTo>
                    <a:pt x="1818991" y="441416"/>
                    <a:pt x="1782651" y="477756"/>
                    <a:pt x="1737824" y="477756"/>
                  </a:cubicBezTo>
                  <a:lnTo>
                    <a:pt x="81168" y="477756"/>
                  </a:lnTo>
                  <a:cubicBezTo>
                    <a:pt x="36340" y="477756"/>
                    <a:pt x="0" y="441416"/>
                    <a:pt x="0" y="396589"/>
                  </a:cubicBezTo>
                  <a:lnTo>
                    <a:pt x="0" y="81168"/>
                  </a:lnTo>
                  <a:cubicBezTo>
                    <a:pt x="0" y="36340"/>
                    <a:pt x="36340" y="0"/>
                    <a:pt x="81168" y="0"/>
                  </a:cubicBezTo>
                  <a:close/>
                </a:path>
              </a:pathLst>
            </a:custGeom>
            <a:solidFill>
              <a:srgbClr val="000000">
                <a:alpha val="0"/>
              </a:srgbClr>
            </a:solidFill>
            <a:ln w="38100" cap="rnd">
              <a:solidFill>
                <a:srgbClr val="0064A3"/>
              </a:solidFill>
              <a:round/>
            </a:ln>
          </p:spPr>
          <p:txBody>
            <a:bodyPr/>
            <a:lstStyle/>
            <a:p>
              <a:endParaRPr lang="it-IT"/>
            </a:p>
          </p:txBody>
        </p:sp>
        <p:sp>
          <p:nvSpPr>
            <p:cNvPr id="9" name="TextBox 9"/>
            <p:cNvSpPr txBox="1"/>
            <p:nvPr/>
          </p:nvSpPr>
          <p:spPr>
            <a:xfrm>
              <a:off x="0" y="-38100"/>
              <a:ext cx="812800" cy="850900"/>
            </a:xfrm>
            <a:prstGeom prst="rect">
              <a:avLst/>
            </a:prstGeom>
          </p:spPr>
          <p:txBody>
            <a:bodyPr lIns="50800" tIns="50800" rIns="50800" bIns="50800" rtlCol="0" anchor="ctr"/>
            <a:lstStyle/>
            <a:p>
              <a:pPr algn="ctr">
                <a:lnSpc>
                  <a:spcPts val="2659"/>
                </a:lnSpc>
              </a:pPr>
              <a:endParaRPr/>
            </a:p>
          </p:txBody>
        </p:sp>
      </p:grpSp>
      <p:sp>
        <p:nvSpPr>
          <p:cNvPr id="10" name="Freeform 10"/>
          <p:cNvSpPr/>
          <p:nvPr/>
        </p:nvSpPr>
        <p:spPr>
          <a:xfrm>
            <a:off x="14799849" y="452205"/>
            <a:ext cx="3342411" cy="895766"/>
          </a:xfrm>
          <a:custGeom>
            <a:avLst/>
            <a:gdLst/>
            <a:ahLst/>
            <a:cxnLst/>
            <a:rect l="l" t="t" r="r" b="b"/>
            <a:pathLst>
              <a:path w="3342411" h="895766">
                <a:moveTo>
                  <a:pt x="0" y="0"/>
                </a:moveTo>
                <a:lnTo>
                  <a:pt x="3342411" y="0"/>
                </a:lnTo>
                <a:lnTo>
                  <a:pt x="3342411" y="895766"/>
                </a:lnTo>
                <a:lnTo>
                  <a:pt x="0" y="895766"/>
                </a:lnTo>
                <a:lnTo>
                  <a:pt x="0" y="0"/>
                </a:lnTo>
                <a:close/>
              </a:path>
            </a:pathLst>
          </a:custGeom>
          <a:blipFill>
            <a:blip r:embed="rId4"/>
            <a:stretch>
              <a:fillRect/>
            </a:stretch>
          </a:blipFill>
        </p:spPr>
        <p:txBody>
          <a:bodyPr/>
          <a:lstStyle/>
          <a:p>
            <a:endParaRPr lang="it-IT"/>
          </a:p>
        </p:txBody>
      </p:sp>
      <p:sp>
        <p:nvSpPr>
          <p:cNvPr id="11" name="TextBox 11"/>
          <p:cNvSpPr txBox="1"/>
          <p:nvPr/>
        </p:nvSpPr>
        <p:spPr>
          <a:xfrm>
            <a:off x="732051" y="2583451"/>
            <a:ext cx="14328904" cy="6716134"/>
          </a:xfrm>
          <a:prstGeom prst="rect">
            <a:avLst/>
          </a:prstGeom>
        </p:spPr>
        <p:txBody>
          <a:bodyPr lIns="0" tIns="0" rIns="0" bIns="0" rtlCol="0" anchor="t">
            <a:spAutoFit/>
          </a:bodyPr>
          <a:lstStyle/>
          <a:p>
            <a:pPr algn="just">
              <a:lnSpc>
                <a:spcPts val="5298"/>
              </a:lnSpc>
            </a:pPr>
            <a:r>
              <a:rPr lang="en-US" sz="3600" kern="0" dirty="0">
                <a:solidFill>
                  <a:srgbClr val="6C6E70"/>
                </a:solidFill>
                <a:latin typeface="Poppins"/>
              </a:rPr>
              <a:t>Il mobbing </a:t>
            </a:r>
            <a:r>
              <a:rPr lang="en-US" sz="3600" kern="0" dirty="0" err="1">
                <a:solidFill>
                  <a:srgbClr val="6C6E70"/>
                </a:solidFill>
                <a:latin typeface="Poppins"/>
              </a:rPr>
              <a:t>sul</a:t>
            </a:r>
            <a:r>
              <a:rPr lang="en-US" sz="3600" kern="0" dirty="0">
                <a:solidFill>
                  <a:srgbClr val="6C6E70"/>
                </a:solidFill>
                <a:latin typeface="Poppins"/>
              </a:rPr>
              <a:t> </a:t>
            </a:r>
            <a:r>
              <a:rPr lang="en-US" sz="3600" kern="0" dirty="0" err="1">
                <a:solidFill>
                  <a:srgbClr val="6C6E70"/>
                </a:solidFill>
                <a:latin typeface="Poppins"/>
              </a:rPr>
              <a:t>luogo</a:t>
            </a:r>
            <a:r>
              <a:rPr lang="en-US" sz="3600" kern="0" dirty="0">
                <a:solidFill>
                  <a:srgbClr val="6C6E70"/>
                </a:solidFill>
                <a:latin typeface="Poppins"/>
              </a:rPr>
              <a:t> di </a:t>
            </a:r>
            <a:r>
              <a:rPr lang="en-US" sz="3600" kern="0" dirty="0" err="1">
                <a:solidFill>
                  <a:srgbClr val="6C6E70"/>
                </a:solidFill>
                <a:latin typeface="Poppins"/>
              </a:rPr>
              <a:t>lavoro</a:t>
            </a:r>
            <a:r>
              <a:rPr lang="en-US" sz="3600" kern="0" dirty="0">
                <a:solidFill>
                  <a:srgbClr val="6C6E70"/>
                </a:solidFill>
                <a:latin typeface="Poppins"/>
              </a:rPr>
              <a:t> </a:t>
            </a:r>
            <a:r>
              <a:rPr lang="en-US" sz="3600" kern="0" dirty="0" err="1">
                <a:solidFill>
                  <a:srgbClr val="6C6E70"/>
                </a:solidFill>
                <a:latin typeface="Poppins"/>
              </a:rPr>
              <a:t>si</a:t>
            </a:r>
            <a:r>
              <a:rPr lang="en-US" sz="3600" kern="0" dirty="0">
                <a:solidFill>
                  <a:srgbClr val="6C6E70"/>
                </a:solidFill>
                <a:latin typeface="Poppins"/>
              </a:rPr>
              <a:t> </a:t>
            </a:r>
            <a:r>
              <a:rPr lang="en-US" sz="3600" kern="0" dirty="0" err="1">
                <a:solidFill>
                  <a:srgbClr val="6C6E70"/>
                </a:solidFill>
                <a:latin typeface="Poppins"/>
              </a:rPr>
              <a:t>verifica</a:t>
            </a:r>
            <a:r>
              <a:rPr lang="en-US" sz="3600" kern="0" dirty="0">
                <a:solidFill>
                  <a:srgbClr val="6C6E70"/>
                </a:solidFill>
                <a:latin typeface="Poppins"/>
              </a:rPr>
              <a:t> </a:t>
            </a:r>
            <a:r>
              <a:rPr lang="en-US" sz="3600" kern="0" dirty="0" err="1">
                <a:solidFill>
                  <a:srgbClr val="6C6E70"/>
                </a:solidFill>
                <a:latin typeface="Poppins"/>
              </a:rPr>
              <a:t>quando</a:t>
            </a:r>
            <a:r>
              <a:rPr lang="en-US" sz="3600" kern="0" dirty="0">
                <a:solidFill>
                  <a:srgbClr val="6C6E70"/>
                </a:solidFill>
                <a:latin typeface="Poppins"/>
              </a:rPr>
              <a:t>:</a:t>
            </a:r>
          </a:p>
          <a:p>
            <a:pPr marL="710530" lvl="1" indent="-355265" algn="just">
              <a:lnSpc>
                <a:spcPts val="5298"/>
              </a:lnSpc>
              <a:buFont typeface="Arial"/>
              <a:buChar char="•"/>
            </a:pPr>
            <a:r>
              <a:rPr lang="en-US" sz="3600" kern="0" dirty="0">
                <a:solidFill>
                  <a:srgbClr val="6C6E70"/>
                </a:solidFill>
                <a:latin typeface="Poppins"/>
              </a:rPr>
              <a:t>la </a:t>
            </a:r>
            <a:r>
              <a:rPr lang="en-US" sz="3600" kern="0" dirty="0" err="1">
                <a:solidFill>
                  <a:srgbClr val="6C6E70"/>
                </a:solidFill>
                <a:latin typeface="Poppins"/>
              </a:rPr>
              <a:t>comunicazione</a:t>
            </a:r>
            <a:r>
              <a:rPr lang="en-US" sz="3600" kern="0" dirty="0">
                <a:solidFill>
                  <a:srgbClr val="6C6E70"/>
                </a:solidFill>
                <a:latin typeface="Poppins"/>
              </a:rPr>
              <a:t> </a:t>
            </a:r>
            <a:r>
              <a:rPr lang="en-US" sz="3600" kern="0" dirty="0" err="1">
                <a:solidFill>
                  <a:srgbClr val="6C6E70"/>
                </a:solidFill>
                <a:latin typeface="Poppins"/>
              </a:rPr>
              <a:t>tra</a:t>
            </a:r>
            <a:r>
              <a:rPr lang="en-US" sz="3600" kern="0" dirty="0">
                <a:solidFill>
                  <a:srgbClr val="6C6E70"/>
                </a:solidFill>
                <a:latin typeface="Poppins"/>
              </a:rPr>
              <a:t> </a:t>
            </a:r>
            <a:r>
              <a:rPr lang="en-US" sz="3600" kern="0" dirty="0" err="1">
                <a:solidFill>
                  <a:srgbClr val="6C6E70"/>
                </a:solidFill>
                <a:latin typeface="Poppins"/>
              </a:rPr>
              <a:t>colleghi</a:t>
            </a:r>
            <a:r>
              <a:rPr lang="en-US" sz="3600" kern="0" dirty="0">
                <a:solidFill>
                  <a:srgbClr val="6C6E70"/>
                </a:solidFill>
                <a:latin typeface="Poppins"/>
              </a:rPr>
              <a:t> o </a:t>
            </a:r>
            <a:r>
              <a:rPr lang="en-US" sz="3600" kern="0" dirty="0" err="1">
                <a:solidFill>
                  <a:srgbClr val="6C6E70"/>
                </a:solidFill>
                <a:latin typeface="Poppins"/>
              </a:rPr>
              <a:t>tra</a:t>
            </a:r>
            <a:r>
              <a:rPr lang="en-US" sz="3600" kern="0" dirty="0">
                <a:solidFill>
                  <a:srgbClr val="6C6E70"/>
                </a:solidFill>
                <a:latin typeface="Poppins"/>
              </a:rPr>
              <a:t> </a:t>
            </a:r>
            <a:r>
              <a:rPr lang="en-US" sz="3600" kern="0" dirty="0" err="1">
                <a:solidFill>
                  <a:srgbClr val="6C6E70"/>
                </a:solidFill>
                <a:latin typeface="Poppins"/>
              </a:rPr>
              <a:t>superiori</a:t>
            </a:r>
            <a:r>
              <a:rPr lang="en-US" sz="3600" kern="0" dirty="0">
                <a:solidFill>
                  <a:srgbClr val="6C6E70"/>
                </a:solidFill>
                <a:latin typeface="Poppins"/>
              </a:rPr>
              <a:t> e </a:t>
            </a:r>
            <a:r>
              <a:rPr lang="en-US" sz="3600" kern="0" dirty="0" err="1">
                <a:solidFill>
                  <a:srgbClr val="6C6E70"/>
                </a:solidFill>
                <a:latin typeface="Poppins"/>
              </a:rPr>
              <a:t>subordinati</a:t>
            </a:r>
            <a:r>
              <a:rPr lang="en-US" sz="3600" kern="0" dirty="0">
                <a:solidFill>
                  <a:srgbClr val="6C6E70"/>
                </a:solidFill>
                <a:latin typeface="Poppins"/>
              </a:rPr>
              <a:t> (BOSSING) è </a:t>
            </a:r>
            <a:r>
              <a:rPr lang="en-US" sz="3600" kern="0" dirty="0" err="1">
                <a:solidFill>
                  <a:srgbClr val="6C6E70"/>
                </a:solidFill>
                <a:latin typeface="Poppins"/>
              </a:rPr>
              <a:t>caratterizzata</a:t>
            </a:r>
            <a:r>
              <a:rPr lang="en-US" sz="3600" kern="0" dirty="0">
                <a:solidFill>
                  <a:srgbClr val="6C6E70"/>
                </a:solidFill>
                <a:latin typeface="Poppins"/>
              </a:rPr>
              <a:t> da </a:t>
            </a:r>
            <a:r>
              <a:rPr lang="en-US" sz="3600" kern="0" dirty="0" err="1">
                <a:solidFill>
                  <a:srgbClr val="6C6E70"/>
                </a:solidFill>
                <a:latin typeface="Poppins"/>
              </a:rPr>
              <a:t>conflitti</a:t>
            </a:r>
            <a:r>
              <a:rPr lang="en-US" sz="3600" kern="0" dirty="0">
                <a:solidFill>
                  <a:srgbClr val="6C6E70"/>
                </a:solidFill>
                <a:latin typeface="Poppins"/>
              </a:rPr>
              <a:t>;</a:t>
            </a:r>
          </a:p>
          <a:p>
            <a:pPr marL="710530" lvl="1" indent="-355265" algn="just">
              <a:lnSpc>
                <a:spcPts val="5298"/>
              </a:lnSpc>
              <a:buFont typeface="Arial"/>
              <a:buChar char="•"/>
            </a:pPr>
            <a:r>
              <a:rPr lang="en-US" sz="3600" kern="0" dirty="0" err="1">
                <a:solidFill>
                  <a:srgbClr val="6C6E70"/>
                </a:solidFill>
                <a:latin typeface="Poppins"/>
              </a:rPr>
              <a:t>una</a:t>
            </a:r>
            <a:r>
              <a:rPr lang="en-US" sz="3600" kern="0" dirty="0">
                <a:solidFill>
                  <a:srgbClr val="6C6E70"/>
                </a:solidFill>
                <a:latin typeface="Poppins"/>
              </a:rPr>
              <a:t> persona è </a:t>
            </a:r>
            <a:r>
              <a:rPr lang="en-US" sz="3600" kern="0" dirty="0" err="1">
                <a:solidFill>
                  <a:srgbClr val="6C6E70"/>
                </a:solidFill>
                <a:latin typeface="Poppins"/>
              </a:rPr>
              <a:t>oggetto</a:t>
            </a:r>
            <a:r>
              <a:rPr lang="en-US" sz="3600" kern="0" dirty="0">
                <a:solidFill>
                  <a:srgbClr val="6C6E70"/>
                </a:solidFill>
                <a:latin typeface="Poppins"/>
              </a:rPr>
              <a:t> di </a:t>
            </a:r>
            <a:r>
              <a:rPr lang="en-US" sz="3600" kern="0" dirty="0" err="1">
                <a:solidFill>
                  <a:srgbClr val="6C6E70"/>
                </a:solidFill>
                <a:latin typeface="Poppins"/>
              </a:rPr>
              <a:t>aggressioni</a:t>
            </a:r>
            <a:r>
              <a:rPr lang="en-US" sz="3600" kern="0" dirty="0">
                <a:solidFill>
                  <a:srgbClr val="6C6E70"/>
                </a:solidFill>
                <a:latin typeface="Poppins"/>
              </a:rPr>
              <a:t> </a:t>
            </a:r>
            <a:r>
              <a:rPr lang="en-US" sz="3600" kern="0" dirty="0" err="1">
                <a:solidFill>
                  <a:srgbClr val="6C6E70"/>
                </a:solidFill>
                <a:latin typeface="Poppins"/>
              </a:rPr>
              <a:t>dirette</a:t>
            </a:r>
            <a:r>
              <a:rPr lang="en-US" sz="3600" kern="0" dirty="0">
                <a:solidFill>
                  <a:srgbClr val="6C6E70"/>
                </a:solidFill>
                <a:latin typeface="Poppins"/>
              </a:rPr>
              <a:t> o </a:t>
            </a:r>
            <a:r>
              <a:rPr lang="en-US" sz="3600" kern="0" dirty="0" err="1">
                <a:solidFill>
                  <a:srgbClr val="6C6E70"/>
                </a:solidFill>
                <a:latin typeface="Poppins"/>
              </a:rPr>
              <a:t>indirette</a:t>
            </a:r>
            <a:r>
              <a:rPr lang="en-US" sz="3600" kern="0" dirty="0">
                <a:solidFill>
                  <a:srgbClr val="6C6E70"/>
                </a:solidFill>
                <a:latin typeface="Poppins"/>
              </a:rPr>
              <a:t> in modo </a:t>
            </a:r>
            <a:r>
              <a:rPr lang="en-US" sz="3600" kern="0" dirty="0" err="1">
                <a:solidFill>
                  <a:srgbClr val="6C6E70"/>
                </a:solidFill>
                <a:latin typeface="Poppins"/>
              </a:rPr>
              <a:t>sistematico</a:t>
            </a:r>
            <a:r>
              <a:rPr lang="en-US" sz="3600" kern="0" dirty="0">
                <a:solidFill>
                  <a:srgbClr val="6C6E70"/>
                </a:solidFill>
                <a:latin typeface="Poppins"/>
              </a:rPr>
              <a:t>, </a:t>
            </a:r>
            <a:r>
              <a:rPr lang="en-US" sz="3600" kern="0" dirty="0" err="1">
                <a:solidFill>
                  <a:srgbClr val="6C6E70"/>
                </a:solidFill>
                <a:latin typeface="Poppins"/>
              </a:rPr>
              <a:t>frequente</a:t>
            </a:r>
            <a:r>
              <a:rPr lang="en-US" sz="3600" kern="0" dirty="0">
                <a:solidFill>
                  <a:srgbClr val="6C6E70"/>
                </a:solidFill>
                <a:latin typeface="Poppins"/>
              </a:rPr>
              <a:t> o </a:t>
            </a:r>
            <a:r>
              <a:rPr lang="en-US" sz="3600" kern="0" dirty="0" err="1">
                <a:solidFill>
                  <a:srgbClr val="6C6E70"/>
                </a:solidFill>
                <a:latin typeface="Poppins"/>
              </a:rPr>
              <a:t>prolungato</a:t>
            </a:r>
            <a:r>
              <a:rPr lang="en-US" sz="3600" kern="0" dirty="0">
                <a:solidFill>
                  <a:srgbClr val="6C6E70"/>
                </a:solidFill>
                <a:latin typeface="Poppins"/>
              </a:rPr>
              <a:t>;</a:t>
            </a:r>
          </a:p>
          <a:p>
            <a:pPr marL="710530" lvl="1" indent="-355265" algn="just">
              <a:lnSpc>
                <a:spcPts val="5298"/>
              </a:lnSpc>
              <a:buFont typeface="Arial"/>
              <a:buChar char="•"/>
            </a:pPr>
            <a:r>
              <a:rPr lang="en-US" sz="3600" kern="0" dirty="0">
                <a:solidFill>
                  <a:srgbClr val="6C6E70"/>
                </a:solidFill>
                <a:latin typeface="Poppins"/>
              </a:rPr>
              <a:t>con </a:t>
            </a:r>
            <a:r>
              <a:rPr lang="en-US" sz="3600" kern="0" dirty="0" err="1">
                <a:solidFill>
                  <a:srgbClr val="6C6E70"/>
                </a:solidFill>
                <a:latin typeface="Poppins"/>
              </a:rPr>
              <a:t>l'intenzione</a:t>
            </a:r>
            <a:r>
              <a:rPr lang="en-US" sz="3600" kern="0" dirty="0">
                <a:solidFill>
                  <a:srgbClr val="6C6E70"/>
                </a:solidFill>
                <a:latin typeface="Poppins"/>
              </a:rPr>
              <a:t> e/o </a:t>
            </a:r>
            <a:r>
              <a:rPr lang="en-US" sz="3600" kern="0" dirty="0" err="1">
                <a:solidFill>
                  <a:srgbClr val="6C6E70"/>
                </a:solidFill>
                <a:latin typeface="Poppins"/>
              </a:rPr>
              <a:t>l'effetto</a:t>
            </a:r>
            <a:r>
              <a:rPr lang="en-US" sz="3600" kern="0" dirty="0">
                <a:solidFill>
                  <a:srgbClr val="6C6E70"/>
                </a:solidFill>
                <a:latin typeface="Poppins"/>
              </a:rPr>
              <a:t> di </a:t>
            </a:r>
            <a:r>
              <a:rPr lang="en-US" sz="3600" kern="0" dirty="0" err="1">
                <a:solidFill>
                  <a:srgbClr val="6C6E70"/>
                </a:solidFill>
                <a:latin typeface="Poppins"/>
              </a:rPr>
              <a:t>emarginarla</a:t>
            </a:r>
            <a:r>
              <a:rPr lang="en-US" sz="3600" kern="0" dirty="0">
                <a:solidFill>
                  <a:srgbClr val="6C6E70"/>
                </a:solidFill>
                <a:latin typeface="Poppins"/>
              </a:rPr>
              <a:t>.</a:t>
            </a:r>
          </a:p>
          <a:p>
            <a:pPr marL="710530" lvl="1" indent="-355265" algn="just">
              <a:lnSpc>
                <a:spcPts val="5298"/>
              </a:lnSpc>
              <a:buFont typeface="Arial"/>
              <a:buChar char="•"/>
            </a:pPr>
            <a:r>
              <a:rPr lang="en-US" sz="3600" kern="0" dirty="0">
                <a:solidFill>
                  <a:srgbClr val="6C6E70"/>
                </a:solidFill>
                <a:latin typeface="Poppins"/>
              </a:rPr>
              <a:t>La persona presa di </a:t>
            </a:r>
            <a:r>
              <a:rPr lang="en-US" sz="3600" kern="0" dirty="0" err="1">
                <a:solidFill>
                  <a:srgbClr val="6C6E70"/>
                </a:solidFill>
                <a:latin typeface="Poppins"/>
              </a:rPr>
              <a:t>mira</a:t>
            </a:r>
            <a:r>
              <a:rPr lang="en-US" sz="3600" kern="0" dirty="0">
                <a:solidFill>
                  <a:srgbClr val="6C6E70"/>
                </a:solidFill>
                <a:latin typeface="Poppins"/>
              </a:rPr>
              <a:t> </a:t>
            </a:r>
            <a:r>
              <a:rPr lang="en-US" sz="3600" kern="0" dirty="0" err="1">
                <a:solidFill>
                  <a:srgbClr val="6C6E70"/>
                </a:solidFill>
                <a:latin typeface="Poppins"/>
              </a:rPr>
              <a:t>si</a:t>
            </a:r>
            <a:r>
              <a:rPr lang="en-US" sz="3600" kern="0" dirty="0">
                <a:solidFill>
                  <a:srgbClr val="6C6E70"/>
                </a:solidFill>
                <a:latin typeface="Poppins"/>
              </a:rPr>
              <a:t> trova in </a:t>
            </a:r>
            <a:r>
              <a:rPr lang="en-US" sz="3600" kern="0" dirty="0" err="1">
                <a:solidFill>
                  <a:srgbClr val="6C6E70"/>
                </a:solidFill>
                <a:latin typeface="Poppins"/>
              </a:rPr>
              <a:t>una</a:t>
            </a:r>
            <a:r>
              <a:rPr lang="en-US" sz="3600" kern="0" dirty="0">
                <a:solidFill>
                  <a:srgbClr val="6C6E70"/>
                </a:solidFill>
                <a:latin typeface="Poppins"/>
              </a:rPr>
              <a:t> </a:t>
            </a:r>
            <a:r>
              <a:rPr lang="en-US" sz="3600" kern="0" dirty="0" err="1">
                <a:solidFill>
                  <a:srgbClr val="6C6E70"/>
                </a:solidFill>
                <a:latin typeface="Poppins"/>
              </a:rPr>
              <a:t>posizione</a:t>
            </a:r>
            <a:r>
              <a:rPr lang="en-US" sz="3600" kern="0" dirty="0">
                <a:solidFill>
                  <a:srgbClr val="6C6E70"/>
                </a:solidFill>
                <a:latin typeface="Poppins"/>
              </a:rPr>
              <a:t> di </a:t>
            </a:r>
            <a:r>
              <a:rPr lang="en-US" sz="3600" kern="0" dirty="0" err="1">
                <a:solidFill>
                  <a:srgbClr val="6C6E70"/>
                </a:solidFill>
                <a:latin typeface="Poppins"/>
              </a:rPr>
              <a:t>sottomissione</a:t>
            </a:r>
            <a:r>
              <a:rPr lang="en-US" sz="3600" kern="0" dirty="0">
                <a:solidFill>
                  <a:srgbClr val="6C6E70"/>
                </a:solidFill>
                <a:latin typeface="Poppins"/>
              </a:rPr>
              <a:t> e </a:t>
            </a:r>
            <a:r>
              <a:rPr lang="en-US" sz="3600" kern="0" dirty="0" err="1">
                <a:solidFill>
                  <a:srgbClr val="6C6E70"/>
                </a:solidFill>
                <a:latin typeface="Poppins"/>
              </a:rPr>
              <a:t>percepisce</a:t>
            </a:r>
            <a:r>
              <a:rPr lang="en-US" sz="3600" kern="0" dirty="0">
                <a:solidFill>
                  <a:srgbClr val="6C6E70"/>
                </a:solidFill>
                <a:latin typeface="Poppins"/>
              </a:rPr>
              <a:t> le </a:t>
            </a:r>
            <a:r>
              <a:rPr lang="en-US" sz="3600" kern="0" dirty="0" err="1">
                <a:solidFill>
                  <a:srgbClr val="6C6E70"/>
                </a:solidFill>
                <a:latin typeface="Poppins"/>
              </a:rPr>
              <a:t>azioni</a:t>
            </a:r>
            <a:r>
              <a:rPr lang="en-US" sz="3600" kern="0" dirty="0">
                <a:solidFill>
                  <a:srgbClr val="6C6E70"/>
                </a:solidFill>
                <a:latin typeface="Poppins"/>
              </a:rPr>
              <a:t> </a:t>
            </a:r>
            <a:r>
              <a:rPr lang="en-US" sz="3600" kern="0" dirty="0" err="1">
                <a:solidFill>
                  <a:srgbClr val="6C6E70"/>
                </a:solidFill>
                <a:latin typeface="Poppins"/>
              </a:rPr>
              <a:t>subite</a:t>
            </a:r>
            <a:r>
              <a:rPr lang="en-US" sz="3600" kern="0" dirty="0">
                <a:solidFill>
                  <a:srgbClr val="6C6E70"/>
                </a:solidFill>
                <a:latin typeface="Poppins"/>
              </a:rPr>
              <a:t> come </a:t>
            </a:r>
            <a:r>
              <a:rPr lang="en-US" sz="3600" kern="0" dirty="0" err="1">
                <a:solidFill>
                  <a:srgbClr val="6C6E70"/>
                </a:solidFill>
                <a:latin typeface="Poppins"/>
              </a:rPr>
              <a:t>discriminazione</a:t>
            </a:r>
            <a:r>
              <a:rPr lang="en-US" sz="3600" kern="0" dirty="0">
                <a:solidFill>
                  <a:srgbClr val="6C6E70"/>
                </a:solidFill>
                <a:latin typeface="Poppins"/>
              </a:rPr>
              <a:t>.</a:t>
            </a:r>
          </a:p>
          <a:p>
            <a:pPr algn="just">
              <a:lnSpc>
                <a:spcPts val="4976"/>
              </a:lnSpc>
            </a:pPr>
            <a:endParaRPr lang="en-US" sz="3291" dirty="0">
              <a:solidFill>
                <a:srgbClr val="6C6E70"/>
              </a:solidFill>
              <a:latin typeface="Poppins"/>
            </a:endParaRPr>
          </a:p>
        </p:txBody>
      </p:sp>
      <p:sp>
        <p:nvSpPr>
          <p:cNvPr id="15" name="AutoShape 4">
            <a:extLst>
              <a:ext uri="{FF2B5EF4-FFF2-40B4-BE49-F238E27FC236}">
                <a16:creationId xmlns:a16="http://schemas.microsoft.com/office/drawing/2014/main" id="{BCF51A40-BA68-4132-99EB-4CD1EB12F43F}"/>
              </a:ext>
            </a:extLst>
          </p:cNvPr>
          <p:cNvSpPr/>
          <p:nvPr/>
        </p:nvSpPr>
        <p:spPr>
          <a:xfrm>
            <a:off x="0" y="9603505"/>
            <a:ext cx="18288000" cy="721595"/>
          </a:xfrm>
          <a:prstGeom prst="rect">
            <a:avLst/>
          </a:prstGeom>
          <a:gradFill rotWithShape="1">
            <a:gsLst>
              <a:gs pos="0">
                <a:srgbClr val="9F142A">
                  <a:alpha val="100000"/>
                </a:srgbClr>
              </a:gs>
              <a:gs pos="50000">
                <a:srgbClr val="0064A3">
                  <a:alpha val="100000"/>
                </a:srgbClr>
              </a:gs>
              <a:gs pos="100000">
                <a:srgbClr val="009F5A">
                  <a:alpha val="100000"/>
                </a:srgbClr>
              </a:gs>
            </a:gsLst>
            <a:lin ang="0"/>
          </a:gradFill>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it-IT"/>
          </a:p>
        </p:txBody>
      </p:sp>
      <p:sp>
        <p:nvSpPr>
          <p:cNvPr id="16" name="TextBox 6">
            <a:extLst>
              <a:ext uri="{FF2B5EF4-FFF2-40B4-BE49-F238E27FC236}">
                <a16:creationId xmlns:a16="http://schemas.microsoft.com/office/drawing/2014/main" id="{F8FF4360-1274-E29B-D712-112053D97D7C}"/>
              </a:ext>
            </a:extLst>
          </p:cNvPr>
          <p:cNvSpPr txBox="1"/>
          <p:nvPr/>
        </p:nvSpPr>
        <p:spPr>
          <a:xfrm>
            <a:off x="12774867" y="9783619"/>
            <a:ext cx="5257800" cy="389081"/>
          </a:xfrm>
          <a:prstGeom prst="rect">
            <a:avLst/>
          </a:prstGeom>
          <a:noFill/>
          <a:ln cap="flat">
            <a:noFill/>
          </a:ln>
        </p:spPr>
        <p:txBody>
          <a:bodyPr vert="horz" wrap="square" lIns="0" tIns="0" rIns="0" bIns="0" anchor="t" anchorCtr="0" compatLnSpc="1">
            <a:spAutoFit/>
          </a:bodyPr>
          <a:lstStyle/>
          <a:p>
            <a:pPr marL="0" marR="0" lvl="0" indent="0" algn="r" defTabSz="914400" rtl="0" fontAlgn="auto" hangingPunct="1">
              <a:lnSpc>
                <a:spcPts val="3045"/>
              </a:lnSpc>
              <a:spcBef>
                <a:spcPts val="0"/>
              </a:spcBef>
              <a:spcAft>
                <a:spcPts val="0"/>
              </a:spcAft>
              <a:buNone/>
              <a:tabLst/>
              <a:defRPr sz="1800" b="0" i="0" u="none" strike="noStrike" kern="0" cap="none" spc="0" baseline="0">
                <a:solidFill>
                  <a:srgbClr val="000000"/>
                </a:solidFill>
                <a:uFillTx/>
              </a:defRPr>
            </a:pPr>
            <a:r>
              <a:rPr lang="en-US" sz="2800" b="0" i="0" u="none" strike="noStrike" kern="1200" cap="none" spc="0" baseline="0" dirty="0">
                <a:solidFill>
                  <a:srgbClr val="FFFFFF"/>
                </a:solidFill>
                <a:uFillTx/>
                <a:latin typeface="Poppins"/>
              </a:rPr>
              <a:t>Copyright     </a:t>
            </a:r>
            <a:r>
              <a:rPr lang="en-US" sz="2800" b="0" i="0" u="none" strike="noStrike" kern="1200" cap="none" spc="0" baseline="0" dirty="0" err="1">
                <a:solidFill>
                  <a:srgbClr val="FFFFFF"/>
                </a:solidFill>
                <a:uFillTx/>
                <a:latin typeface="Poppins"/>
              </a:rPr>
              <a:t>Meleam</a:t>
            </a:r>
            <a:r>
              <a:rPr lang="en-US" sz="2800" b="0" i="0" u="none" strike="noStrike" kern="1200" cap="none" spc="0" baseline="0" dirty="0">
                <a:solidFill>
                  <a:srgbClr val="FFFFFF"/>
                </a:solidFill>
                <a:uFillTx/>
                <a:latin typeface="Poppins"/>
              </a:rPr>
              <a:t> spa</a:t>
            </a:r>
          </a:p>
        </p:txBody>
      </p:sp>
      <p:sp>
        <p:nvSpPr>
          <p:cNvPr id="17" name="Freeform 8">
            <a:extLst>
              <a:ext uri="{FF2B5EF4-FFF2-40B4-BE49-F238E27FC236}">
                <a16:creationId xmlns:a16="http://schemas.microsoft.com/office/drawing/2014/main" id="{DF86CB11-BECA-F285-C4D7-C50658E3D59B}"/>
              </a:ext>
            </a:extLst>
          </p:cNvPr>
          <p:cNvSpPr/>
          <p:nvPr/>
        </p:nvSpPr>
        <p:spPr>
          <a:xfrm>
            <a:off x="15392400" y="9807429"/>
            <a:ext cx="303135" cy="300934"/>
          </a:xfrm>
          <a:custGeom>
            <a:avLst/>
            <a:gdLst>
              <a:gd name="f0" fmla="val w"/>
              <a:gd name="f1" fmla="val h"/>
              <a:gd name="f2" fmla="val 0"/>
              <a:gd name="f3" fmla="val 428170"/>
              <a:gd name="f4" fmla="val 468585"/>
              <a:gd name="f5" fmla="val 428169"/>
              <a:gd name="f6" fmla="*/ f0 1 428170"/>
              <a:gd name="f7" fmla="*/ f1 1 468585"/>
              <a:gd name="f8" fmla="+- f4 0 f2"/>
              <a:gd name="f9" fmla="+- f3 0 f2"/>
              <a:gd name="f10" fmla="*/ f9 1 428170"/>
              <a:gd name="f11" fmla="*/ f8 1 468585"/>
              <a:gd name="f12" fmla="*/ f2 1 f10"/>
              <a:gd name="f13" fmla="*/ f3 1 f10"/>
              <a:gd name="f14" fmla="*/ f2 1 f11"/>
              <a:gd name="f15" fmla="*/ f4 1 f11"/>
              <a:gd name="f16" fmla="*/ f12 f6 1"/>
              <a:gd name="f17" fmla="*/ f13 f6 1"/>
              <a:gd name="f18" fmla="*/ f15 f7 1"/>
              <a:gd name="f19" fmla="*/ f14 f7 1"/>
            </a:gdLst>
            <a:ahLst/>
            <a:cxnLst>
              <a:cxn ang="3cd4">
                <a:pos x="hc" y="t"/>
              </a:cxn>
              <a:cxn ang="0">
                <a:pos x="r" y="vc"/>
              </a:cxn>
              <a:cxn ang="cd4">
                <a:pos x="hc" y="b"/>
              </a:cxn>
              <a:cxn ang="cd2">
                <a:pos x="l" y="vc"/>
              </a:cxn>
            </a:cxnLst>
            <a:rect l="f16" t="f19" r="f17" b="f18"/>
            <a:pathLst>
              <a:path w="428170" h="468585">
                <a:moveTo>
                  <a:pt x="f2" y="f2"/>
                </a:moveTo>
                <a:lnTo>
                  <a:pt x="f5" y="f2"/>
                </a:lnTo>
                <a:lnTo>
                  <a:pt x="f5" y="f4"/>
                </a:lnTo>
                <a:lnTo>
                  <a:pt x="f2" y="f4"/>
                </a:lnTo>
                <a:lnTo>
                  <a:pt x="f2" y="f2"/>
                </a:lnTo>
                <a:close/>
              </a:path>
            </a:pathLst>
          </a:custGeom>
          <a:blipFill>
            <a:blip r:embed="rId5">
              <a:alphaModFix/>
              <a:extLst>
                <a:ext uri="{96DAC541-7B7A-43D3-8B79-37D633B846F1}">
                  <asvg:svgBlip xmlns:asvg="http://schemas.microsoft.com/office/drawing/2016/SVG/main" r:embed="rId6"/>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it-IT" sz="1200" b="0" i="0" u="none" strike="noStrike" kern="1200" cap="none" spc="0" baseline="0">
              <a:solidFill>
                <a:srgbClr val="000000"/>
              </a:solidFill>
              <a:uFillTx/>
              <a:latin typeface="Calibri"/>
            </a:endParaRPr>
          </a:p>
        </p:txBody>
      </p:sp>
      <p:grpSp>
        <p:nvGrpSpPr>
          <p:cNvPr id="18" name="Gruppo 17">
            <a:extLst>
              <a:ext uri="{FF2B5EF4-FFF2-40B4-BE49-F238E27FC236}">
                <a16:creationId xmlns:a16="http://schemas.microsoft.com/office/drawing/2014/main" id="{925D2435-D008-885A-2EC7-2CE4E2B31678}"/>
              </a:ext>
            </a:extLst>
          </p:cNvPr>
          <p:cNvGrpSpPr/>
          <p:nvPr/>
        </p:nvGrpSpPr>
        <p:grpSpPr>
          <a:xfrm>
            <a:off x="399002" y="534497"/>
            <a:ext cx="10971623" cy="767955"/>
            <a:chOff x="-177344" y="344057"/>
            <a:chExt cx="7314415" cy="511970"/>
          </a:xfrm>
        </p:grpSpPr>
        <p:sp>
          <p:nvSpPr>
            <p:cNvPr id="19" name="CasellaDiTesto 18">
              <a:extLst>
                <a:ext uri="{FF2B5EF4-FFF2-40B4-BE49-F238E27FC236}">
                  <a16:creationId xmlns:a16="http://schemas.microsoft.com/office/drawing/2014/main" id="{C7B74EEC-6B44-56EB-3B23-D7AA5827A327}"/>
                </a:ext>
              </a:extLst>
            </p:cNvPr>
            <p:cNvSpPr txBox="1"/>
            <p:nvPr/>
          </p:nvSpPr>
          <p:spPr>
            <a:xfrm>
              <a:off x="401701" y="344057"/>
              <a:ext cx="6735370" cy="492443"/>
            </a:xfrm>
            <a:prstGeom prst="rect">
              <a:avLst/>
            </a:prstGeom>
            <a:noFill/>
          </p:spPr>
          <p:txBody>
            <a:bodyPr wrap="square" rtlCol="0">
              <a:spAutoFit/>
            </a:bodyPr>
            <a:lstStyle/>
            <a:p>
              <a:r>
                <a:rPr lang="it-IT" sz="4200" b="1" dirty="0">
                  <a:solidFill>
                    <a:srgbClr val="9E142B"/>
                  </a:solidFill>
                  <a:latin typeface="Poppins"/>
                </a:rPr>
                <a:t>Il mobbing</a:t>
              </a:r>
            </a:p>
          </p:txBody>
        </p:sp>
        <p:pic>
          <p:nvPicPr>
            <p:cNvPr id="20" name="Immagine 19" descr="Immagine che contiene Elementi grafici, grafica, Carattere, simbolo&#10;&#10;Descrizione generata automaticamente">
              <a:extLst>
                <a:ext uri="{FF2B5EF4-FFF2-40B4-BE49-F238E27FC236}">
                  <a16:creationId xmlns:a16="http://schemas.microsoft.com/office/drawing/2014/main" id="{8E3ABA5E-37C6-1391-423C-392B8EFEBDC0}"/>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61703"/>
            <a:stretch/>
          </p:blipFill>
          <p:spPr>
            <a:xfrm>
              <a:off x="-177344" y="355307"/>
              <a:ext cx="549005" cy="500720"/>
            </a:xfrm>
            <a:prstGeom prst="rect">
              <a:avLst/>
            </a:prstGeom>
          </p:spPr>
        </p:pic>
      </p:grpSp>
      <p:grpSp>
        <p:nvGrpSpPr>
          <p:cNvPr id="21" name="Gruppo 20">
            <a:extLst>
              <a:ext uri="{FF2B5EF4-FFF2-40B4-BE49-F238E27FC236}">
                <a16:creationId xmlns:a16="http://schemas.microsoft.com/office/drawing/2014/main" id="{26EA94E8-3515-03E7-655E-A47440F4DA23}"/>
              </a:ext>
            </a:extLst>
          </p:cNvPr>
          <p:cNvGrpSpPr/>
          <p:nvPr/>
        </p:nvGrpSpPr>
        <p:grpSpPr>
          <a:xfrm>
            <a:off x="465226" y="1573993"/>
            <a:ext cx="10644485" cy="646331"/>
            <a:chOff x="211736" y="1801940"/>
            <a:chExt cx="7096323" cy="430887"/>
          </a:xfrm>
        </p:grpSpPr>
        <p:sp>
          <p:nvSpPr>
            <p:cNvPr id="22" name="CasellaDiTesto 21">
              <a:extLst>
                <a:ext uri="{FF2B5EF4-FFF2-40B4-BE49-F238E27FC236}">
                  <a16:creationId xmlns:a16="http://schemas.microsoft.com/office/drawing/2014/main" id="{5D294A33-2F80-404D-51DB-41BF94EB3858}"/>
                </a:ext>
              </a:extLst>
            </p:cNvPr>
            <p:cNvSpPr txBox="1"/>
            <p:nvPr/>
          </p:nvSpPr>
          <p:spPr>
            <a:xfrm>
              <a:off x="931909" y="1801940"/>
              <a:ext cx="6376150" cy="430887"/>
            </a:xfrm>
            <a:prstGeom prst="rect">
              <a:avLst/>
            </a:prstGeom>
            <a:noFill/>
          </p:spPr>
          <p:txBody>
            <a:bodyPr wrap="square" rtlCol="0">
              <a:spAutoFit/>
            </a:bodyPr>
            <a:lstStyle/>
            <a:p>
              <a:r>
                <a:rPr lang="it-IT" sz="3600" b="1" dirty="0">
                  <a:solidFill>
                    <a:srgbClr val="0064A2"/>
                  </a:solidFill>
                  <a:latin typeface="Poppins"/>
                </a:rPr>
                <a:t>Definizione</a:t>
              </a:r>
            </a:p>
          </p:txBody>
        </p:sp>
        <p:pic>
          <p:nvPicPr>
            <p:cNvPr id="23" name="Immagine 22">
              <a:extLst>
                <a:ext uri="{FF2B5EF4-FFF2-40B4-BE49-F238E27FC236}">
                  <a16:creationId xmlns:a16="http://schemas.microsoft.com/office/drawing/2014/main" id="{EC929867-2347-C7BA-2AD0-0601CED1A753}"/>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t="1" b="49999"/>
            <a:stretch/>
          </p:blipFill>
          <p:spPr>
            <a:xfrm>
              <a:off x="211736" y="1852729"/>
              <a:ext cx="720173" cy="360087"/>
            </a:xfrm>
            <a:prstGeom prst="rect">
              <a:avLst/>
            </a:prstGeom>
          </p:spPr>
        </p:pic>
      </p:grpSp>
    </p:spTree>
    <p:custDataLst>
      <p:tags r:id="rId1"/>
    </p:custDataLst>
  </p:cSld>
  <p:clrMapOvr>
    <a:masterClrMapping/>
  </p:clrMapOvr>
  <mc:AlternateContent xmlns:mc="http://schemas.openxmlformats.org/markup-compatibility/2006">
    <mc:Choice xmlns:p14="http://schemas.microsoft.com/office/powerpoint/2010/main" Requires="p14">
      <p:transition spd="slow" p14:dur="2000" advClick="0" advTm="0"/>
    </mc:Choice>
    <mc:Fallback>
      <p:transition spd="slow" advClick="0" advTm="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500"/>
                                        <p:tgtEl>
                                          <p:spTgt spid="21"/>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fade">
                                      <p:cBhvr>
                                        <p:cTn id="11" dur="500"/>
                                        <p:tgtEl>
                                          <p:spTgt spid="11"/>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1"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utoShape 5"/>
          <p:cNvSpPr/>
          <p:nvPr/>
        </p:nvSpPr>
        <p:spPr>
          <a:xfrm flipH="1" flipV="1">
            <a:off x="454671" y="2707940"/>
            <a:ext cx="19050" cy="5959479"/>
          </a:xfrm>
          <a:prstGeom prst="line">
            <a:avLst/>
          </a:prstGeom>
          <a:ln w="38100" cap="flat">
            <a:solidFill>
              <a:srgbClr val="0064A3"/>
            </a:solidFill>
            <a:prstDash val="solid"/>
            <a:headEnd type="none" w="sm" len="sm"/>
            <a:tailEnd type="none" w="sm" len="sm"/>
          </a:ln>
        </p:spPr>
        <p:txBody>
          <a:bodyPr/>
          <a:lstStyle/>
          <a:p>
            <a:endParaRPr lang="it-IT"/>
          </a:p>
        </p:txBody>
      </p:sp>
      <p:grpSp>
        <p:nvGrpSpPr>
          <p:cNvPr id="7" name="Group 7"/>
          <p:cNvGrpSpPr/>
          <p:nvPr/>
        </p:nvGrpSpPr>
        <p:grpSpPr>
          <a:xfrm>
            <a:off x="14551446" y="288097"/>
            <a:ext cx="4864479" cy="1277651"/>
            <a:chOff x="0" y="0"/>
            <a:chExt cx="1818991" cy="477756"/>
          </a:xfrm>
        </p:grpSpPr>
        <p:sp>
          <p:nvSpPr>
            <p:cNvPr id="8" name="Freeform 8"/>
            <p:cNvSpPr/>
            <p:nvPr/>
          </p:nvSpPr>
          <p:spPr>
            <a:xfrm>
              <a:off x="0" y="0"/>
              <a:ext cx="1818991" cy="477756"/>
            </a:xfrm>
            <a:custGeom>
              <a:avLst/>
              <a:gdLst/>
              <a:ahLst/>
              <a:cxnLst/>
              <a:rect l="l" t="t" r="r" b="b"/>
              <a:pathLst>
                <a:path w="1818991" h="477756">
                  <a:moveTo>
                    <a:pt x="81168" y="0"/>
                  </a:moveTo>
                  <a:lnTo>
                    <a:pt x="1737824" y="0"/>
                  </a:lnTo>
                  <a:cubicBezTo>
                    <a:pt x="1782651" y="0"/>
                    <a:pt x="1818991" y="36340"/>
                    <a:pt x="1818991" y="81168"/>
                  </a:cubicBezTo>
                  <a:lnTo>
                    <a:pt x="1818991" y="396589"/>
                  </a:lnTo>
                  <a:cubicBezTo>
                    <a:pt x="1818991" y="441416"/>
                    <a:pt x="1782651" y="477756"/>
                    <a:pt x="1737824" y="477756"/>
                  </a:cubicBezTo>
                  <a:lnTo>
                    <a:pt x="81168" y="477756"/>
                  </a:lnTo>
                  <a:cubicBezTo>
                    <a:pt x="36340" y="477756"/>
                    <a:pt x="0" y="441416"/>
                    <a:pt x="0" y="396589"/>
                  </a:cubicBezTo>
                  <a:lnTo>
                    <a:pt x="0" y="81168"/>
                  </a:lnTo>
                  <a:cubicBezTo>
                    <a:pt x="0" y="36340"/>
                    <a:pt x="36340" y="0"/>
                    <a:pt x="81168" y="0"/>
                  </a:cubicBezTo>
                  <a:close/>
                </a:path>
              </a:pathLst>
            </a:custGeom>
            <a:solidFill>
              <a:srgbClr val="000000">
                <a:alpha val="0"/>
              </a:srgbClr>
            </a:solidFill>
            <a:ln w="38100" cap="rnd">
              <a:solidFill>
                <a:srgbClr val="0064A3"/>
              </a:solidFill>
              <a:round/>
            </a:ln>
          </p:spPr>
          <p:txBody>
            <a:bodyPr/>
            <a:lstStyle/>
            <a:p>
              <a:endParaRPr lang="it-IT"/>
            </a:p>
          </p:txBody>
        </p:sp>
        <p:sp>
          <p:nvSpPr>
            <p:cNvPr id="9" name="TextBox 9"/>
            <p:cNvSpPr txBox="1"/>
            <p:nvPr/>
          </p:nvSpPr>
          <p:spPr>
            <a:xfrm>
              <a:off x="0" y="-38100"/>
              <a:ext cx="812800" cy="850900"/>
            </a:xfrm>
            <a:prstGeom prst="rect">
              <a:avLst/>
            </a:prstGeom>
          </p:spPr>
          <p:txBody>
            <a:bodyPr lIns="50800" tIns="50800" rIns="50800" bIns="50800" rtlCol="0" anchor="ctr"/>
            <a:lstStyle/>
            <a:p>
              <a:pPr algn="ctr">
                <a:lnSpc>
                  <a:spcPts val="2659"/>
                </a:lnSpc>
              </a:pPr>
              <a:endParaRPr/>
            </a:p>
          </p:txBody>
        </p:sp>
      </p:grpSp>
      <p:sp>
        <p:nvSpPr>
          <p:cNvPr id="10" name="Freeform 10"/>
          <p:cNvSpPr/>
          <p:nvPr/>
        </p:nvSpPr>
        <p:spPr>
          <a:xfrm>
            <a:off x="14799849" y="452205"/>
            <a:ext cx="3342411" cy="895766"/>
          </a:xfrm>
          <a:custGeom>
            <a:avLst/>
            <a:gdLst/>
            <a:ahLst/>
            <a:cxnLst/>
            <a:rect l="l" t="t" r="r" b="b"/>
            <a:pathLst>
              <a:path w="3342411" h="895766">
                <a:moveTo>
                  <a:pt x="0" y="0"/>
                </a:moveTo>
                <a:lnTo>
                  <a:pt x="3342411" y="0"/>
                </a:lnTo>
                <a:lnTo>
                  <a:pt x="3342411" y="895766"/>
                </a:lnTo>
                <a:lnTo>
                  <a:pt x="0" y="895766"/>
                </a:lnTo>
                <a:lnTo>
                  <a:pt x="0" y="0"/>
                </a:lnTo>
                <a:close/>
              </a:path>
            </a:pathLst>
          </a:custGeom>
          <a:blipFill>
            <a:blip r:embed="rId4"/>
            <a:stretch>
              <a:fillRect/>
            </a:stretch>
          </a:blipFill>
        </p:spPr>
        <p:txBody>
          <a:bodyPr/>
          <a:lstStyle/>
          <a:p>
            <a:endParaRPr lang="it-IT"/>
          </a:p>
        </p:txBody>
      </p:sp>
      <p:sp>
        <p:nvSpPr>
          <p:cNvPr id="11" name="TextBox 11"/>
          <p:cNvSpPr txBox="1"/>
          <p:nvPr/>
        </p:nvSpPr>
        <p:spPr>
          <a:xfrm>
            <a:off x="651293" y="2061819"/>
            <a:ext cx="14894733" cy="6716134"/>
          </a:xfrm>
          <a:prstGeom prst="rect">
            <a:avLst/>
          </a:prstGeom>
        </p:spPr>
        <p:txBody>
          <a:bodyPr lIns="0" tIns="0" rIns="0" bIns="0" rtlCol="0" anchor="t">
            <a:spAutoFit/>
          </a:bodyPr>
          <a:lstStyle/>
          <a:p>
            <a:pPr algn="just">
              <a:lnSpc>
                <a:spcPts val="5298"/>
              </a:lnSpc>
            </a:pPr>
            <a:endParaRPr sz="3600" kern="0" dirty="0">
              <a:solidFill>
                <a:srgbClr val="6C6E70"/>
              </a:solidFill>
              <a:latin typeface="Poppins"/>
            </a:endParaRPr>
          </a:p>
          <a:p>
            <a:pPr marL="710530" lvl="1" indent="-355265" algn="just">
              <a:lnSpc>
                <a:spcPts val="5298"/>
              </a:lnSpc>
              <a:buFont typeface="Arial"/>
              <a:buChar char="•"/>
            </a:pPr>
            <a:r>
              <a:rPr lang="en-US" sz="3600" b="1" kern="0" dirty="0">
                <a:solidFill>
                  <a:srgbClr val="6C6E70"/>
                </a:solidFill>
                <a:latin typeface="Poppins"/>
              </a:rPr>
              <a:t>INTENZIONALITÀ</a:t>
            </a:r>
            <a:r>
              <a:rPr lang="en-US" sz="3600" kern="0" dirty="0">
                <a:solidFill>
                  <a:srgbClr val="6C6E70"/>
                </a:solidFill>
                <a:latin typeface="Poppins"/>
              </a:rPr>
              <a:t>: Il </a:t>
            </a:r>
            <a:r>
              <a:rPr lang="en-US" sz="3600" kern="0" dirty="0" err="1">
                <a:solidFill>
                  <a:srgbClr val="6C6E70"/>
                </a:solidFill>
                <a:latin typeface="Poppins"/>
              </a:rPr>
              <a:t>collega</a:t>
            </a:r>
            <a:r>
              <a:rPr lang="en-US" sz="3600" kern="0" dirty="0">
                <a:solidFill>
                  <a:srgbClr val="6C6E70"/>
                </a:solidFill>
                <a:latin typeface="Poppins"/>
              </a:rPr>
              <a:t> o il </a:t>
            </a:r>
            <a:r>
              <a:rPr lang="en-US" sz="3600" kern="0" dirty="0" err="1">
                <a:solidFill>
                  <a:srgbClr val="6C6E70"/>
                </a:solidFill>
                <a:latin typeface="Poppins"/>
              </a:rPr>
              <a:t>datore</a:t>
            </a:r>
            <a:r>
              <a:rPr lang="en-US" sz="3600" kern="0" dirty="0">
                <a:solidFill>
                  <a:srgbClr val="6C6E70"/>
                </a:solidFill>
                <a:latin typeface="Poppins"/>
              </a:rPr>
              <a:t> di </a:t>
            </a:r>
            <a:r>
              <a:rPr lang="en-US" sz="3600" kern="0" dirty="0" err="1">
                <a:solidFill>
                  <a:srgbClr val="6C6E70"/>
                </a:solidFill>
                <a:latin typeface="Poppins"/>
              </a:rPr>
              <a:t>lavoro</a:t>
            </a:r>
            <a:r>
              <a:rPr lang="en-US" sz="3600" kern="0" dirty="0">
                <a:solidFill>
                  <a:srgbClr val="6C6E70"/>
                </a:solidFill>
                <a:latin typeface="Poppins"/>
              </a:rPr>
              <a:t> </a:t>
            </a:r>
            <a:r>
              <a:rPr lang="en-US" sz="3600" kern="0" dirty="0" err="1">
                <a:solidFill>
                  <a:srgbClr val="6C6E70"/>
                </a:solidFill>
                <a:latin typeface="Poppins"/>
              </a:rPr>
              <a:t>che</a:t>
            </a:r>
            <a:r>
              <a:rPr lang="en-US" sz="3600" kern="0" dirty="0">
                <a:solidFill>
                  <a:srgbClr val="6C6E70"/>
                </a:solidFill>
                <a:latin typeface="Poppins"/>
              </a:rPr>
              <a:t> </a:t>
            </a:r>
            <a:r>
              <a:rPr lang="en-US" sz="3600" kern="0" dirty="0" err="1">
                <a:solidFill>
                  <a:srgbClr val="6C6E70"/>
                </a:solidFill>
                <a:latin typeface="Poppins"/>
              </a:rPr>
              <a:t>adotta</a:t>
            </a:r>
            <a:r>
              <a:rPr lang="en-US" sz="3600" kern="0" dirty="0">
                <a:solidFill>
                  <a:srgbClr val="6C6E70"/>
                </a:solidFill>
                <a:latin typeface="Poppins"/>
              </a:rPr>
              <a:t> il </a:t>
            </a:r>
            <a:r>
              <a:rPr lang="en-US" sz="3600" kern="0" dirty="0" err="1">
                <a:solidFill>
                  <a:srgbClr val="6C6E70"/>
                </a:solidFill>
                <a:latin typeface="Poppins"/>
              </a:rPr>
              <a:t>comportamento</a:t>
            </a:r>
            <a:r>
              <a:rPr lang="en-US" sz="3600" kern="0" dirty="0">
                <a:solidFill>
                  <a:srgbClr val="6C6E70"/>
                </a:solidFill>
                <a:latin typeface="Poppins"/>
              </a:rPr>
              <a:t> ha </a:t>
            </a:r>
            <a:r>
              <a:rPr lang="en-US" sz="3600" kern="0" dirty="0" err="1">
                <a:solidFill>
                  <a:srgbClr val="6C6E70"/>
                </a:solidFill>
                <a:latin typeface="Poppins"/>
              </a:rPr>
              <a:t>l'intenzione</a:t>
            </a:r>
            <a:r>
              <a:rPr lang="en-US" sz="3600" kern="0" dirty="0">
                <a:solidFill>
                  <a:srgbClr val="6C6E70"/>
                </a:solidFill>
                <a:latin typeface="Poppins"/>
              </a:rPr>
              <a:t> di </a:t>
            </a:r>
            <a:r>
              <a:rPr lang="en-US" sz="3600" kern="0" dirty="0" err="1">
                <a:solidFill>
                  <a:srgbClr val="6C6E70"/>
                </a:solidFill>
                <a:latin typeface="Poppins"/>
              </a:rPr>
              <a:t>danneggiare</a:t>
            </a:r>
            <a:r>
              <a:rPr lang="en-US" sz="3600" kern="0" dirty="0">
                <a:solidFill>
                  <a:srgbClr val="6C6E70"/>
                </a:solidFill>
                <a:latin typeface="Poppins"/>
              </a:rPr>
              <a:t> il </a:t>
            </a:r>
            <a:r>
              <a:rPr lang="en-US" sz="3600" kern="0" dirty="0" err="1">
                <a:solidFill>
                  <a:srgbClr val="6C6E70"/>
                </a:solidFill>
                <a:latin typeface="Poppins"/>
              </a:rPr>
              <a:t>lavoratore</a:t>
            </a:r>
            <a:r>
              <a:rPr lang="en-US" sz="3600" kern="0" dirty="0">
                <a:solidFill>
                  <a:srgbClr val="6C6E70"/>
                </a:solidFill>
                <a:latin typeface="Poppins"/>
              </a:rPr>
              <a:t>.</a:t>
            </a:r>
          </a:p>
          <a:p>
            <a:pPr marL="710530" lvl="1" indent="-355265" algn="just">
              <a:lnSpc>
                <a:spcPts val="5298"/>
              </a:lnSpc>
              <a:buFont typeface="Arial"/>
              <a:buChar char="•"/>
            </a:pPr>
            <a:r>
              <a:rPr lang="en-US" sz="3600" b="1" kern="0" dirty="0">
                <a:solidFill>
                  <a:srgbClr val="6C6E70"/>
                </a:solidFill>
                <a:latin typeface="Poppins"/>
              </a:rPr>
              <a:t>TEMPO</a:t>
            </a:r>
            <a:r>
              <a:rPr lang="en-US" sz="3600" kern="0" dirty="0">
                <a:solidFill>
                  <a:srgbClr val="6C6E70"/>
                </a:solidFill>
                <a:latin typeface="Poppins"/>
              </a:rPr>
              <a:t>: Il </a:t>
            </a:r>
            <a:r>
              <a:rPr lang="en-US" sz="3600" kern="0" dirty="0" err="1">
                <a:solidFill>
                  <a:srgbClr val="6C6E70"/>
                </a:solidFill>
                <a:latin typeface="Poppins"/>
              </a:rPr>
              <a:t>comportamento</a:t>
            </a:r>
            <a:r>
              <a:rPr lang="en-US" sz="3600" kern="0" dirty="0">
                <a:solidFill>
                  <a:srgbClr val="6C6E70"/>
                </a:solidFill>
                <a:latin typeface="Poppins"/>
              </a:rPr>
              <a:t> </a:t>
            </a:r>
            <a:r>
              <a:rPr lang="en-US" sz="3600" kern="0" dirty="0" err="1">
                <a:solidFill>
                  <a:srgbClr val="6C6E70"/>
                </a:solidFill>
                <a:latin typeface="Poppins"/>
              </a:rPr>
              <a:t>deve</a:t>
            </a:r>
            <a:r>
              <a:rPr lang="en-US" sz="3600" kern="0" dirty="0">
                <a:solidFill>
                  <a:srgbClr val="6C6E70"/>
                </a:solidFill>
                <a:latin typeface="Poppins"/>
              </a:rPr>
              <a:t> </a:t>
            </a:r>
            <a:r>
              <a:rPr lang="en-US" sz="3600" kern="0" dirty="0" err="1">
                <a:solidFill>
                  <a:srgbClr val="6C6E70"/>
                </a:solidFill>
                <a:latin typeface="Poppins"/>
              </a:rPr>
              <a:t>essere</a:t>
            </a:r>
            <a:r>
              <a:rPr lang="en-US" sz="3600" kern="0" dirty="0">
                <a:solidFill>
                  <a:srgbClr val="6C6E70"/>
                </a:solidFill>
                <a:latin typeface="Poppins"/>
              </a:rPr>
              <a:t> </a:t>
            </a:r>
            <a:r>
              <a:rPr lang="en-US" sz="3600" kern="0" dirty="0" err="1">
                <a:solidFill>
                  <a:srgbClr val="6C6E70"/>
                </a:solidFill>
                <a:latin typeface="Poppins"/>
              </a:rPr>
              <a:t>sistematico</a:t>
            </a:r>
            <a:r>
              <a:rPr lang="en-US" sz="3600" kern="0" dirty="0">
                <a:solidFill>
                  <a:srgbClr val="6C6E70"/>
                </a:solidFill>
                <a:latin typeface="Poppins"/>
              </a:rPr>
              <a:t> o </a:t>
            </a:r>
            <a:r>
              <a:rPr lang="en-US" sz="3600" kern="0" dirty="0" err="1">
                <a:solidFill>
                  <a:srgbClr val="6C6E70"/>
                </a:solidFill>
                <a:latin typeface="Poppins"/>
              </a:rPr>
              <a:t>ripetuto</a:t>
            </a:r>
            <a:r>
              <a:rPr lang="en-US" sz="3600" kern="0" dirty="0">
                <a:solidFill>
                  <a:srgbClr val="6C6E70"/>
                </a:solidFill>
                <a:latin typeface="Poppins"/>
              </a:rPr>
              <a:t>, </a:t>
            </a:r>
            <a:r>
              <a:rPr lang="en-US" sz="3600" kern="0" dirty="0" err="1">
                <a:solidFill>
                  <a:srgbClr val="6C6E70"/>
                </a:solidFill>
                <a:latin typeface="Poppins"/>
              </a:rPr>
              <a:t>occorrendo</a:t>
            </a:r>
            <a:r>
              <a:rPr lang="en-US" sz="3600" kern="0" dirty="0">
                <a:solidFill>
                  <a:srgbClr val="6C6E70"/>
                </a:solidFill>
                <a:latin typeface="Poppins"/>
              </a:rPr>
              <a:t> </a:t>
            </a:r>
            <a:r>
              <a:rPr lang="en-US" sz="3600" kern="0" dirty="0" err="1">
                <a:solidFill>
                  <a:srgbClr val="6C6E70"/>
                </a:solidFill>
                <a:latin typeface="Poppins"/>
              </a:rPr>
              <a:t>almeno</a:t>
            </a:r>
            <a:r>
              <a:rPr lang="en-US" sz="3600" kern="0" dirty="0">
                <a:solidFill>
                  <a:srgbClr val="6C6E70"/>
                </a:solidFill>
                <a:latin typeface="Poppins"/>
              </a:rPr>
              <a:t> </a:t>
            </a:r>
            <a:r>
              <a:rPr lang="en-US" sz="3600" kern="0" dirty="0" err="1">
                <a:solidFill>
                  <a:srgbClr val="6C6E70"/>
                </a:solidFill>
                <a:latin typeface="Poppins"/>
              </a:rPr>
              <a:t>una</a:t>
            </a:r>
            <a:r>
              <a:rPr lang="en-US" sz="3600" kern="0" dirty="0">
                <a:solidFill>
                  <a:srgbClr val="6C6E70"/>
                </a:solidFill>
                <a:latin typeface="Poppins"/>
              </a:rPr>
              <a:t> volta </a:t>
            </a:r>
            <a:r>
              <a:rPr lang="en-US" sz="3600" kern="0" dirty="0" err="1">
                <a:solidFill>
                  <a:srgbClr val="6C6E70"/>
                </a:solidFill>
                <a:latin typeface="Poppins"/>
              </a:rPr>
              <a:t>alla</a:t>
            </a:r>
            <a:r>
              <a:rPr lang="en-US" sz="3600" kern="0" dirty="0">
                <a:solidFill>
                  <a:srgbClr val="6C6E70"/>
                </a:solidFill>
                <a:latin typeface="Poppins"/>
              </a:rPr>
              <a:t> </a:t>
            </a:r>
            <a:r>
              <a:rPr lang="en-US" sz="3600" kern="0" dirty="0" err="1">
                <a:solidFill>
                  <a:srgbClr val="6C6E70"/>
                </a:solidFill>
                <a:latin typeface="Poppins"/>
              </a:rPr>
              <a:t>settimana</a:t>
            </a:r>
            <a:r>
              <a:rPr lang="en-US" sz="3600" kern="0" dirty="0">
                <a:solidFill>
                  <a:srgbClr val="6C6E70"/>
                </a:solidFill>
                <a:latin typeface="Poppins"/>
              </a:rPr>
              <a:t> per </a:t>
            </a:r>
            <a:r>
              <a:rPr lang="en-US" sz="3600" kern="0" dirty="0" err="1">
                <a:solidFill>
                  <a:srgbClr val="6C6E70"/>
                </a:solidFill>
                <a:latin typeface="Poppins"/>
              </a:rPr>
              <a:t>almeno</a:t>
            </a:r>
            <a:r>
              <a:rPr lang="en-US" sz="3600" kern="0" dirty="0">
                <a:solidFill>
                  <a:srgbClr val="6C6E70"/>
                </a:solidFill>
                <a:latin typeface="Poppins"/>
              </a:rPr>
              <a:t> sei </a:t>
            </a:r>
            <a:r>
              <a:rPr lang="en-US" sz="3600" kern="0" dirty="0" err="1">
                <a:solidFill>
                  <a:srgbClr val="6C6E70"/>
                </a:solidFill>
                <a:latin typeface="Poppins"/>
              </a:rPr>
              <a:t>mesi</a:t>
            </a:r>
            <a:r>
              <a:rPr lang="en-US" sz="3600" kern="0" dirty="0">
                <a:solidFill>
                  <a:srgbClr val="6C6E70"/>
                </a:solidFill>
                <a:latin typeface="Poppins"/>
              </a:rPr>
              <a:t> </a:t>
            </a:r>
            <a:r>
              <a:rPr lang="en-US" sz="3600" kern="0" dirty="0" err="1">
                <a:solidFill>
                  <a:srgbClr val="6C6E70"/>
                </a:solidFill>
                <a:latin typeface="Poppins"/>
              </a:rPr>
              <a:t>consecutivi</a:t>
            </a:r>
            <a:r>
              <a:rPr lang="en-US" sz="3600" kern="0" dirty="0">
                <a:solidFill>
                  <a:srgbClr val="6C6E70"/>
                </a:solidFill>
                <a:latin typeface="Poppins"/>
              </a:rPr>
              <a:t> (in Italia, </a:t>
            </a:r>
            <a:r>
              <a:rPr lang="en-US" sz="3600" kern="0" dirty="0" err="1">
                <a:solidFill>
                  <a:srgbClr val="6C6E70"/>
                </a:solidFill>
                <a:latin typeface="Poppins"/>
              </a:rPr>
              <a:t>solitamente</a:t>
            </a:r>
            <a:r>
              <a:rPr lang="en-US" sz="3600" kern="0" dirty="0">
                <a:solidFill>
                  <a:srgbClr val="6C6E70"/>
                </a:solidFill>
                <a:latin typeface="Poppins"/>
              </a:rPr>
              <a:t> </a:t>
            </a:r>
            <a:r>
              <a:rPr lang="en-US" sz="3600" kern="0" dirty="0" err="1">
                <a:solidFill>
                  <a:srgbClr val="6C6E70"/>
                </a:solidFill>
                <a:latin typeface="Poppins"/>
              </a:rPr>
              <a:t>si</a:t>
            </a:r>
            <a:r>
              <a:rPr lang="en-US" sz="3600" kern="0" dirty="0">
                <a:solidFill>
                  <a:srgbClr val="6C6E70"/>
                </a:solidFill>
                <a:latin typeface="Poppins"/>
              </a:rPr>
              <a:t> </a:t>
            </a:r>
            <a:r>
              <a:rPr lang="en-US" sz="3600" kern="0" dirty="0" err="1">
                <a:solidFill>
                  <a:srgbClr val="6C6E70"/>
                </a:solidFill>
                <a:latin typeface="Poppins"/>
              </a:rPr>
              <a:t>prolunga</a:t>
            </a:r>
            <a:r>
              <a:rPr lang="en-US" sz="3600" kern="0" dirty="0">
                <a:solidFill>
                  <a:srgbClr val="6C6E70"/>
                </a:solidFill>
                <a:latin typeface="Poppins"/>
              </a:rPr>
              <a:t> per circa </a:t>
            </a:r>
            <a:r>
              <a:rPr lang="en-US" sz="3600" kern="0" dirty="0" err="1">
                <a:solidFill>
                  <a:srgbClr val="6C6E70"/>
                </a:solidFill>
                <a:latin typeface="Poppins"/>
              </a:rPr>
              <a:t>tre</a:t>
            </a:r>
            <a:r>
              <a:rPr lang="en-US" sz="3600" kern="0" dirty="0">
                <a:solidFill>
                  <a:srgbClr val="6C6E70"/>
                </a:solidFill>
                <a:latin typeface="Poppins"/>
              </a:rPr>
              <a:t> anni).</a:t>
            </a:r>
          </a:p>
          <a:p>
            <a:pPr marL="710530" lvl="1" indent="-355265" algn="just">
              <a:lnSpc>
                <a:spcPts val="5298"/>
              </a:lnSpc>
              <a:buFont typeface="Arial"/>
              <a:buChar char="•"/>
            </a:pPr>
            <a:r>
              <a:rPr lang="en-US" sz="3600" b="1" kern="0" dirty="0">
                <a:solidFill>
                  <a:srgbClr val="6C6E70"/>
                </a:solidFill>
                <a:latin typeface="Poppins"/>
              </a:rPr>
              <a:t>DANNO</a:t>
            </a:r>
            <a:r>
              <a:rPr lang="en-US" sz="3600" kern="0" dirty="0">
                <a:solidFill>
                  <a:srgbClr val="6C6E70"/>
                </a:solidFill>
                <a:latin typeface="Poppins"/>
              </a:rPr>
              <a:t>: Il </a:t>
            </a:r>
            <a:r>
              <a:rPr lang="en-US" sz="3600" kern="0" dirty="0" err="1">
                <a:solidFill>
                  <a:srgbClr val="6C6E70"/>
                </a:solidFill>
                <a:latin typeface="Poppins"/>
              </a:rPr>
              <a:t>comportamento</a:t>
            </a:r>
            <a:r>
              <a:rPr lang="en-US" sz="3600" kern="0" dirty="0">
                <a:solidFill>
                  <a:srgbClr val="6C6E70"/>
                </a:solidFill>
                <a:latin typeface="Poppins"/>
              </a:rPr>
              <a:t> è </a:t>
            </a:r>
            <a:r>
              <a:rPr lang="en-US" sz="3600" kern="0" dirty="0" err="1">
                <a:solidFill>
                  <a:srgbClr val="6C6E70"/>
                </a:solidFill>
                <a:latin typeface="Poppins"/>
              </a:rPr>
              <a:t>volto</a:t>
            </a:r>
            <a:r>
              <a:rPr lang="en-US" sz="3600" kern="0" dirty="0">
                <a:solidFill>
                  <a:srgbClr val="6C6E70"/>
                </a:solidFill>
                <a:latin typeface="Poppins"/>
              </a:rPr>
              <a:t> a </a:t>
            </a:r>
            <a:r>
              <a:rPr lang="en-US" sz="3600" kern="0" dirty="0" err="1">
                <a:solidFill>
                  <a:srgbClr val="6C6E70"/>
                </a:solidFill>
                <a:latin typeface="Poppins"/>
              </a:rPr>
              <a:t>causare</a:t>
            </a:r>
            <a:r>
              <a:rPr lang="en-US" sz="3600" kern="0" dirty="0">
                <a:solidFill>
                  <a:srgbClr val="6C6E70"/>
                </a:solidFill>
                <a:latin typeface="Poppins"/>
              </a:rPr>
              <a:t> un </a:t>
            </a:r>
            <a:r>
              <a:rPr lang="en-US" sz="3600" kern="0" dirty="0" err="1">
                <a:solidFill>
                  <a:srgbClr val="6C6E70"/>
                </a:solidFill>
                <a:latin typeface="Poppins"/>
              </a:rPr>
              <a:t>danno</a:t>
            </a:r>
            <a:r>
              <a:rPr lang="en-US" sz="3600" kern="0" dirty="0">
                <a:solidFill>
                  <a:srgbClr val="6C6E70"/>
                </a:solidFill>
                <a:latin typeface="Poppins"/>
              </a:rPr>
              <a:t> al </a:t>
            </a:r>
            <a:r>
              <a:rPr lang="en-US" sz="3600" kern="0" dirty="0" err="1">
                <a:solidFill>
                  <a:srgbClr val="6C6E70"/>
                </a:solidFill>
                <a:latin typeface="Poppins"/>
              </a:rPr>
              <a:t>lavoratore</a:t>
            </a:r>
            <a:r>
              <a:rPr lang="en-US" sz="3600" kern="0" dirty="0">
                <a:solidFill>
                  <a:srgbClr val="6C6E70"/>
                </a:solidFill>
                <a:latin typeface="Poppins"/>
              </a:rPr>
              <a:t>, </a:t>
            </a:r>
            <a:r>
              <a:rPr lang="en-US" sz="3600" kern="0" dirty="0" err="1">
                <a:solidFill>
                  <a:srgbClr val="6C6E70"/>
                </a:solidFill>
                <a:latin typeface="Poppins"/>
              </a:rPr>
              <a:t>che</a:t>
            </a:r>
            <a:r>
              <a:rPr lang="en-US" sz="3600" kern="0" dirty="0">
                <a:solidFill>
                  <a:srgbClr val="6C6E70"/>
                </a:solidFill>
                <a:latin typeface="Poppins"/>
              </a:rPr>
              <a:t> </a:t>
            </a:r>
            <a:r>
              <a:rPr lang="en-US" sz="3600" kern="0" dirty="0" err="1">
                <a:solidFill>
                  <a:srgbClr val="6C6E70"/>
                </a:solidFill>
                <a:latin typeface="Poppins"/>
              </a:rPr>
              <a:t>può</a:t>
            </a:r>
            <a:r>
              <a:rPr lang="en-US" sz="3600" kern="0" dirty="0">
                <a:solidFill>
                  <a:srgbClr val="6C6E70"/>
                </a:solidFill>
                <a:latin typeface="Poppins"/>
              </a:rPr>
              <a:t> </a:t>
            </a:r>
            <a:r>
              <a:rPr lang="en-US" sz="3600" kern="0" dirty="0" err="1">
                <a:solidFill>
                  <a:srgbClr val="6C6E70"/>
                </a:solidFill>
                <a:latin typeface="Poppins"/>
              </a:rPr>
              <a:t>estendersi</a:t>
            </a:r>
            <a:r>
              <a:rPr lang="en-US" sz="3600" kern="0" dirty="0">
                <a:solidFill>
                  <a:srgbClr val="6C6E70"/>
                </a:solidFill>
                <a:latin typeface="Poppins"/>
              </a:rPr>
              <a:t> </a:t>
            </a:r>
            <a:r>
              <a:rPr lang="en-US" sz="3600" kern="0" dirty="0" err="1">
                <a:solidFill>
                  <a:srgbClr val="6C6E70"/>
                </a:solidFill>
                <a:latin typeface="Poppins"/>
              </a:rPr>
              <a:t>fino</a:t>
            </a:r>
            <a:r>
              <a:rPr lang="en-US" sz="3600" kern="0" dirty="0">
                <a:solidFill>
                  <a:srgbClr val="6C6E70"/>
                </a:solidFill>
                <a:latin typeface="Poppins"/>
              </a:rPr>
              <a:t> alle </a:t>
            </a:r>
            <a:r>
              <a:rPr lang="en-US" sz="3600" kern="0" dirty="0" err="1">
                <a:solidFill>
                  <a:srgbClr val="6C6E70"/>
                </a:solidFill>
                <a:latin typeface="Poppins"/>
              </a:rPr>
              <a:t>dimissioni</a:t>
            </a:r>
            <a:r>
              <a:rPr lang="en-US" sz="3600" kern="0" dirty="0">
                <a:solidFill>
                  <a:srgbClr val="6C6E70"/>
                </a:solidFill>
                <a:latin typeface="Poppins"/>
              </a:rPr>
              <a:t>.</a:t>
            </a:r>
          </a:p>
          <a:p>
            <a:pPr algn="just">
              <a:lnSpc>
                <a:spcPts val="4976"/>
              </a:lnSpc>
            </a:pPr>
            <a:endParaRPr lang="en-US" sz="3291" dirty="0">
              <a:solidFill>
                <a:srgbClr val="6C6E70"/>
              </a:solidFill>
              <a:latin typeface="Poppins"/>
            </a:endParaRPr>
          </a:p>
        </p:txBody>
      </p:sp>
      <p:sp>
        <p:nvSpPr>
          <p:cNvPr id="15" name="AutoShape 4">
            <a:extLst>
              <a:ext uri="{FF2B5EF4-FFF2-40B4-BE49-F238E27FC236}">
                <a16:creationId xmlns:a16="http://schemas.microsoft.com/office/drawing/2014/main" id="{A539EE94-D88F-8793-926C-5431170EB4E1}"/>
              </a:ext>
            </a:extLst>
          </p:cNvPr>
          <p:cNvSpPr/>
          <p:nvPr/>
        </p:nvSpPr>
        <p:spPr>
          <a:xfrm>
            <a:off x="0" y="9603505"/>
            <a:ext cx="18288000" cy="721595"/>
          </a:xfrm>
          <a:prstGeom prst="rect">
            <a:avLst/>
          </a:prstGeom>
          <a:gradFill rotWithShape="1">
            <a:gsLst>
              <a:gs pos="0">
                <a:srgbClr val="9F142A">
                  <a:alpha val="100000"/>
                </a:srgbClr>
              </a:gs>
              <a:gs pos="50000">
                <a:srgbClr val="0064A3">
                  <a:alpha val="100000"/>
                </a:srgbClr>
              </a:gs>
              <a:gs pos="100000">
                <a:srgbClr val="009F5A">
                  <a:alpha val="100000"/>
                </a:srgbClr>
              </a:gs>
            </a:gsLst>
            <a:lin ang="0"/>
          </a:gradFill>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it-IT"/>
          </a:p>
        </p:txBody>
      </p:sp>
      <p:sp>
        <p:nvSpPr>
          <p:cNvPr id="16" name="TextBox 6">
            <a:extLst>
              <a:ext uri="{FF2B5EF4-FFF2-40B4-BE49-F238E27FC236}">
                <a16:creationId xmlns:a16="http://schemas.microsoft.com/office/drawing/2014/main" id="{9BFF960E-C4D0-70D5-2051-86AFA934FBBB}"/>
              </a:ext>
            </a:extLst>
          </p:cNvPr>
          <p:cNvSpPr txBox="1"/>
          <p:nvPr/>
        </p:nvSpPr>
        <p:spPr>
          <a:xfrm>
            <a:off x="12774867" y="9783619"/>
            <a:ext cx="5257800" cy="389081"/>
          </a:xfrm>
          <a:prstGeom prst="rect">
            <a:avLst/>
          </a:prstGeom>
          <a:noFill/>
          <a:ln cap="flat">
            <a:noFill/>
          </a:ln>
        </p:spPr>
        <p:txBody>
          <a:bodyPr vert="horz" wrap="square" lIns="0" tIns="0" rIns="0" bIns="0" anchor="t" anchorCtr="0" compatLnSpc="1">
            <a:spAutoFit/>
          </a:bodyPr>
          <a:lstStyle/>
          <a:p>
            <a:pPr marL="0" marR="0" lvl="0" indent="0" algn="r" defTabSz="914400" rtl="0" fontAlgn="auto" hangingPunct="1">
              <a:lnSpc>
                <a:spcPts val="3045"/>
              </a:lnSpc>
              <a:spcBef>
                <a:spcPts val="0"/>
              </a:spcBef>
              <a:spcAft>
                <a:spcPts val="0"/>
              </a:spcAft>
              <a:buNone/>
              <a:tabLst/>
              <a:defRPr sz="1800" b="0" i="0" u="none" strike="noStrike" kern="0" cap="none" spc="0" baseline="0">
                <a:solidFill>
                  <a:srgbClr val="000000"/>
                </a:solidFill>
                <a:uFillTx/>
              </a:defRPr>
            </a:pPr>
            <a:r>
              <a:rPr lang="en-US" sz="2800" b="0" i="0" u="none" strike="noStrike" kern="1200" cap="none" spc="0" baseline="0" dirty="0">
                <a:solidFill>
                  <a:srgbClr val="FFFFFF"/>
                </a:solidFill>
                <a:uFillTx/>
                <a:latin typeface="Poppins"/>
              </a:rPr>
              <a:t>Copyright     </a:t>
            </a:r>
            <a:r>
              <a:rPr lang="en-US" sz="2800" b="0" i="0" u="none" strike="noStrike" kern="1200" cap="none" spc="0" baseline="0" dirty="0" err="1">
                <a:solidFill>
                  <a:srgbClr val="FFFFFF"/>
                </a:solidFill>
                <a:uFillTx/>
                <a:latin typeface="Poppins"/>
              </a:rPr>
              <a:t>Meleam</a:t>
            </a:r>
            <a:r>
              <a:rPr lang="en-US" sz="2800" b="0" i="0" u="none" strike="noStrike" kern="1200" cap="none" spc="0" baseline="0" dirty="0">
                <a:solidFill>
                  <a:srgbClr val="FFFFFF"/>
                </a:solidFill>
                <a:uFillTx/>
                <a:latin typeface="Poppins"/>
              </a:rPr>
              <a:t> spa</a:t>
            </a:r>
          </a:p>
        </p:txBody>
      </p:sp>
      <p:sp>
        <p:nvSpPr>
          <p:cNvPr id="17" name="Freeform 8">
            <a:extLst>
              <a:ext uri="{FF2B5EF4-FFF2-40B4-BE49-F238E27FC236}">
                <a16:creationId xmlns:a16="http://schemas.microsoft.com/office/drawing/2014/main" id="{5419AEC2-2F9A-8D47-FCCD-E19B212A1178}"/>
              </a:ext>
            </a:extLst>
          </p:cNvPr>
          <p:cNvSpPr/>
          <p:nvPr/>
        </p:nvSpPr>
        <p:spPr>
          <a:xfrm>
            <a:off x="15392400" y="9807429"/>
            <a:ext cx="303135" cy="300934"/>
          </a:xfrm>
          <a:custGeom>
            <a:avLst/>
            <a:gdLst>
              <a:gd name="f0" fmla="val w"/>
              <a:gd name="f1" fmla="val h"/>
              <a:gd name="f2" fmla="val 0"/>
              <a:gd name="f3" fmla="val 428170"/>
              <a:gd name="f4" fmla="val 468585"/>
              <a:gd name="f5" fmla="val 428169"/>
              <a:gd name="f6" fmla="*/ f0 1 428170"/>
              <a:gd name="f7" fmla="*/ f1 1 468585"/>
              <a:gd name="f8" fmla="+- f4 0 f2"/>
              <a:gd name="f9" fmla="+- f3 0 f2"/>
              <a:gd name="f10" fmla="*/ f9 1 428170"/>
              <a:gd name="f11" fmla="*/ f8 1 468585"/>
              <a:gd name="f12" fmla="*/ f2 1 f10"/>
              <a:gd name="f13" fmla="*/ f3 1 f10"/>
              <a:gd name="f14" fmla="*/ f2 1 f11"/>
              <a:gd name="f15" fmla="*/ f4 1 f11"/>
              <a:gd name="f16" fmla="*/ f12 f6 1"/>
              <a:gd name="f17" fmla="*/ f13 f6 1"/>
              <a:gd name="f18" fmla="*/ f15 f7 1"/>
              <a:gd name="f19" fmla="*/ f14 f7 1"/>
            </a:gdLst>
            <a:ahLst/>
            <a:cxnLst>
              <a:cxn ang="3cd4">
                <a:pos x="hc" y="t"/>
              </a:cxn>
              <a:cxn ang="0">
                <a:pos x="r" y="vc"/>
              </a:cxn>
              <a:cxn ang="cd4">
                <a:pos x="hc" y="b"/>
              </a:cxn>
              <a:cxn ang="cd2">
                <a:pos x="l" y="vc"/>
              </a:cxn>
            </a:cxnLst>
            <a:rect l="f16" t="f19" r="f17" b="f18"/>
            <a:pathLst>
              <a:path w="428170" h="468585">
                <a:moveTo>
                  <a:pt x="f2" y="f2"/>
                </a:moveTo>
                <a:lnTo>
                  <a:pt x="f5" y="f2"/>
                </a:lnTo>
                <a:lnTo>
                  <a:pt x="f5" y="f4"/>
                </a:lnTo>
                <a:lnTo>
                  <a:pt x="f2" y="f4"/>
                </a:lnTo>
                <a:lnTo>
                  <a:pt x="f2" y="f2"/>
                </a:lnTo>
                <a:close/>
              </a:path>
            </a:pathLst>
          </a:custGeom>
          <a:blipFill>
            <a:blip r:embed="rId5">
              <a:alphaModFix/>
              <a:extLst>
                <a:ext uri="{96DAC541-7B7A-43D3-8B79-37D633B846F1}">
                  <asvg:svgBlip xmlns:asvg="http://schemas.microsoft.com/office/drawing/2016/SVG/main" r:embed="rId6"/>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it-IT" sz="1200" b="0" i="0" u="none" strike="noStrike" kern="1200" cap="none" spc="0" baseline="0">
              <a:solidFill>
                <a:srgbClr val="000000"/>
              </a:solidFill>
              <a:uFillTx/>
              <a:latin typeface="Calibri"/>
            </a:endParaRPr>
          </a:p>
        </p:txBody>
      </p:sp>
      <p:grpSp>
        <p:nvGrpSpPr>
          <p:cNvPr id="18" name="Gruppo 17">
            <a:extLst>
              <a:ext uri="{FF2B5EF4-FFF2-40B4-BE49-F238E27FC236}">
                <a16:creationId xmlns:a16="http://schemas.microsoft.com/office/drawing/2014/main" id="{E4C8000B-4C6C-91DF-24A9-4EA483F8E886}"/>
              </a:ext>
            </a:extLst>
          </p:cNvPr>
          <p:cNvGrpSpPr/>
          <p:nvPr/>
        </p:nvGrpSpPr>
        <p:grpSpPr>
          <a:xfrm>
            <a:off x="399002" y="534497"/>
            <a:ext cx="10971623" cy="767955"/>
            <a:chOff x="-177344" y="344057"/>
            <a:chExt cx="7314415" cy="511970"/>
          </a:xfrm>
        </p:grpSpPr>
        <p:sp>
          <p:nvSpPr>
            <p:cNvPr id="19" name="CasellaDiTesto 18">
              <a:extLst>
                <a:ext uri="{FF2B5EF4-FFF2-40B4-BE49-F238E27FC236}">
                  <a16:creationId xmlns:a16="http://schemas.microsoft.com/office/drawing/2014/main" id="{C9412623-B21B-7A3B-9071-C590D9F10B03}"/>
                </a:ext>
              </a:extLst>
            </p:cNvPr>
            <p:cNvSpPr txBox="1"/>
            <p:nvPr/>
          </p:nvSpPr>
          <p:spPr>
            <a:xfrm>
              <a:off x="401701" y="344057"/>
              <a:ext cx="6735370" cy="492443"/>
            </a:xfrm>
            <a:prstGeom prst="rect">
              <a:avLst/>
            </a:prstGeom>
            <a:noFill/>
          </p:spPr>
          <p:txBody>
            <a:bodyPr wrap="square" rtlCol="0">
              <a:spAutoFit/>
            </a:bodyPr>
            <a:lstStyle/>
            <a:p>
              <a:r>
                <a:rPr lang="it-IT" sz="4200" b="1" dirty="0">
                  <a:solidFill>
                    <a:srgbClr val="9E142B"/>
                  </a:solidFill>
                  <a:latin typeface="Poppins"/>
                </a:rPr>
                <a:t>Il mobbing</a:t>
              </a:r>
            </a:p>
          </p:txBody>
        </p:sp>
        <p:pic>
          <p:nvPicPr>
            <p:cNvPr id="20" name="Immagine 19" descr="Immagine che contiene Elementi grafici, grafica, Carattere, simbolo&#10;&#10;Descrizione generata automaticamente">
              <a:extLst>
                <a:ext uri="{FF2B5EF4-FFF2-40B4-BE49-F238E27FC236}">
                  <a16:creationId xmlns:a16="http://schemas.microsoft.com/office/drawing/2014/main" id="{01C97CFD-0797-E90D-3EB4-B9CA4BEA3BA0}"/>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61703"/>
            <a:stretch/>
          </p:blipFill>
          <p:spPr>
            <a:xfrm>
              <a:off x="-177344" y="355307"/>
              <a:ext cx="549005" cy="500720"/>
            </a:xfrm>
            <a:prstGeom prst="rect">
              <a:avLst/>
            </a:prstGeom>
          </p:spPr>
        </p:pic>
      </p:grpSp>
      <p:grpSp>
        <p:nvGrpSpPr>
          <p:cNvPr id="21" name="Gruppo 20">
            <a:extLst>
              <a:ext uri="{FF2B5EF4-FFF2-40B4-BE49-F238E27FC236}">
                <a16:creationId xmlns:a16="http://schemas.microsoft.com/office/drawing/2014/main" id="{AA554537-D1A3-2D9E-C293-9D71B87152DC}"/>
              </a:ext>
            </a:extLst>
          </p:cNvPr>
          <p:cNvGrpSpPr/>
          <p:nvPr/>
        </p:nvGrpSpPr>
        <p:grpSpPr>
          <a:xfrm>
            <a:off x="399002" y="1562733"/>
            <a:ext cx="13545598" cy="646331"/>
            <a:chOff x="211736" y="1801940"/>
            <a:chExt cx="9030398" cy="430887"/>
          </a:xfrm>
        </p:grpSpPr>
        <p:sp>
          <p:nvSpPr>
            <p:cNvPr id="22" name="CasellaDiTesto 21">
              <a:extLst>
                <a:ext uri="{FF2B5EF4-FFF2-40B4-BE49-F238E27FC236}">
                  <a16:creationId xmlns:a16="http://schemas.microsoft.com/office/drawing/2014/main" id="{4927093F-FE3E-E50D-38EE-F858FA141D82}"/>
                </a:ext>
              </a:extLst>
            </p:cNvPr>
            <p:cNvSpPr txBox="1"/>
            <p:nvPr/>
          </p:nvSpPr>
          <p:spPr>
            <a:xfrm>
              <a:off x="931909" y="1801940"/>
              <a:ext cx="8310225" cy="430887"/>
            </a:xfrm>
            <a:prstGeom prst="rect">
              <a:avLst/>
            </a:prstGeom>
            <a:noFill/>
          </p:spPr>
          <p:txBody>
            <a:bodyPr wrap="square" rtlCol="0">
              <a:spAutoFit/>
            </a:bodyPr>
            <a:lstStyle/>
            <a:p>
              <a:r>
                <a:rPr lang="it-IT" sz="3600" b="1" dirty="0">
                  <a:solidFill>
                    <a:srgbClr val="0064A2"/>
                  </a:solidFill>
                  <a:latin typeface="Poppins"/>
                </a:rPr>
                <a:t>CARATTERISTICHE CHE IDENTIFICANO IL MOBBING </a:t>
              </a:r>
            </a:p>
          </p:txBody>
        </p:sp>
        <p:pic>
          <p:nvPicPr>
            <p:cNvPr id="23" name="Immagine 22">
              <a:extLst>
                <a:ext uri="{FF2B5EF4-FFF2-40B4-BE49-F238E27FC236}">
                  <a16:creationId xmlns:a16="http://schemas.microsoft.com/office/drawing/2014/main" id="{BC482B3F-481A-92CE-FD70-AB8BF8C619F4}"/>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t="1" b="49999"/>
            <a:stretch/>
          </p:blipFill>
          <p:spPr>
            <a:xfrm>
              <a:off x="211736" y="1852729"/>
              <a:ext cx="720173" cy="360087"/>
            </a:xfrm>
            <a:prstGeom prst="rect">
              <a:avLst/>
            </a:prstGeom>
          </p:spPr>
        </p:pic>
      </p:grpSp>
    </p:spTree>
    <p:custDataLst>
      <p:tags r:id="rId1"/>
    </p:custDataLst>
  </p:cSld>
  <p:clrMapOvr>
    <a:masterClrMapping/>
  </p:clrMapOvr>
  <mc:AlternateContent xmlns:mc="http://schemas.openxmlformats.org/markup-compatibility/2006">
    <mc:Choice xmlns:p14="http://schemas.microsoft.com/office/powerpoint/2010/main" Requires="p14">
      <p:transition spd="slow" p14:dur="2000" advClick="0" advTm="0"/>
    </mc:Choice>
    <mc:Fallback>
      <p:transition spd="slow" advClick="0" advTm="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500"/>
                                        <p:tgtEl>
                                          <p:spTgt spid="21"/>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fade">
                                      <p:cBhvr>
                                        <p:cTn id="11" dur="500"/>
                                        <p:tgtEl>
                                          <p:spTgt spid="11"/>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1"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B1E6FB-465B-7C7D-F088-FF1A3A2A6EC6}"/>
            </a:ext>
          </a:extLst>
        </p:cNvPr>
        <p:cNvGrpSpPr/>
        <p:nvPr/>
      </p:nvGrpSpPr>
      <p:grpSpPr>
        <a:xfrm>
          <a:off x="0" y="0"/>
          <a:ext cx="0" cy="0"/>
          <a:chOff x="0" y="0"/>
          <a:chExt cx="0" cy="0"/>
        </a:xfrm>
      </p:grpSpPr>
      <p:sp>
        <p:nvSpPr>
          <p:cNvPr id="68" name="Freeform 10">
            <a:extLst>
              <a:ext uri="{FF2B5EF4-FFF2-40B4-BE49-F238E27FC236}">
                <a16:creationId xmlns:a16="http://schemas.microsoft.com/office/drawing/2014/main" id="{F92070EF-A5D5-C137-AE4C-526DE3D1999E}"/>
              </a:ext>
            </a:extLst>
          </p:cNvPr>
          <p:cNvSpPr/>
          <p:nvPr/>
        </p:nvSpPr>
        <p:spPr>
          <a:xfrm>
            <a:off x="14551442" y="288091"/>
            <a:ext cx="3995867" cy="1277645"/>
          </a:xfrm>
          <a:custGeom>
            <a:avLst/>
            <a:gdLst>
              <a:gd name="f0" fmla="val w"/>
              <a:gd name="f1" fmla="val h"/>
              <a:gd name="f2" fmla="val 0"/>
              <a:gd name="f3" fmla="val 1818991"/>
              <a:gd name="f4" fmla="val 477756"/>
              <a:gd name="f5" fmla="val 81168"/>
              <a:gd name="f6" fmla="val 1737824"/>
              <a:gd name="f7" fmla="val 1782651"/>
              <a:gd name="f8" fmla="val 36340"/>
              <a:gd name="f9" fmla="val 396589"/>
              <a:gd name="f10" fmla="val 441416"/>
              <a:gd name="f11" fmla="*/ f0 1 1818991"/>
              <a:gd name="f12" fmla="*/ f1 1 477756"/>
              <a:gd name="f13" fmla="+- f4 0 f2"/>
              <a:gd name="f14" fmla="+- f3 0 f2"/>
              <a:gd name="f15" fmla="*/ f14 1 1818991"/>
              <a:gd name="f16" fmla="*/ f13 1 477756"/>
              <a:gd name="f17" fmla="*/ f2 1 f15"/>
              <a:gd name="f18" fmla="*/ f3 1 f15"/>
              <a:gd name="f19" fmla="*/ f2 1 f16"/>
              <a:gd name="f20" fmla="*/ f4 1 f16"/>
              <a:gd name="f21" fmla="*/ f17 f11 1"/>
              <a:gd name="f22" fmla="*/ f18 f11 1"/>
              <a:gd name="f23" fmla="*/ f20 f12 1"/>
              <a:gd name="f24" fmla="*/ f19 f12 1"/>
            </a:gdLst>
            <a:ahLst/>
            <a:cxnLst>
              <a:cxn ang="3cd4">
                <a:pos x="hc" y="t"/>
              </a:cxn>
              <a:cxn ang="0">
                <a:pos x="r" y="vc"/>
              </a:cxn>
              <a:cxn ang="cd4">
                <a:pos x="hc" y="b"/>
              </a:cxn>
              <a:cxn ang="cd2">
                <a:pos x="l" y="vc"/>
              </a:cxn>
            </a:cxnLst>
            <a:rect l="f21" t="f24" r="f22" b="f23"/>
            <a:pathLst>
              <a:path w="1818991" h="477756">
                <a:moveTo>
                  <a:pt x="f5" y="f2"/>
                </a:moveTo>
                <a:lnTo>
                  <a:pt x="f6" y="f2"/>
                </a:lnTo>
                <a:cubicBezTo>
                  <a:pt x="f7" y="f2"/>
                  <a:pt x="f3" y="f8"/>
                  <a:pt x="f3" y="f5"/>
                </a:cubicBezTo>
                <a:lnTo>
                  <a:pt x="f3" y="f9"/>
                </a:lnTo>
                <a:cubicBezTo>
                  <a:pt x="f3" y="f10"/>
                  <a:pt x="f7" y="f4"/>
                  <a:pt x="f6" y="f4"/>
                </a:cubicBezTo>
                <a:lnTo>
                  <a:pt x="f5" y="f4"/>
                </a:lnTo>
                <a:cubicBezTo>
                  <a:pt x="f8" y="f4"/>
                  <a:pt x="f2" y="f10"/>
                  <a:pt x="f2" y="f9"/>
                </a:cubicBezTo>
                <a:lnTo>
                  <a:pt x="f2" y="f5"/>
                </a:lnTo>
                <a:cubicBezTo>
                  <a:pt x="f2" y="f8"/>
                  <a:pt x="f8" y="f2"/>
                  <a:pt x="f5" y="f2"/>
                </a:cubicBezTo>
                <a:close/>
              </a:path>
            </a:pathLst>
          </a:custGeom>
          <a:solidFill>
            <a:srgbClr val="000000">
              <a:alpha val="0"/>
            </a:srgbClr>
          </a:solidFill>
          <a:ln w="38103" cap="rnd">
            <a:solidFill>
              <a:srgbClr val="0064A3"/>
            </a:solidFill>
            <a:prstDash val="solid"/>
            <a:round/>
          </a:ln>
        </p:spPr>
        <p:txBody>
          <a:bodyPr vert="horz" wrap="square" lIns="137160" tIns="68580" rIns="137160" bIns="68580" anchor="t" anchorCtr="0" compatLnSpc="1">
            <a:noAutofit/>
          </a:bodyPr>
          <a:lstStyle/>
          <a:p>
            <a:pPr defTabSz="1371600">
              <a:defRPr sz="1800" b="0" i="0" u="none" strike="noStrike" kern="0" cap="none" spc="0" baseline="0">
                <a:solidFill>
                  <a:srgbClr val="000000"/>
                </a:solidFill>
                <a:uFillTx/>
              </a:defRPr>
            </a:pPr>
            <a:endParaRPr lang="it-IT">
              <a:solidFill>
                <a:srgbClr val="000000"/>
              </a:solidFill>
              <a:latin typeface="Calibri"/>
            </a:endParaRPr>
          </a:p>
        </p:txBody>
      </p:sp>
      <p:sp>
        <p:nvSpPr>
          <p:cNvPr id="69" name="TextBox 11">
            <a:extLst>
              <a:ext uri="{FF2B5EF4-FFF2-40B4-BE49-F238E27FC236}">
                <a16:creationId xmlns:a16="http://schemas.microsoft.com/office/drawing/2014/main" id="{50D034B2-F309-328C-A7F6-0C9E5B7CD06A}"/>
              </a:ext>
            </a:extLst>
          </p:cNvPr>
          <p:cNvSpPr txBox="1"/>
          <p:nvPr/>
        </p:nvSpPr>
        <p:spPr>
          <a:xfrm>
            <a:off x="14551442" y="186207"/>
            <a:ext cx="2173656" cy="2275539"/>
          </a:xfrm>
          <a:prstGeom prst="rect">
            <a:avLst/>
          </a:prstGeom>
          <a:noFill/>
          <a:ln cap="flat">
            <a:noFill/>
          </a:ln>
        </p:spPr>
        <p:txBody>
          <a:bodyPr vert="horz" wrap="square" lIns="50804" tIns="50804" rIns="50804" bIns="50804" anchor="ctr" anchorCtr="1" compatLnSpc="1">
            <a:noAutofit/>
          </a:bodyPr>
          <a:lstStyle/>
          <a:p>
            <a:pPr algn="ctr" defTabSz="1371600">
              <a:lnSpc>
                <a:spcPts val="2663"/>
              </a:lnSpc>
              <a:defRPr sz="1800" b="0" i="0" u="none" strike="noStrike" kern="0" cap="none" spc="0" baseline="0">
                <a:solidFill>
                  <a:srgbClr val="000000"/>
                </a:solidFill>
                <a:uFillTx/>
              </a:defRPr>
            </a:pPr>
            <a:endParaRPr lang="it-IT">
              <a:solidFill>
                <a:srgbClr val="000000"/>
              </a:solidFill>
              <a:latin typeface="Calibri"/>
            </a:endParaRPr>
          </a:p>
        </p:txBody>
      </p:sp>
      <p:sp>
        <p:nvSpPr>
          <p:cNvPr id="62" name="Freeform 12">
            <a:extLst>
              <a:ext uri="{FF2B5EF4-FFF2-40B4-BE49-F238E27FC236}">
                <a16:creationId xmlns:a16="http://schemas.microsoft.com/office/drawing/2014/main" id="{CD4D1FD9-6D6D-65D9-166D-F3DC897BAAF2}"/>
              </a:ext>
            </a:extLst>
          </p:cNvPr>
          <p:cNvSpPr/>
          <p:nvPr/>
        </p:nvSpPr>
        <p:spPr>
          <a:xfrm>
            <a:off x="14799853" y="452202"/>
            <a:ext cx="3342410" cy="895764"/>
          </a:xfrm>
          <a:custGeom>
            <a:avLst/>
            <a:gdLst>
              <a:gd name="f0" fmla="val w"/>
              <a:gd name="f1" fmla="val h"/>
              <a:gd name="f2" fmla="val 0"/>
              <a:gd name="f3" fmla="val 3342411"/>
              <a:gd name="f4" fmla="val 895766"/>
              <a:gd name="f5" fmla="*/ f0 1 3342411"/>
              <a:gd name="f6" fmla="*/ f1 1 895766"/>
              <a:gd name="f7" fmla="+- f4 0 f2"/>
              <a:gd name="f8" fmla="+- f3 0 f2"/>
              <a:gd name="f9" fmla="*/ f8 1 3342411"/>
              <a:gd name="f10" fmla="*/ f7 1 895766"/>
              <a:gd name="f11" fmla="*/ f2 1 f9"/>
              <a:gd name="f12" fmla="*/ f3 1 f9"/>
              <a:gd name="f13" fmla="*/ f2 1 f10"/>
              <a:gd name="f14" fmla="*/ f4 1 f10"/>
              <a:gd name="f15" fmla="*/ f11 f5 1"/>
              <a:gd name="f16" fmla="*/ f12 f5 1"/>
              <a:gd name="f17" fmla="*/ f14 f6 1"/>
              <a:gd name="f18" fmla="*/ f13 f6 1"/>
            </a:gdLst>
            <a:ahLst/>
            <a:cxnLst>
              <a:cxn ang="3cd4">
                <a:pos x="hc" y="t"/>
              </a:cxn>
              <a:cxn ang="0">
                <a:pos x="r" y="vc"/>
              </a:cxn>
              <a:cxn ang="cd4">
                <a:pos x="hc" y="b"/>
              </a:cxn>
              <a:cxn ang="cd2">
                <a:pos x="l" y="vc"/>
              </a:cxn>
            </a:cxnLst>
            <a:rect l="f15" t="f18" r="f16" b="f17"/>
            <a:pathLst>
              <a:path w="3342411" h="895766">
                <a:moveTo>
                  <a:pt x="f2" y="f2"/>
                </a:moveTo>
                <a:lnTo>
                  <a:pt x="f3" y="f2"/>
                </a:lnTo>
                <a:lnTo>
                  <a:pt x="f3" y="f4"/>
                </a:lnTo>
                <a:lnTo>
                  <a:pt x="f2" y="f4"/>
                </a:lnTo>
                <a:lnTo>
                  <a:pt x="f2" y="f2"/>
                </a:lnTo>
                <a:close/>
              </a:path>
            </a:pathLst>
          </a:custGeom>
          <a:blipFill>
            <a:blip r:embed="rId3">
              <a:alphaModFix/>
            </a:blip>
            <a:stretch>
              <a:fillRect/>
            </a:stretch>
          </a:blipFill>
          <a:ln cap="flat">
            <a:noFill/>
            <a:prstDash val="solid"/>
          </a:ln>
        </p:spPr>
        <p:txBody>
          <a:bodyPr vert="horz" wrap="square" lIns="137160" tIns="68580" rIns="137160" bIns="68580" anchor="t" anchorCtr="0" compatLnSpc="1">
            <a:noAutofit/>
          </a:bodyPr>
          <a:lstStyle/>
          <a:p>
            <a:pPr defTabSz="1371600">
              <a:defRPr sz="1800" b="0" i="0" u="none" strike="noStrike" kern="0" cap="none" spc="0" baseline="0">
                <a:solidFill>
                  <a:srgbClr val="000000"/>
                </a:solidFill>
                <a:uFillTx/>
              </a:defRPr>
            </a:pPr>
            <a:endParaRPr lang="it-IT">
              <a:solidFill>
                <a:srgbClr val="000000"/>
              </a:solidFill>
              <a:latin typeface="Calibri"/>
            </a:endParaRPr>
          </a:p>
        </p:txBody>
      </p:sp>
      <p:sp>
        <p:nvSpPr>
          <p:cNvPr id="67" name="Freeform 8">
            <a:extLst>
              <a:ext uri="{FF2B5EF4-FFF2-40B4-BE49-F238E27FC236}">
                <a16:creationId xmlns:a16="http://schemas.microsoft.com/office/drawing/2014/main" id="{C7057428-4B14-20A2-D7BE-5A47BCE4B136}"/>
              </a:ext>
            </a:extLst>
          </p:cNvPr>
          <p:cNvSpPr/>
          <p:nvPr/>
        </p:nvSpPr>
        <p:spPr>
          <a:xfrm>
            <a:off x="15050031" y="9751346"/>
            <a:ext cx="321132" cy="351444"/>
          </a:xfrm>
          <a:custGeom>
            <a:avLst/>
            <a:gdLst>
              <a:gd name="f0" fmla="val w"/>
              <a:gd name="f1" fmla="val h"/>
              <a:gd name="f2" fmla="val 0"/>
              <a:gd name="f3" fmla="val 428170"/>
              <a:gd name="f4" fmla="val 468585"/>
              <a:gd name="f5" fmla="val 428169"/>
              <a:gd name="f6" fmla="*/ f0 1 428170"/>
              <a:gd name="f7" fmla="*/ f1 1 468585"/>
              <a:gd name="f8" fmla="+- f4 0 f2"/>
              <a:gd name="f9" fmla="+- f3 0 f2"/>
              <a:gd name="f10" fmla="*/ f9 1 428170"/>
              <a:gd name="f11" fmla="*/ f8 1 468585"/>
              <a:gd name="f12" fmla="*/ f2 1 f10"/>
              <a:gd name="f13" fmla="*/ f3 1 f10"/>
              <a:gd name="f14" fmla="*/ f2 1 f11"/>
              <a:gd name="f15" fmla="*/ f4 1 f11"/>
              <a:gd name="f16" fmla="*/ f12 f6 1"/>
              <a:gd name="f17" fmla="*/ f13 f6 1"/>
              <a:gd name="f18" fmla="*/ f15 f7 1"/>
              <a:gd name="f19" fmla="*/ f14 f7 1"/>
            </a:gdLst>
            <a:ahLst/>
            <a:cxnLst>
              <a:cxn ang="3cd4">
                <a:pos x="hc" y="t"/>
              </a:cxn>
              <a:cxn ang="0">
                <a:pos x="r" y="vc"/>
              </a:cxn>
              <a:cxn ang="cd4">
                <a:pos x="hc" y="b"/>
              </a:cxn>
              <a:cxn ang="cd2">
                <a:pos x="l" y="vc"/>
              </a:cxn>
            </a:cxnLst>
            <a:rect l="f16" t="f19" r="f17" b="f18"/>
            <a:pathLst>
              <a:path w="428170" h="468585">
                <a:moveTo>
                  <a:pt x="f2" y="f2"/>
                </a:moveTo>
                <a:lnTo>
                  <a:pt x="f5" y="f2"/>
                </a:lnTo>
                <a:lnTo>
                  <a:pt x="f5" y="f4"/>
                </a:lnTo>
                <a:lnTo>
                  <a:pt x="f2" y="f4"/>
                </a:lnTo>
                <a:lnTo>
                  <a:pt x="f2" y="f2"/>
                </a:lnTo>
                <a:close/>
              </a:path>
            </a:pathLst>
          </a:custGeom>
          <a:blipFill>
            <a:blip r:embed="rId4">
              <a:alphaModFix/>
              <a:extLst>
                <a:ext uri="{96DAC541-7B7A-43D3-8B79-37D633B846F1}">
                  <asvg:svgBlip xmlns:asvg="http://schemas.microsoft.com/office/drawing/2016/SVG/main" r:embed="rId5"/>
                </a:ext>
              </a:extLst>
            </a:blip>
            <a:stretch>
              <a:fillRect/>
            </a:stretch>
          </a:blipFill>
          <a:ln cap="flat">
            <a:noFill/>
            <a:prstDash val="solid"/>
          </a:ln>
        </p:spPr>
        <p:txBody>
          <a:bodyPr vert="horz" wrap="square" lIns="137160" tIns="68580" rIns="137160" bIns="68580" anchor="t" anchorCtr="0" compatLnSpc="1">
            <a:noAutofit/>
          </a:bodyPr>
          <a:lstStyle/>
          <a:p>
            <a:pPr defTabSz="1371600">
              <a:defRPr sz="1800" b="0" i="0" u="none" strike="noStrike" kern="0" cap="none" spc="0" baseline="0">
                <a:solidFill>
                  <a:srgbClr val="000000"/>
                </a:solidFill>
                <a:uFillTx/>
              </a:defRPr>
            </a:pPr>
            <a:endParaRPr lang="it-IT">
              <a:solidFill>
                <a:srgbClr val="000000"/>
              </a:solidFill>
              <a:latin typeface="Calibri"/>
            </a:endParaRPr>
          </a:p>
        </p:txBody>
      </p:sp>
      <p:sp>
        <p:nvSpPr>
          <p:cNvPr id="2" name="AutoShape 4">
            <a:extLst>
              <a:ext uri="{FF2B5EF4-FFF2-40B4-BE49-F238E27FC236}">
                <a16:creationId xmlns:a16="http://schemas.microsoft.com/office/drawing/2014/main" id="{487C8FA0-1B0F-FBB8-8D26-CC1EB0378EC9}"/>
              </a:ext>
            </a:extLst>
          </p:cNvPr>
          <p:cNvSpPr/>
          <p:nvPr/>
        </p:nvSpPr>
        <p:spPr>
          <a:xfrm>
            <a:off x="0" y="9565406"/>
            <a:ext cx="18288000" cy="721595"/>
          </a:xfrm>
          <a:prstGeom prst="rect">
            <a:avLst/>
          </a:prstGeom>
          <a:gradFill rotWithShape="1">
            <a:gsLst>
              <a:gs pos="0">
                <a:srgbClr val="9F142A">
                  <a:alpha val="100000"/>
                </a:srgbClr>
              </a:gs>
              <a:gs pos="50000">
                <a:srgbClr val="0064A3">
                  <a:alpha val="100000"/>
                </a:srgbClr>
              </a:gs>
              <a:gs pos="100000">
                <a:srgbClr val="009F5A">
                  <a:alpha val="100000"/>
                </a:srgbClr>
              </a:gs>
            </a:gsLst>
            <a:lin ang="0"/>
          </a:gradFill>
        </p:spPr>
        <p:txBody>
          <a:bodyPr/>
          <a:lstStyle/>
          <a:p>
            <a:endParaRPr lang="it-IT"/>
          </a:p>
        </p:txBody>
      </p:sp>
      <p:grpSp>
        <p:nvGrpSpPr>
          <p:cNvPr id="4" name="Gruppo 3">
            <a:extLst>
              <a:ext uri="{FF2B5EF4-FFF2-40B4-BE49-F238E27FC236}">
                <a16:creationId xmlns:a16="http://schemas.microsoft.com/office/drawing/2014/main" id="{B6E4E744-3937-76E9-1AA9-DA365DAB56BD}"/>
              </a:ext>
            </a:extLst>
          </p:cNvPr>
          <p:cNvGrpSpPr/>
          <p:nvPr/>
        </p:nvGrpSpPr>
        <p:grpSpPr>
          <a:xfrm>
            <a:off x="12287575" y="9620401"/>
            <a:ext cx="5846060" cy="559512"/>
            <a:chOff x="8191716" y="6379830"/>
            <a:chExt cx="3897373" cy="373008"/>
          </a:xfrm>
        </p:grpSpPr>
        <p:sp>
          <p:nvSpPr>
            <p:cNvPr id="6" name="TextBox 6">
              <a:extLst>
                <a:ext uri="{FF2B5EF4-FFF2-40B4-BE49-F238E27FC236}">
                  <a16:creationId xmlns:a16="http://schemas.microsoft.com/office/drawing/2014/main" id="{052B8BC9-ACD8-E23F-79B3-798A19F1C6AD}"/>
                </a:ext>
              </a:extLst>
            </p:cNvPr>
            <p:cNvSpPr txBox="1"/>
            <p:nvPr/>
          </p:nvSpPr>
          <p:spPr>
            <a:xfrm>
              <a:off x="8191716" y="6379830"/>
              <a:ext cx="3897373" cy="373008"/>
            </a:xfrm>
            <a:prstGeom prst="rect">
              <a:avLst/>
            </a:prstGeom>
            <a:noFill/>
            <a:ln cap="flat">
              <a:noFill/>
            </a:ln>
          </p:spPr>
          <p:txBody>
            <a:bodyPr vert="horz" wrap="square" lIns="0" tIns="0" rIns="0" bIns="0" anchor="t" anchorCtr="0" compatLnSpc="1">
              <a:spAutoFit/>
            </a:bodyPr>
            <a:lstStyle/>
            <a:p>
              <a:pPr algn="r" defTabSz="1371600">
                <a:lnSpc>
                  <a:spcPts val="4568"/>
                </a:lnSpc>
                <a:defRPr sz="1800" b="0" i="0" u="none" strike="noStrike" kern="0" cap="none" spc="0" baseline="0">
                  <a:solidFill>
                    <a:srgbClr val="000000"/>
                  </a:solidFill>
                  <a:uFillTx/>
                </a:defRPr>
              </a:pPr>
              <a:r>
                <a:rPr lang="en-US" sz="3261" dirty="0">
                  <a:solidFill>
                    <a:srgbClr val="FFFFFF"/>
                  </a:solidFill>
                  <a:latin typeface="Poppins"/>
                </a:rPr>
                <a:t>Copyright     </a:t>
              </a:r>
              <a:r>
                <a:rPr lang="en-US" sz="3261" dirty="0" err="1">
                  <a:solidFill>
                    <a:srgbClr val="FFFFFF"/>
                  </a:solidFill>
                  <a:latin typeface="Poppins"/>
                </a:rPr>
                <a:t>Meleam</a:t>
              </a:r>
              <a:r>
                <a:rPr lang="en-US" sz="3261" dirty="0">
                  <a:solidFill>
                    <a:srgbClr val="FFFFFF"/>
                  </a:solidFill>
                  <a:latin typeface="Poppins"/>
                </a:rPr>
                <a:t> spa</a:t>
              </a:r>
            </a:p>
          </p:txBody>
        </p:sp>
        <p:sp>
          <p:nvSpPr>
            <p:cNvPr id="8" name="Freeform 8">
              <a:extLst>
                <a:ext uri="{FF2B5EF4-FFF2-40B4-BE49-F238E27FC236}">
                  <a16:creationId xmlns:a16="http://schemas.microsoft.com/office/drawing/2014/main" id="{D87D9C25-98D1-B0EA-01AE-457C3341AF88}"/>
                </a:ext>
              </a:extLst>
            </p:cNvPr>
            <p:cNvSpPr/>
            <p:nvPr/>
          </p:nvSpPr>
          <p:spPr>
            <a:xfrm>
              <a:off x="10033354" y="6473738"/>
              <a:ext cx="214088" cy="234296"/>
            </a:xfrm>
            <a:custGeom>
              <a:avLst/>
              <a:gdLst>
                <a:gd name="f0" fmla="val w"/>
                <a:gd name="f1" fmla="val h"/>
                <a:gd name="f2" fmla="val 0"/>
                <a:gd name="f3" fmla="val 428170"/>
                <a:gd name="f4" fmla="val 468585"/>
                <a:gd name="f5" fmla="val 428169"/>
                <a:gd name="f6" fmla="*/ f0 1 428170"/>
                <a:gd name="f7" fmla="*/ f1 1 468585"/>
                <a:gd name="f8" fmla="+- f4 0 f2"/>
                <a:gd name="f9" fmla="+- f3 0 f2"/>
                <a:gd name="f10" fmla="*/ f9 1 428170"/>
                <a:gd name="f11" fmla="*/ f8 1 468585"/>
                <a:gd name="f12" fmla="*/ f2 1 f10"/>
                <a:gd name="f13" fmla="*/ f3 1 f10"/>
                <a:gd name="f14" fmla="*/ f2 1 f11"/>
                <a:gd name="f15" fmla="*/ f4 1 f11"/>
                <a:gd name="f16" fmla="*/ f12 f6 1"/>
                <a:gd name="f17" fmla="*/ f13 f6 1"/>
                <a:gd name="f18" fmla="*/ f15 f7 1"/>
                <a:gd name="f19" fmla="*/ f14 f7 1"/>
              </a:gdLst>
              <a:ahLst/>
              <a:cxnLst>
                <a:cxn ang="3cd4">
                  <a:pos x="hc" y="t"/>
                </a:cxn>
                <a:cxn ang="0">
                  <a:pos x="r" y="vc"/>
                </a:cxn>
                <a:cxn ang="cd4">
                  <a:pos x="hc" y="b"/>
                </a:cxn>
                <a:cxn ang="cd2">
                  <a:pos x="l" y="vc"/>
                </a:cxn>
              </a:cxnLst>
              <a:rect l="f16" t="f19" r="f17" b="f18"/>
              <a:pathLst>
                <a:path w="428170" h="468585">
                  <a:moveTo>
                    <a:pt x="f2" y="f2"/>
                  </a:moveTo>
                  <a:lnTo>
                    <a:pt x="f5" y="f2"/>
                  </a:lnTo>
                  <a:lnTo>
                    <a:pt x="f5" y="f4"/>
                  </a:lnTo>
                  <a:lnTo>
                    <a:pt x="f2" y="f4"/>
                  </a:lnTo>
                  <a:lnTo>
                    <a:pt x="f2" y="f2"/>
                  </a:lnTo>
                  <a:close/>
                </a:path>
              </a:pathLst>
            </a:custGeom>
            <a:blipFill>
              <a:blip r:embed="rId4">
                <a:alphaModFix/>
                <a:extLst>
                  <a:ext uri="{96DAC541-7B7A-43D3-8B79-37D633B846F1}">
                    <asvg:svgBlip xmlns:asvg="http://schemas.microsoft.com/office/drawing/2016/SVG/main" r:embed="rId5"/>
                  </a:ext>
                </a:extLst>
              </a:blip>
              <a:stretch>
                <a:fillRect/>
              </a:stretch>
            </a:blipFill>
            <a:ln cap="flat">
              <a:noFill/>
              <a:prstDash val="solid"/>
            </a:ln>
          </p:spPr>
          <p:txBody>
            <a:bodyPr vert="horz" wrap="square" lIns="137160" tIns="68580" rIns="137160" bIns="68580" anchor="t" anchorCtr="0" compatLnSpc="1">
              <a:noAutofit/>
            </a:bodyPr>
            <a:lstStyle/>
            <a:p>
              <a:pPr defTabSz="1371600">
                <a:defRPr sz="1800" b="0" i="0" u="none" strike="noStrike" kern="0" cap="none" spc="0" baseline="0">
                  <a:solidFill>
                    <a:srgbClr val="000000"/>
                  </a:solidFill>
                  <a:uFillTx/>
                </a:defRPr>
              </a:pPr>
              <a:endParaRPr lang="it-IT">
                <a:solidFill>
                  <a:srgbClr val="000000"/>
                </a:solidFill>
                <a:latin typeface="Calibri"/>
              </a:endParaRPr>
            </a:p>
          </p:txBody>
        </p:sp>
      </p:grpSp>
      <p:grpSp>
        <p:nvGrpSpPr>
          <p:cNvPr id="5" name="Gruppo 4">
            <a:extLst>
              <a:ext uri="{FF2B5EF4-FFF2-40B4-BE49-F238E27FC236}">
                <a16:creationId xmlns:a16="http://schemas.microsoft.com/office/drawing/2014/main" id="{29ED9B84-04D2-DE45-C659-E7321B11379A}"/>
              </a:ext>
            </a:extLst>
          </p:cNvPr>
          <p:cNvGrpSpPr/>
          <p:nvPr/>
        </p:nvGrpSpPr>
        <p:grpSpPr>
          <a:xfrm>
            <a:off x="399002" y="534497"/>
            <a:ext cx="10971623" cy="767955"/>
            <a:chOff x="-177344" y="344057"/>
            <a:chExt cx="7314415" cy="511970"/>
          </a:xfrm>
        </p:grpSpPr>
        <p:sp>
          <p:nvSpPr>
            <p:cNvPr id="9" name="CasellaDiTesto 8">
              <a:extLst>
                <a:ext uri="{FF2B5EF4-FFF2-40B4-BE49-F238E27FC236}">
                  <a16:creationId xmlns:a16="http://schemas.microsoft.com/office/drawing/2014/main" id="{FE63B892-4D06-D508-C3D0-1E234A84089B}"/>
                </a:ext>
              </a:extLst>
            </p:cNvPr>
            <p:cNvSpPr txBox="1"/>
            <p:nvPr/>
          </p:nvSpPr>
          <p:spPr>
            <a:xfrm>
              <a:off x="401701" y="344057"/>
              <a:ext cx="6735370" cy="492443"/>
            </a:xfrm>
            <a:prstGeom prst="rect">
              <a:avLst/>
            </a:prstGeom>
            <a:noFill/>
          </p:spPr>
          <p:txBody>
            <a:bodyPr wrap="square" rtlCol="0">
              <a:spAutoFit/>
            </a:bodyPr>
            <a:lstStyle/>
            <a:p>
              <a:r>
                <a:rPr lang="it-IT" sz="4200" b="1" dirty="0">
                  <a:solidFill>
                    <a:srgbClr val="9E142B"/>
                  </a:solidFill>
                  <a:latin typeface="Poppins"/>
                </a:rPr>
                <a:t>Il mobbing</a:t>
              </a:r>
            </a:p>
          </p:txBody>
        </p:sp>
        <p:pic>
          <p:nvPicPr>
            <p:cNvPr id="3" name="Immagine 2" descr="Immagine che contiene Elementi grafici, grafica, Carattere, simbolo&#10;&#10;Descrizione generata automaticamente">
              <a:extLst>
                <a:ext uri="{FF2B5EF4-FFF2-40B4-BE49-F238E27FC236}">
                  <a16:creationId xmlns:a16="http://schemas.microsoft.com/office/drawing/2014/main" id="{1E10D0EA-B9FD-1775-76F5-F7AA5E030445}"/>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61703"/>
            <a:stretch/>
          </p:blipFill>
          <p:spPr>
            <a:xfrm>
              <a:off x="-177344" y="355307"/>
              <a:ext cx="549005" cy="500720"/>
            </a:xfrm>
            <a:prstGeom prst="rect">
              <a:avLst/>
            </a:prstGeom>
          </p:spPr>
        </p:pic>
      </p:grpSp>
      <p:pic>
        <p:nvPicPr>
          <p:cNvPr id="10" name="Immagine 9" descr="Immagine che contiene vestiti, Viso umano, abito, cartone animato&#10;&#10;Descrizione generata automaticamente">
            <a:extLst>
              <a:ext uri="{FF2B5EF4-FFF2-40B4-BE49-F238E27FC236}">
                <a16:creationId xmlns:a16="http://schemas.microsoft.com/office/drawing/2014/main" id="{4F00A2E3-A946-FF2F-ACAC-B1F36983FC88}"/>
              </a:ext>
            </a:extLst>
          </p:cNvPr>
          <p:cNvPicPr>
            <a:picLocks noChangeAspect="1"/>
          </p:cNvPicPr>
          <p:nvPr/>
        </p:nvPicPr>
        <p:blipFill>
          <a:blip r:embed="rId7">
            <a:extLst>
              <a:ext uri="{BEBA8EAE-BF5A-486C-A8C5-ECC9F3942E4B}">
                <a14:imgProps xmlns:a14="http://schemas.microsoft.com/office/drawing/2010/main">
                  <a14:imgLayer r:embed="rId8">
                    <a14:imgEffect>
                      <a14:backgroundRemoval t="3374" b="30363" l="20049" r="50444">
                        <a14:backgroundMark x1="18796" y1="9074" x2="20556" y2="9259"/>
                        <a14:backgroundMark x1="17685" y1="7685" x2="15648" y2="13519"/>
                        <a14:backgroundMark x1="15648" y1="13519" x2="21019" y2="10648"/>
                        <a14:backgroundMark x1="21019" y1="10648" x2="17222" y2="8148"/>
                        <a14:backgroundMark x1="17963" y1="10833" x2="15741" y2="12500"/>
                        <a14:backgroundMark x1="29722" y1="1759" x2="29722" y2="1759"/>
                      </a14:backgroundRemoval>
                    </a14:imgEffect>
                  </a14:imgLayer>
                </a14:imgProps>
              </a:ext>
              <a:ext uri="{28A0092B-C50C-407E-A947-70E740481C1C}">
                <a14:useLocalDpi xmlns:a14="http://schemas.microsoft.com/office/drawing/2010/main" val="0"/>
              </a:ext>
            </a:extLst>
          </a:blip>
          <a:srcRect l="16249" r="45757" b="66263"/>
          <a:stretch/>
        </p:blipFill>
        <p:spPr>
          <a:xfrm>
            <a:off x="7730837" y="4197880"/>
            <a:ext cx="4938279" cy="4385060"/>
          </a:xfrm>
          <a:prstGeom prst="rect">
            <a:avLst/>
          </a:prstGeom>
        </p:spPr>
      </p:pic>
      <p:grpSp>
        <p:nvGrpSpPr>
          <p:cNvPr id="7" name="Gruppo 6">
            <a:extLst>
              <a:ext uri="{FF2B5EF4-FFF2-40B4-BE49-F238E27FC236}">
                <a16:creationId xmlns:a16="http://schemas.microsoft.com/office/drawing/2014/main" id="{10038FAB-B318-268C-B6D2-C5D5DC5E6ACD}"/>
              </a:ext>
            </a:extLst>
          </p:cNvPr>
          <p:cNvGrpSpPr/>
          <p:nvPr/>
        </p:nvGrpSpPr>
        <p:grpSpPr>
          <a:xfrm>
            <a:off x="726140" y="1896114"/>
            <a:ext cx="10644485" cy="646331"/>
            <a:chOff x="211736" y="1801940"/>
            <a:chExt cx="7096323" cy="430887"/>
          </a:xfrm>
        </p:grpSpPr>
        <p:sp>
          <p:nvSpPr>
            <p:cNvPr id="11" name="CasellaDiTesto 10">
              <a:extLst>
                <a:ext uri="{FF2B5EF4-FFF2-40B4-BE49-F238E27FC236}">
                  <a16:creationId xmlns:a16="http://schemas.microsoft.com/office/drawing/2014/main" id="{EB76B966-6910-B6AC-CBCC-4D822B4D9F95}"/>
                </a:ext>
              </a:extLst>
            </p:cNvPr>
            <p:cNvSpPr txBox="1"/>
            <p:nvPr/>
          </p:nvSpPr>
          <p:spPr>
            <a:xfrm>
              <a:off x="931909" y="1801940"/>
              <a:ext cx="6376150" cy="430887"/>
            </a:xfrm>
            <a:prstGeom prst="rect">
              <a:avLst/>
            </a:prstGeom>
            <a:noFill/>
          </p:spPr>
          <p:txBody>
            <a:bodyPr wrap="square" rtlCol="0">
              <a:spAutoFit/>
            </a:bodyPr>
            <a:lstStyle/>
            <a:p>
              <a:r>
                <a:rPr lang="it-IT" sz="3600" b="1" dirty="0">
                  <a:solidFill>
                    <a:srgbClr val="0064A2"/>
                  </a:solidFill>
                  <a:latin typeface="Poppins"/>
                </a:rPr>
                <a:t>Mobbing: i soggetti coinvolti</a:t>
              </a:r>
            </a:p>
          </p:txBody>
        </p:sp>
        <p:pic>
          <p:nvPicPr>
            <p:cNvPr id="12" name="Immagine 11">
              <a:extLst>
                <a:ext uri="{FF2B5EF4-FFF2-40B4-BE49-F238E27FC236}">
                  <a16:creationId xmlns:a16="http://schemas.microsoft.com/office/drawing/2014/main" id="{525E9109-B472-21FA-7E9F-DC88031B3455}"/>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t="1" b="49999"/>
            <a:stretch/>
          </p:blipFill>
          <p:spPr>
            <a:xfrm>
              <a:off x="211736" y="1852729"/>
              <a:ext cx="720173" cy="360087"/>
            </a:xfrm>
            <a:prstGeom prst="rect">
              <a:avLst/>
            </a:prstGeom>
          </p:spPr>
        </p:pic>
      </p:grpSp>
      <p:grpSp>
        <p:nvGrpSpPr>
          <p:cNvPr id="19" name="Gruppo 18">
            <a:extLst>
              <a:ext uri="{FF2B5EF4-FFF2-40B4-BE49-F238E27FC236}">
                <a16:creationId xmlns:a16="http://schemas.microsoft.com/office/drawing/2014/main" id="{DB3F7B88-C09F-4DF7-FB60-1D5558426609}"/>
              </a:ext>
            </a:extLst>
          </p:cNvPr>
          <p:cNvGrpSpPr/>
          <p:nvPr/>
        </p:nvGrpSpPr>
        <p:grpSpPr>
          <a:xfrm>
            <a:off x="399002" y="3182272"/>
            <a:ext cx="7483367" cy="2268078"/>
            <a:chOff x="19234" y="2230309"/>
            <a:chExt cx="4988911" cy="1512052"/>
          </a:xfrm>
        </p:grpSpPr>
        <p:sp>
          <p:nvSpPr>
            <p:cNvPr id="17" name="Freeform 13">
              <a:extLst>
                <a:ext uri="{FF2B5EF4-FFF2-40B4-BE49-F238E27FC236}">
                  <a16:creationId xmlns:a16="http://schemas.microsoft.com/office/drawing/2014/main" id="{C34B46B6-0A1C-1DDE-8FF6-4FC50CB2012D}"/>
                </a:ext>
              </a:extLst>
            </p:cNvPr>
            <p:cNvSpPr/>
            <p:nvPr/>
          </p:nvSpPr>
          <p:spPr>
            <a:xfrm>
              <a:off x="19234" y="2230309"/>
              <a:ext cx="4988911" cy="1512052"/>
            </a:xfrm>
            <a:custGeom>
              <a:avLst/>
              <a:gdLst/>
              <a:ahLst/>
              <a:cxnLst/>
              <a:rect l="l" t="t" r="r" b="b"/>
              <a:pathLst>
                <a:path w="3026188" h="2332625">
                  <a:moveTo>
                    <a:pt x="0" y="0"/>
                  </a:moveTo>
                  <a:lnTo>
                    <a:pt x="3026188" y="0"/>
                  </a:lnTo>
                  <a:lnTo>
                    <a:pt x="3026188" y="2332625"/>
                  </a:lnTo>
                  <a:lnTo>
                    <a:pt x="0" y="2332625"/>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endParaRPr lang="it-IT" sz="2700" dirty="0"/>
            </a:p>
          </p:txBody>
        </p:sp>
        <p:sp>
          <p:nvSpPr>
            <p:cNvPr id="18" name="CasellaDiTesto 22">
              <a:extLst>
                <a:ext uri="{FF2B5EF4-FFF2-40B4-BE49-F238E27FC236}">
                  <a16:creationId xmlns:a16="http://schemas.microsoft.com/office/drawing/2014/main" id="{BD8944A0-E755-8C75-BB1D-D4F8F3A90B6A}"/>
                </a:ext>
              </a:extLst>
            </p:cNvPr>
            <p:cNvSpPr txBox="1"/>
            <p:nvPr/>
          </p:nvSpPr>
          <p:spPr>
            <a:xfrm>
              <a:off x="388400" y="2440032"/>
              <a:ext cx="4333708" cy="1092607"/>
            </a:xfrm>
            <a:prstGeom prst="rect">
              <a:avLst/>
            </a:prstGeom>
            <a:noFill/>
            <a:ln cap="flat">
              <a:noFill/>
            </a:ln>
          </p:spPr>
          <p:txBody>
            <a:bodyPr vert="horz" wrap="square" lIns="137160" tIns="68580" rIns="137160" bIns="68580" anchor="t" anchorCtr="0" compatLnSpc="1">
              <a:spAutoFit/>
            </a:bodyPr>
            <a:lstStyle/>
            <a:p>
              <a:pPr algn="just" defTabSz="1371600">
                <a:lnSpc>
                  <a:spcPct val="90000"/>
                </a:lnSpc>
                <a:spcBef>
                  <a:spcPts val="1500"/>
                </a:spcBef>
                <a:defRPr sz="1800" b="0" i="0" u="none" strike="noStrike" kern="0" cap="none" spc="0" baseline="0">
                  <a:solidFill>
                    <a:srgbClr val="000000"/>
                  </a:solidFill>
                  <a:uFillTx/>
                </a:defRPr>
              </a:pPr>
              <a:r>
                <a:rPr lang="it-IT" sz="3600" b="1" dirty="0">
                  <a:solidFill>
                    <a:srgbClr val="6C6E70"/>
                  </a:solidFill>
                  <a:latin typeface="Poppins"/>
                </a:rPr>
                <a:t>Mobber: </a:t>
              </a:r>
              <a:r>
                <a:rPr lang="it-IT" sz="3600" dirty="0">
                  <a:solidFill>
                    <a:srgbClr val="6C6E70"/>
                  </a:solidFill>
                  <a:latin typeface="Poppins"/>
                </a:rPr>
                <a:t>è colui che mette in atto i comportamenti vessatori.</a:t>
              </a:r>
            </a:p>
          </p:txBody>
        </p:sp>
      </p:grpSp>
      <p:grpSp>
        <p:nvGrpSpPr>
          <p:cNvPr id="23" name="Gruppo 22">
            <a:extLst>
              <a:ext uri="{FF2B5EF4-FFF2-40B4-BE49-F238E27FC236}">
                <a16:creationId xmlns:a16="http://schemas.microsoft.com/office/drawing/2014/main" id="{5F908C33-C796-10D7-2E5E-55FE45548DEE}"/>
              </a:ext>
            </a:extLst>
          </p:cNvPr>
          <p:cNvGrpSpPr/>
          <p:nvPr/>
        </p:nvGrpSpPr>
        <p:grpSpPr>
          <a:xfrm>
            <a:off x="9191076" y="2031332"/>
            <a:ext cx="8903568" cy="2021100"/>
            <a:chOff x="19234" y="2230309"/>
            <a:chExt cx="5235038" cy="1347400"/>
          </a:xfrm>
        </p:grpSpPr>
        <p:sp>
          <p:nvSpPr>
            <p:cNvPr id="24" name="Freeform 13">
              <a:extLst>
                <a:ext uri="{FF2B5EF4-FFF2-40B4-BE49-F238E27FC236}">
                  <a16:creationId xmlns:a16="http://schemas.microsoft.com/office/drawing/2014/main" id="{8184FA90-4CE2-6BF7-AEE3-03E73F13C310}"/>
                </a:ext>
              </a:extLst>
            </p:cNvPr>
            <p:cNvSpPr/>
            <p:nvPr/>
          </p:nvSpPr>
          <p:spPr>
            <a:xfrm>
              <a:off x="19234" y="2230309"/>
              <a:ext cx="5235038" cy="1347400"/>
            </a:xfrm>
            <a:custGeom>
              <a:avLst/>
              <a:gdLst/>
              <a:ahLst/>
              <a:cxnLst/>
              <a:rect l="l" t="t" r="r" b="b"/>
              <a:pathLst>
                <a:path w="3026188" h="2332625">
                  <a:moveTo>
                    <a:pt x="0" y="0"/>
                  </a:moveTo>
                  <a:lnTo>
                    <a:pt x="3026188" y="0"/>
                  </a:lnTo>
                  <a:lnTo>
                    <a:pt x="3026188" y="2332625"/>
                  </a:lnTo>
                  <a:lnTo>
                    <a:pt x="0" y="2332625"/>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endParaRPr lang="it-IT" sz="2700" dirty="0"/>
            </a:p>
          </p:txBody>
        </p:sp>
        <p:sp>
          <p:nvSpPr>
            <p:cNvPr id="25" name="CasellaDiTesto 22">
              <a:extLst>
                <a:ext uri="{FF2B5EF4-FFF2-40B4-BE49-F238E27FC236}">
                  <a16:creationId xmlns:a16="http://schemas.microsoft.com/office/drawing/2014/main" id="{B01FF73E-C45C-26F5-7792-947016DA455F}"/>
                </a:ext>
              </a:extLst>
            </p:cNvPr>
            <p:cNvSpPr txBox="1"/>
            <p:nvPr/>
          </p:nvSpPr>
          <p:spPr>
            <a:xfrm>
              <a:off x="373637" y="2366041"/>
              <a:ext cx="4762962" cy="1092607"/>
            </a:xfrm>
            <a:prstGeom prst="rect">
              <a:avLst/>
            </a:prstGeom>
            <a:noFill/>
            <a:ln cap="flat">
              <a:noFill/>
            </a:ln>
          </p:spPr>
          <p:txBody>
            <a:bodyPr vert="horz" wrap="square" lIns="137160" tIns="68580" rIns="137160" bIns="68580" anchor="t" anchorCtr="0" compatLnSpc="1">
              <a:spAutoFit/>
            </a:bodyPr>
            <a:lstStyle/>
            <a:p>
              <a:pPr algn="just" defTabSz="1371600">
                <a:lnSpc>
                  <a:spcPct val="90000"/>
                </a:lnSpc>
                <a:spcBef>
                  <a:spcPts val="1500"/>
                </a:spcBef>
                <a:defRPr sz="1800" b="0" i="0" u="none" strike="noStrike" kern="0" cap="none" spc="0" baseline="0">
                  <a:solidFill>
                    <a:srgbClr val="000000"/>
                  </a:solidFill>
                  <a:uFillTx/>
                </a:defRPr>
              </a:pPr>
              <a:r>
                <a:rPr lang="it-IT" sz="3600" b="1" dirty="0">
                  <a:solidFill>
                    <a:srgbClr val="6C6E70"/>
                  </a:solidFill>
                  <a:latin typeface="Poppins"/>
                </a:rPr>
                <a:t>Vittima: </a:t>
              </a:r>
              <a:r>
                <a:rPr lang="it-IT" sz="3600" dirty="0">
                  <a:solidFill>
                    <a:srgbClr val="6C6E70"/>
                  </a:solidFill>
                  <a:latin typeface="Poppins"/>
                </a:rPr>
                <a:t>anche detto mobbizzato: è il soggetto che subisce il comportamento vessatorio.</a:t>
              </a:r>
            </a:p>
          </p:txBody>
        </p:sp>
      </p:grpSp>
      <p:pic>
        <p:nvPicPr>
          <p:cNvPr id="26" name="Immagine 25" descr="Immagine che contiene vestiti, Viso umano, abito, cartone animato&#10;&#10;Descrizione generata automaticamente">
            <a:extLst>
              <a:ext uri="{FF2B5EF4-FFF2-40B4-BE49-F238E27FC236}">
                <a16:creationId xmlns:a16="http://schemas.microsoft.com/office/drawing/2014/main" id="{4D7659B5-DDC3-DCB0-80CF-10228EEA3B87}"/>
              </a:ext>
            </a:extLst>
          </p:cNvPr>
          <p:cNvPicPr>
            <a:picLocks noChangeAspect="1"/>
          </p:cNvPicPr>
          <p:nvPr/>
        </p:nvPicPr>
        <p:blipFill>
          <a:blip r:embed="rId12">
            <a:extLst>
              <a:ext uri="{28A0092B-C50C-407E-A947-70E740481C1C}">
                <a14:useLocalDpi xmlns:a14="http://schemas.microsoft.com/office/drawing/2010/main" val="0"/>
              </a:ext>
            </a:extLst>
          </a:blip>
          <a:srcRect l="16249" r="45757" b="66263"/>
          <a:stretch/>
        </p:blipFill>
        <p:spPr>
          <a:xfrm>
            <a:off x="7777913" y="4023793"/>
            <a:ext cx="4938279" cy="4385060"/>
          </a:xfrm>
          <a:prstGeom prst="rect">
            <a:avLst/>
          </a:prstGeom>
        </p:spPr>
      </p:pic>
      <p:sp>
        <p:nvSpPr>
          <p:cNvPr id="15" name="Freeform 13">
            <a:extLst>
              <a:ext uri="{FF2B5EF4-FFF2-40B4-BE49-F238E27FC236}">
                <a16:creationId xmlns:a16="http://schemas.microsoft.com/office/drawing/2014/main" id="{9FE00834-8B5B-BCF9-FF19-CA520804E22D}"/>
              </a:ext>
            </a:extLst>
          </p:cNvPr>
          <p:cNvSpPr/>
          <p:nvPr/>
        </p:nvSpPr>
        <p:spPr>
          <a:xfrm rot="19147921">
            <a:off x="7073218" y="5104133"/>
            <a:ext cx="1665377" cy="626303"/>
          </a:xfrm>
          <a:custGeom>
            <a:avLst/>
            <a:gdLst/>
            <a:ahLst/>
            <a:cxnLst/>
            <a:rect l="l" t="t" r="r" b="b"/>
            <a:pathLst>
              <a:path w="3026188" h="2332625">
                <a:moveTo>
                  <a:pt x="0" y="0"/>
                </a:moveTo>
                <a:lnTo>
                  <a:pt x="3026188" y="0"/>
                </a:lnTo>
                <a:lnTo>
                  <a:pt x="3026188" y="2332625"/>
                </a:lnTo>
                <a:lnTo>
                  <a:pt x="0" y="2332625"/>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endParaRPr lang="it-IT" sz="2700" dirty="0"/>
          </a:p>
        </p:txBody>
      </p:sp>
    </p:spTree>
    <p:extLst>
      <p:ext uri="{BB962C8B-B14F-4D97-AF65-F5344CB8AC3E}">
        <p14:creationId xmlns:p14="http://schemas.microsoft.com/office/powerpoint/2010/main" val="2908862261"/>
      </p:ext>
    </p:extLst>
  </p:cSld>
  <p:clrMapOvr>
    <a:masterClrMapping/>
  </p:clrMapOvr>
  <mc:AlternateContent xmlns:mc="http://schemas.openxmlformats.org/markup-compatibility/2006" xmlns:p14="http://schemas.microsoft.com/office/powerpoint/2010/main">
    <mc:Choice Requires="p14">
      <p:transition p14:dur="10" advClick="0" advTm="0"/>
    </mc:Choice>
    <mc:Fallback xmlns="">
      <p:transition advClick="0" advTm="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26"/>
                                        </p:tgtEl>
                                        <p:attrNameLst>
                                          <p:attrName>style.visibility</p:attrName>
                                        </p:attrNameLst>
                                      </p:cBhvr>
                                      <p:to>
                                        <p:strVal val="visible"/>
                                      </p:to>
                                    </p:set>
                                    <p:animEffect transition="in" filter="fade">
                                      <p:cBhvr>
                                        <p:cTn id="11" dur="500"/>
                                        <p:tgtEl>
                                          <p:spTgt spid="26"/>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19"/>
                                        </p:tgtEl>
                                        <p:attrNameLst>
                                          <p:attrName>style.visibility</p:attrName>
                                        </p:attrNameLst>
                                      </p:cBhvr>
                                      <p:to>
                                        <p:strVal val="visible"/>
                                      </p:to>
                                    </p:set>
                                    <p:animEffect transition="in" filter="fade">
                                      <p:cBhvr>
                                        <p:cTn id="15" dur="500"/>
                                        <p:tgtEl>
                                          <p:spTgt spid="19"/>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23"/>
                                        </p:tgtEl>
                                        <p:attrNameLst>
                                          <p:attrName>style.visibility</p:attrName>
                                        </p:attrNameLst>
                                      </p:cBhvr>
                                      <p:to>
                                        <p:strVal val="visible"/>
                                      </p:to>
                                    </p:set>
                                    <p:animEffect transition="in" filter="fade">
                                      <p:cBhvr>
                                        <p:cTn id="19"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A64C33-BCE8-9AEF-7767-9DB07EA12F06}"/>
            </a:ext>
          </a:extLst>
        </p:cNvPr>
        <p:cNvGrpSpPr/>
        <p:nvPr/>
      </p:nvGrpSpPr>
      <p:grpSpPr>
        <a:xfrm>
          <a:off x="0" y="0"/>
          <a:ext cx="0" cy="0"/>
          <a:chOff x="0" y="0"/>
          <a:chExt cx="0" cy="0"/>
        </a:xfrm>
      </p:grpSpPr>
      <p:sp>
        <p:nvSpPr>
          <p:cNvPr id="68" name="Freeform 10">
            <a:extLst>
              <a:ext uri="{FF2B5EF4-FFF2-40B4-BE49-F238E27FC236}">
                <a16:creationId xmlns:a16="http://schemas.microsoft.com/office/drawing/2014/main" id="{F341E2DA-B25F-6E8A-4EBC-296343D5BAD7}"/>
              </a:ext>
            </a:extLst>
          </p:cNvPr>
          <p:cNvSpPr/>
          <p:nvPr/>
        </p:nvSpPr>
        <p:spPr>
          <a:xfrm>
            <a:off x="14551443" y="288091"/>
            <a:ext cx="4057281" cy="1277645"/>
          </a:xfrm>
          <a:custGeom>
            <a:avLst/>
            <a:gdLst>
              <a:gd name="f0" fmla="val w"/>
              <a:gd name="f1" fmla="val h"/>
              <a:gd name="f2" fmla="val 0"/>
              <a:gd name="f3" fmla="val 1818991"/>
              <a:gd name="f4" fmla="val 477756"/>
              <a:gd name="f5" fmla="val 81168"/>
              <a:gd name="f6" fmla="val 1737824"/>
              <a:gd name="f7" fmla="val 1782651"/>
              <a:gd name="f8" fmla="val 36340"/>
              <a:gd name="f9" fmla="val 396589"/>
              <a:gd name="f10" fmla="val 441416"/>
              <a:gd name="f11" fmla="*/ f0 1 1818991"/>
              <a:gd name="f12" fmla="*/ f1 1 477756"/>
              <a:gd name="f13" fmla="+- f4 0 f2"/>
              <a:gd name="f14" fmla="+- f3 0 f2"/>
              <a:gd name="f15" fmla="*/ f14 1 1818991"/>
              <a:gd name="f16" fmla="*/ f13 1 477756"/>
              <a:gd name="f17" fmla="*/ f2 1 f15"/>
              <a:gd name="f18" fmla="*/ f3 1 f15"/>
              <a:gd name="f19" fmla="*/ f2 1 f16"/>
              <a:gd name="f20" fmla="*/ f4 1 f16"/>
              <a:gd name="f21" fmla="*/ f17 f11 1"/>
              <a:gd name="f22" fmla="*/ f18 f11 1"/>
              <a:gd name="f23" fmla="*/ f20 f12 1"/>
              <a:gd name="f24" fmla="*/ f19 f12 1"/>
            </a:gdLst>
            <a:ahLst/>
            <a:cxnLst>
              <a:cxn ang="3cd4">
                <a:pos x="hc" y="t"/>
              </a:cxn>
              <a:cxn ang="0">
                <a:pos x="r" y="vc"/>
              </a:cxn>
              <a:cxn ang="cd4">
                <a:pos x="hc" y="b"/>
              </a:cxn>
              <a:cxn ang="cd2">
                <a:pos x="l" y="vc"/>
              </a:cxn>
            </a:cxnLst>
            <a:rect l="f21" t="f24" r="f22" b="f23"/>
            <a:pathLst>
              <a:path w="1818991" h="477756">
                <a:moveTo>
                  <a:pt x="f5" y="f2"/>
                </a:moveTo>
                <a:lnTo>
                  <a:pt x="f6" y="f2"/>
                </a:lnTo>
                <a:cubicBezTo>
                  <a:pt x="f7" y="f2"/>
                  <a:pt x="f3" y="f8"/>
                  <a:pt x="f3" y="f5"/>
                </a:cubicBezTo>
                <a:lnTo>
                  <a:pt x="f3" y="f9"/>
                </a:lnTo>
                <a:cubicBezTo>
                  <a:pt x="f3" y="f10"/>
                  <a:pt x="f7" y="f4"/>
                  <a:pt x="f6" y="f4"/>
                </a:cubicBezTo>
                <a:lnTo>
                  <a:pt x="f5" y="f4"/>
                </a:lnTo>
                <a:cubicBezTo>
                  <a:pt x="f8" y="f4"/>
                  <a:pt x="f2" y="f10"/>
                  <a:pt x="f2" y="f9"/>
                </a:cubicBezTo>
                <a:lnTo>
                  <a:pt x="f2" y="f5"/>
                </a:lnTo>
                <a:cubicBezTo>
                  <a:pt x="f2" y="f8"/>
                  <a:pt x="f8" y="f2"/>
                  <a:pt x="f5" y="f2"/>
                </a:cubicBezTo>
                <a:close/>
              </a:path>
            </a:pathLst>
          </a:custGeom>
          <a:solidFill>
            <a:srgbClr val="000000">
              <a:alpha val="0"/>
            </a:srgbClr>
          </a:solidFill>
          <a:ln w="38103" cap="rnd">
            <a:solidFill>
              <a:srgbClr val="0064A3"/>
            </a:solidFill>
            <a:prstDash val="solid"/>
            <a:round/>
          </a:ln>
        </p:spPr>
        <p:txBody>
          <a:bodyPr vert="horz" wrap="square" lIns="137160" tIns="68580" rIns="137160" bIns="68580" anchor="t" anchorCtr="0" compatLnSpc="1">
            <a:noAutofit/>
          </a:bodyPr>
          <a:lstStyle/>
          <a:p>
            <a:pPr defTabSz="1371600">
              <a:defRPr sz="1800" b="0" i="0" u="none" strike="noStrike" kern="0" cap="none" spc="0" baseline="0">
                <a:solidFill>
                  <a:srgbClr val="000000"/>
                </a:solidFill>
                <a:uFillTx/>
              </a:defRPr>
            </a:pPr>
            <a:endParaRPr lang="it-IT">
              <a:solidFill>
                <a:srgbClr val="000000"/>
              </a:solidFill>
              <a:latin typeface="Calibri"/>
            </a:endParaRPr>
          </a:p>
        </p:txBody>
      </p:sp>
      <p:sp>
        <p:nvSpPr>
          <p:cNvPr id="69" name="TextBox 11">
            <a:extLst>
              <a:ext uri="{FF2B5EF4-FFF2-40B4-BE49-F238E27FC236}">
                <a16:creationId xmlns:a16="http://schemas.microsoft.com/office/drawing/2014/main" id="{3FF1F3AB-917D-60BC-74F6-5E338DCE47C7}"/>
              </a:ext>
            </a:extLst>
          </p:cNvPr>
          <p:cNvSpPr txBox="1"/>
          <p:nvPr/>
        </p:nvSpPr>
        <p:spPr>
          <a:xfrm>
            <a:off x="14551442" y="186207"/>
            <a:ext cx="2173656" cy="2275539"/>
          </a:xfrm>
          <a:prstGeom prst="rect">
            <a:avLst/>
          </a:prstGeom>
          <a:noFill/>
          <a:ln cap="flat">
            <a:noFill/>
          </a:ln>
        </p:spPr>
        <p:txBody>
          <a:bodyPr vert="horz" wrap="square" lIns="50804" tIns="50804" rIns="50804" bIns="50804" anchor="ctr" anchorCtr="1" compatLnSpc="1">
            <a:noAutofit/>
          </a:bodyPr>
          <a:lstStyle/>
          <a:p>
            <a:pPr algn="ctr" defTabSz="1371600">
              <a:lnSpc>
                <a:spcPts val="2663"/>
              </a:lnSpc>
              <a:defRPr sz="1800" b="0" i="0" u="none" strike="noStrike" kern="0" cap="none" spc="0" baseline="0">
                <a:solidFill>
                  <a:srgbClr val="000000"/>
                </a:solidFill>
                <a:uFillTx/>
              </a:defRPr>
            </a:pPr>
            <a:endParaRPr lang="it-IT">
              <a:solidFill>
                <a:srgbClr val="000000"/>
              </a:solidFill>
              <a:latin typeface="Calibri"/>
            </a:endParaRPr>
          </a:p>
        </p:txBody>
      </p:sp>
      <p:sp>
        <p:nvSpPr>
          <p:cNvPr id="62" name="Freeform 12">
            <a:extLst>
              <a:ext uri="{FF2B5EF4-FFF2-40B4-BE49-F238E27FC236}">
                <a16:creationId xmlns:a16="http://schemas.microsoft.com/office/drawing/2014/main" id="{25BAA0FD-9396-834F-665A-27E085ED5D99}"/>
              </a:ext>
            </a:extLst>
          </p:cNvPr>
          <p:cNvSpPr/>
          <p:nvPr/>
        </p:nvSpPr>
        <p:spPr>
          <a:xfrm>
            <a:off x="14799853" y="452202"/>
            <a:ext cx="3342410" cy="895764"/>
          </a:xfrm>
          <a:custGeom>
            <a:avLst/>
            <a:gdLst>
              <a:gd name="f0" fmla="val w"/>
              <a:gd name="f1" fmla="val h"/>
              <a:gd name="f2" fmla="val 0"/>
              <a:gd name="f3" fmla="val 3342411"/>
              <a:gd name="f4" fmla="val 895766"/>
              <a:gd name="f5" fmla="*/ f0 1 3342411"/>
              <a:gd name="f6" fmla="*/ f1 1 895766"/>
              <a:gd name="f7" fmla="+- f4 0 f2"/>
              <a:gd name="f8" fmla="+- f3 0 f2"/>
              <a:gd name="f9" fmla="*/ f8 1 3342411"/>
              <a:gd name="f10" fmla="*/ f7 1 895766"/>
              <a:gd name="f11" fmla="*/ f2 1 f9"/>
              <a:gd name="f12" fmla="*/ f3 1 f9"/>
              <a:gd name="f13" fmla="*/ f2 1 f10"/>
              <a:gd name="f14" fmla="*/ f4 1 f10"/>
              <a:gd name="f15" fmla="*/ f11 f5 1"/>
              <a:gd name="f16" fmla="*/ f12 f5 1"/>
              <a:gd name="f17" fmla="*/ f14 f6 1"/>
              <a:gd name="f18" fmla="*/ f13 f6 1"/>
            </a:gdLst>
            <a:ahLst/>
            <a:cxnLst>
              <a:cxn ang="3cd4">
                <a:pos x="hc" y="t"/>
              </a:cxn>
              <a:cxn ang="0">
                <a:pos x="r" y="vc"/>
              </a:cxn>
              <a:cxn ang="cd4">
                <a:pos x="hc" y="b"/>
              </a:cxn>
              <a:cxn ang="cd2">
                <a:pos x="l" y="vc"/>
              </a:cxn>
            </a:cxnLst>
            <a:rect l="f15" t="f18" r="f16" b="f17"/>
            <a:pathLst>
              <a:path w="3342411" h="895766">
                <a:moveTo>
                  <a:pt x="f2" y="f2"/>
                </a:moveTo>
                <a:lnTo>
                  <a:pt x="f3" y="f2"/>
                </a:lnTo>
                <a:lnTo>
                  <a:pt x="f3" y="f4"/>
                </a:lnTo>
                <a:lnTo>
                  <a:pt x="f2" y="f4"/>
                </a:lnTo>
                <a:lnTo>
                  <a:pt x="f2" y="f2"/>
                </a:lnTo>
                <a:close/>
              </a:path>
            </a:pathLst>
          </a:custGeom>
          <a:blipFill>
            <a:blip r:embed="rId3">
              <a:alphaModFix/>
            </a:blip>
            <a:stretch>
              <a:fillRect/>
            </a:stretch>
          </a:blipFill>
          <a:ln cap="flat">
            <a:noFill/>
            <a:prstDash val="solid"/>
          </a:ln>
        </p:spPr>
        <p:txBody>
          <a:bodyPr vert="horz" wrap="square" lIns="137160" tIns="68580" rIns="137160" bIns="68580" anchor="t" anchorCtr="0" compatLnSpc="1">
            <a:noAutofit/>
          </a:bodyPr>
          <a:lstStyle/>
          <a:p>
            <a:pPr defTabSz="1371600">
              <a:defRPr sz="1800" b="0" i="0" u="none" strike="noStrike" kern="0" cap="none" spc="0" baseline="0">
                <a:solidFill>
                  <a:srgbClr val="000000"/>
                </a:solidFill>
                <a:uFillTx/>
              </a:defRPr>
            </a:pPr>
            <a:endParaRPr lang="it-IT">
              <a:solidFill>
                <a:srgbClr val="000000"/>
              </a:solidFill>
              <a:latin typeface="Calibri"/>
            </a:endParaRPr>
          </a:p>
        </p:txBody>
      </p:sp>
      <p:sp>
        <p:nvSpPr>
          <p:cNvPr id="67" name="Freeform 8">
            <a:extLst>
              <a:ext uri="{FF2B5EF4-FFF2-40B4-BE49-F238E27FC236}">
                <a16:creationId xmlns:a16="http://schemas.microsoft.com/office/drawing/2014/main" id="{C4E5DB6B-1660-61F6-2487-17543BF9E67E}"/>
              </a:ext>
            </a:extLst>
          </p:cNvPr>
          <p:cNvSpPr/>
          <p:nvPr/>
        </p:nvSpPr>
        <p:spPr>
          <a:xfrm>
            <a:off x="15050031" y="9751346"/>
            <a:ext cx="321132" cy="351444"/>
          </a:xfrm>
          <a:custGeom>
            <a:avLst/>
            <a:gdLst>
              <a:gd name="f0" fmla="val w"/>
              <a:gd name="f1" fmla="val h"/>
              <a:gd name="f2" fmla="val 0"/>
              <a:gd name="f3" fmla="val 428170"/>
              <a:gd name="f4" fmla="val 468585"/>
              <a:gd name="f5" fmla="val 428169"/>
              <a:gd name="f6" fmla="*/ f0 1 428170"/>
              <a:gd name="f7" fmla="*/ f1 1 468585"/>
              <a:gd name="f8" fmla="+- f4 0 f2"/>
              <a:gd name="f9" fmla="+- f3 0 f2"/>
              <a:gd name="f10" fmla="*/ f9 1 428170"/>
              <a:gd name="f11" fmla="*/ f8 1 468585"/>
              <a:gd name="f12" fmla="*/ f2 1 f10"/>
              <a:gd name="f13" fmla="*/ f3 1 f10"/>
              <a:gd name="f14" fmla="*/ f2 1 f11"/>
              <a:gd name="f15" fmla="*/ f4 1 f11"/>
              <a:gd name="f16" fmla="*/ f12 f6 1"/>
              <a:gd name="f17" fmla="*/ f13 f6 1"/>
              <a:gd name="f18" fmla="*/ f15 f7 1"/>
              <a:gd name="f19" fmla="*/ f14 f7 1"/>
            </a:gdLst>
            <a:ahLst/>
            <a:cxnLst>
              <a:cxn ang="3cd4">
                <a:pos x="hc" y="t"/>
              </a:cxn>
              <a:cxn ang="0">
                <a:pos x="r" y="vc"/>
              </a:cxn>
              <a:cxn ang="cd4">
                <a:pos x="hc" y="b"/>
              </a:cxn>
              <a:cxn ang="cd2">
                <a:pos x="l" y="vc"/>
              </a:cxn>
            </a:cxnLst>
            <a:rect l="f16" t="f19" r="f17" b="f18"/>
            <a:pathLst>
              <a:path w="428170" h="468585">
                <a:moveTo>
                  <a:pt x="f2" y="f2"/>
                </a:moveTo>
                <a:lnTo>
                  <a:pt x="f5" y="f2"/>
                </a:lnTo>
                <a:lnTo>
                  <a:pt x="f5" y="f4"/>
                </a:lnTo>
                <a:lnTo>
                  <a:pt x="f2" y="f4"/>
                </a:lnTo>
                <a:lnTo>
                  <a:pt x="f2" y="f2"/>
                </a:lnTo>
                <a:close/>
              </a:path>
            </a:pathLst>
          </a:custGeom>
          <a:blipFill>
            <a:blip r:embed="rId4">
              <a:alphaModFix/>
              <a:extLst>
                <a:ext uri="{96DAC541-7B7A-43D3-8B79-37D633B846F1}">
                  <asvg:svgBlip xmlns:asvg="http://schemas.microsoft.com/office/drawing/2016/SVG/main" r:embed="rId5"/>
                </a:ext>
              </a:extLst>
            </a:blip>
            <a:stretch>
              <a:fillRect/>
            </a:stretch>
          </a:blipFill>
          <a:ln cap="flat">
            <a:noFill/>
            <a:prstDash val="solid"/>
          </a:ln>
        </p:spPr>
        <p:txBody>
          <a:bodyPr vert="horz" wrap="square" lIns="137160" tIns="68580" rIns="137160" bIns="68580" anchor="t" anchorCtr="0" compatLnSpc="1">
            <a:noAutofit/>
          </a:bodyPr>
          <a:lstStyle/>
          <a:p>
            <a:pPr defTabSz="1371600">
              <a:defRPr sz="1800" b="0" i="0" u="none" strike="noStrike" kern="0" cap="none" spc="0" baseline="0">
                <a:solidFill>
                  <a:srgbClr val="000000"/>
                </a:solidFill>
                <a:uFillTx/>
              </a:defRPr>
            </a:pPr>
            <a:endParaRPr lang="it-IT">
              <a:solidFill>
                <a:srgbClr val="000000"/>
              </a:solidFill>
              <a:latin typeface="Calibri"/>
            </a:endParaRPr>
          </a:p>
        </p:txBody>
      </p:sp>
      <p:sp>
        <p:nvSpPr>
          <p:cNvPr id="2" name="AutoShape 4">
            <a:extLst>
              <a:ext uri="{FF2B5EF4-FFF2-40B4-BE49-F238E27FC236}">
                <a16:creationId xmlns:a16="http://schemas.microsoft.com/office/drawing/2014/main" id="{FA14F67D-F254-21BD-BF21-2D42B7D96191}"/>
              </a:ext>
            </a:extLst>
          </p:cNvPr>
          <p:cNvSpPr/>
          <p:nvPr/>
        </p:nvSpPr>
        <p:spPr>
          <a:xfrm>
            <a:off x="0" y="9565406"/>
            <a:ext cx="18288000" cy="721595"/>
          </a:xfrm>
          <a:prstGeom prst="rect">
            <a:avLst/>
          </a:prstGeom>
          <a:gradFill rotWithShape="1">
            <a:gsLst>
              <a:gs pos="0">
                <a:srgbClr val="9F142A">
                  <a:alpha val="100000"/>
                </a:srgbClr>
              </a:gs>
              <a:gs pos="50000">
                <a:srgbClr val="0064A3">
                  <a:alpha val="100000"/>
                </a:srgbClr>
              </a:gs>
              <a:gs pos="100000">
                <a:srgbClr val="009F5A">
                  <a:alpha val="100000"/>
                </a:srgbClr>
              </a:gs>
            </a:gsLst>
            <a:lin ang="0"/>
          </a:gradFill>
        </p:spPr>
        <p:txBody>
          <a:bodyPr/>
          <a:lstStyle/>
          <a:p>
            <a:endParaRPr lang="it-IT"/>
          </a:p>
        </p:txBody>
      </p:sp>
      <p:grpSp>
        <p:nvGrpSpPr>
          <p:cNvPr id="4" name="Gruppo 3">
            <a:extLst>
              <a:ext uri="{FF2B5EF4-FFF2-40B4-BE49-F238E27FC236}">
                <a16:creationId xmlns:a16="http://schemas.microsoft.com/office/drawing/2014/main" id="{4E7832D4-91F4-2204-1E18-CB1D68897C75}"/>
              </a:ext>
            </a:extLst>
          </p:cNvPr>
          <p:cNvGrpSpPr/>
          <p:nvPr/>
        </p:nvGrpSpPr>
        <p:grpSpPr>
          <a:xfrm>
            <a:off x="12287575" y="9620401"/>
            <a:ext cx="5846060" cy="559512"/>
            <a:chOff x="8191716" y="6379830"/>
            <a:chExt cx="3897373" cy="373008"/>
          </a:xfrm>
        </p:grpSpPr>
        <p:sp>
          <p:nvSpPr>
            <p:cNvPr id="6" name="TextBox 6">
              <a:extLst>
                <a:ext uri="{FF2B5EF4-FFF2-40B4-BE49-F238E27FC236}">
                  <a16:creationId xmlns:a16="http://schemas.microsoft.com/office/drawing/2014/main" id="{E61261AB-1ECA-B1D0-995E-B1A709C4E237}"/>
                </a:ext>
              </a:extLst>
            </p:cNvPr>
            <p:cNvSpPr txBox="1"/>
            <p:nvPr/>
          </p:nvSpPr>
          <p:spPr>
            <a:xfrm>
              <a:off x="8191716" y="6379830"/>
              <a:ext cx="3897373" cy="373008"/>
            </a:xfrm>
            <a:prstGeom prst="rect">
              <a:avLst/>
            </a:prstGeom>
            <a:noFill/>
            <a:ln cap="flat">
              <a:noFill/>
            </a:ln>
          </p:spPr>
          <p:txBody>
            <a:bodyPr vert="horz" wrap="square" lIns="0" tIns="0" rIns="0" bIns="0" anchor="t" anchorCtr="0" compatLnSpc="1">
              <a:spAutoFit/>
            </a:bodyPr>
            <a:lstStyle/>
            <a:p>
              <a:pPr algn="r" defTabSz="1371600">
                <a:lnSpc>
                  <a:spcPts val="4568"/>
                </a:lnSpc>
                <a:defRPr sz="1800" b="0" i="0" u="none" strike="noStrike" kern="0" cap="none" spc="0" baseline="0">
                  <a:solidFill>
                    <a:srgbClr val="000000"/>
                  </a:solidFill>
                  <a:uFillTx/>
                </a:defRPr>
              </a:pPr>
              <a:r>
                <a:rPr lang="en-US" sz="3261" dirty="0">
                  <a:solidFill>
                    <a:srgbClr val="FFFFFF"/>
                  </a:solidFill>
                  <a:latin typeface="Poppins"/>
                </a:rPr>
                <a:t>Copyright     </a:t>
              </a:r>
              <a:r>
                <a:rPr lang="en-US" sz="3261" dirty="0" err="1">
                  <a:solidFill>
                    <a:srgbClr val="FFFFFF"/>
                  </a:solidFill>
                  <a:latin typeface="Poppins"/>
                </a:rPr>
                <a:t>Meleam</a:t>
              </a:r>
              <a:r>
                <a:rPr lang="en-US" sz="3261" dirty="0">
                  <a:solidFill>
                    <a:srgbClr val="FFFFFF"/>
                  </a:solidFill>
                  <a:latin typeface="Poppins"/>
                </a:rPr>
                <a:t> spa</a:t>
              </a:r>
            </a:p>
          </p:txBody>
        </p:sp>
        <p:sp>
          <p:nvSpPr>
            <p:cNvPr id="8" name="Freeform 8">
              <a:extLst>
                <a:ext uri="{FF2B5EF4-FFF2-40B4-BE49-F238E27FC236}">
                  <a16:creationId xmlns:a16="http://schemas.microsoft.com/office/drawing/2014/main" id="{F4C9B768-6649-50AC-94D1-6B22C4CFEEA3}"/>
                </a:ext>
              </a:extLst>
            </p:cNvPr>
            <p:cNvSpPr/>
            <p:nvPr/>
          </p:nvSpPr>
          <p:spPr>
            <a:xfrm>
              <a:off x="10033354" y="6473738"/>
              <a:ext cx="214088" cy="234296"/>
            </a:xfrm>
            <a:custGeom>
              <a:avLst/>
              <a:gdLst>
                <a:gd name="f0" fmla="val w"/>
                <a:gd name="f1" fmla="val h"/>
                <a:gd name="f2" fmla="val 0"/>
                <a:gd name="f3" fmla="val 428170"/>
                <a:gd name="f4" fmla="val 468585"/>
                <a:gd name="f5" fmla="val 428169"/>
                <a:gd name="f6" fmla="*/ f0 1 428170"/>
                <a:gd name="f7" fmla="*/ f1 1 468585"/>
                <a:gd name="f8" fmla="+- f4 0 f2"/>
                <a:gd name="f9" fmla="+- f3 0 f2"/>
                <a:gd name="f10" fmla="*/ f9 1 428170"/>
                <a:gd name="f11" fmla="*/ f8 1 468585"/>
                <a:gd name="f12" fmla="*/ f2 1 f10"/>
                <a:gd name="f13" fmla="*/ f3 1 f10"/>
                <a:gd name="f14" fmla="*/ f2 1 f11"/>
                <a:gd name="f15" fmla="*/ f4 1 f11"/>
                <a:gd name="f16" fmla="*/ f12 f6 1"/>
                <a:gd name="f17" fmla="*/ f13 f6 1"/>
                <a:gd name="f18" fmla="*/ f15 f7 1"/>
                <a:gd name="f19" fmla="*/ f14 f7 1"/>
              </a:gdLst>
              <a:ahLst/>
              <a:cxnLst>
                <a:cxn ang="3cd4">
                  <a:pos x="hc" y="t"/>
                </a:cxn>
                <a:cxn ang="0">
                  <a:pos x="r" y="vc"/>
                </a:cxn>
                <a:cxn ang="cd4">
                  <a:pos x="hc" y="b"/>
                </a:cxn>
                <a:cxn ang="cd2">
                  <a:pos x="l" y="vc"/>
                </a:cxn>
              </a:cxnLst>
              <a:rect l="f16" t="f19" r="f17" b="f18"/>
              <a:pathLst>
                <a:path w="428170" h="468585">
                  <a:moveTo>
                    <a:pt x="f2" y="f2"/>
                  </a:moveTo>
                  <a:lnTo>
                    <a:pt x="f5" y="f2"/>
                  </a:lnTo>
                  <a:lnTo>
                    <a:pt x="f5" y="f4"/>
                  </a:lnTo>
                  <a:lnTo>
                    <a:pt x="f2" y="f4"/>
                  </a:lnTo>
                  <a:lnTo>
                    <a:pt x="f2" y="f2"/>
                  </a:lnTo>
                  <a:close/>
                </a:path>
              </a:pathLst>
            </a:custGeom>
            <a:blipFill>
              <a:blip r:embed="rId4">
                <a:alphaModFix/>
                <a:extLst>
                  <a:ext uri="{96DAC541-7B7A-43D3-8B79-37D633B846F1}">
                    <asvg:svgBlip xmlns:asvg="http://schemas.microsoft.com/office/drawing/2016/SVG/main" r:embed="rId5"/>
                  </a:ext>
                </a:extLst>
              </a:blip>
              <a:stretch>
                <a:fillRect/>
              </a:stretch>
            </a:blipFill>
            <a:ln cap="flat">
              <a:noFill/>
              <a:prstDash val="solid"/>
            </a:ln>
          </p:spPr>
          <p:txBody>
            <a:bodyPr vert="horz" wrap="square" lIns="137160" tIns="68580" rIns="137160" bIns="68580" anchor="t" anchorCtr="0" compatLnSpc="1">
              <a:noAutofit/>
            </a:bodyPr>
            <a:lstStyle/>
            <a:p>
              <a:pPr defTabSz="1371600">
                <a:defRPr sz="1800" b="0" i="0" u="none" strike="noStrike" kern="0" cap="none" spc="0" baseline="0">
                  <a:solidFill>
                    <a:srgbClr val="000000"/>
                  </a:solidFill>
                  <a:uFillTx/>
                </a:defRPr>
              </a:pPr>
              <a:endParaRPr lang="it-IT">
                <a:solidFill>
                  <a:srgbClr val="000000"/>
                </a:solidFill>
                <a:latin typeface="Calibri"/>
              </a:endParaRPr>
            </a:p>
          </p:txBody>
        </p:sp>
      </p:grpSp>
      <p:grpSp>
        <p:nvGrpSpPr>
          <p:cNvPr id="5" name="Gruppo 4">
            <a:extLst>
              <a:ext uri="{FF2B5EF4-FFF2-40B4-BE49-F238E27FC236}">
                <a16:creationId xmlns:a16="http://schemas.microsoft.com/office/drawing/2014/main" id="{9FE7A298-75FC-2F41-999D-C28ED4D542A9}"/>
              </a:ext>
            </a:extLst>
          </p:cNvPr>
          <p:cNvGrpSpPr/>
          <p:nvPr/>
        </p:nvGrpSpPr>
        <p:grpSpPr>
          <a:xfrm>
            <a:off x="399002" y="534497"/>
            <a:ext cx="10971623" cy="767955"/>
            <a:chOff x="-177344" y="344057"/>
            <a:chExt cx="7314415" cy="511970"/>
          </a:xfrm>
        </p:grpSpPr>
        <p:sp>
          <p:nvSpPr>
            <p:cNvPr id="9" name="CasellaDiTesto 8">
              <a:extLst>
                <a:ext uri="{FF2B5EF4-FFF2-40B4-BE49-F238E27FC236}">
                  <a16:creationId xmlns:a16="http://schemas.microsoft.com/office/drawing/2014/main" id="{F3A35209-8C06-2AC4-5D5E-7657D7E1273B}"/>
                </a:ext>
              </a:extLst>
            </p:cNvPr>
            <p:cNvSpPr txBox="1"/>
            <p:nvPr/>
          </p:nvSpPr>
          <p:spPr>
            <a:xfrm>
              <a:off x="401701" y="344057"/>
              <a:ext cx="6735370" cy="492443"/>
            </a:xfrm>
            <a:prstGeom prst="rect">
              <a:avLst/>
            </a:prstGeom>
            <a:noFill/>
          </p:spPr>
          <p:txBody>
            <a:bodyPr wrap="square" rtlCol="0">
              <a:spAutoFit/>
            </a:bodyPr>
            <a:lstStyle/>
            <a:p>
              <a:r>
                <a:rPr lang="it-IT" sz="4200" b="1" dirty="0">
                  <a:solidFill>
                    <a:srgbClr val="9E142B"/>
                  </a:solidFill>
                  <a:latin typeface="Poppins"/>
                </a:rPr>
                <a:t>Il mobbing</a:t>
              </a:r>
            </a:p>
          </p:txBody>
        </p:sp>
        <p:pic>
          <p:nvPicPr>
            <p:cNvPr id="3" name="Immagine 2" descr="Immagine che contiene Elementi grafici, grafica, Carattere, simbolo&#10;&#10;Descrizione generata automaticamente">
              <a:extLst>
                <a:ext uri="{FF2B5EF4-FFF2-40B4-BE49-F238E27FC236}">
                  <a16:creationId xmlns:a16="http://schemas.microsoft.com/office/drawing/2014/main" id="{1F0FF757-A811-6633-1B22-6C04919BC443}"/>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61703"/>
            <a:stretch/>
          </p:blipFill>
          <p:spPr>
            <a:xfrm>
              <a:off x="-177344" y="355307"/>
              <a:ext cx="549005" cy="500720"/>
            </a:xfrm>
            <a:prstGeom prst="rect">
              <a:avLst/>
            </a:prstGeom>
          </p:spPr>
        </p:pic>
      </p:grpSp>
      <p:grpSp>
        <p:nvGrpSpPr>
          <p:cNvPr id="7" name="Gruppo 6">
            <a:extLst>
              <a:ext uri="{FF2B5EF4-FFF2-40B4-BE49-F238E27FC236}">
                <a16:creationId xmlns:a16="http://schemas.microsoft.com/office/drawing/2014/main" id="{A52E2C1E-388C-4911-E594-1CB4BD37F9DF}"/>
              </a:ext>
            </a:extLst>
          </p:cNvPr>
          <p:cNvGrpSpPr/>
          <p:nvPr/>
        </p:nvGrpSpPr>
        <p:grpSpPr>
          <a:xfrm>
            <a:off x="726140" y="1896114"/>
            <a:ext cx="10644485" cy="646331"/>
            <a:chOff x="211736" y="1801940"/>
            <a:chExt cx="7096323" cy="430887"/>
          </a:xfrm>
        </p:grpSpPr>
        <p:sp>
          <p:nvSpPr>
            <p:cNvPr id="11" name="CasellaDiTesto 10">
              <a:extLst>
                <a:ext uri="{FF2B5EF4-FFF2-40B4-BE49-F238E27FC236}">
                  <a16:creationId xmlns:a16="http://schemas.microsoft.com/office/drawing/2014/main" id="{E3055C95-FA1D-F247-7409-B7D1EA7DE62F}"/>
                </a:ext>
              </a:extLst>
            </p:cNvPr>
            <p:cNvSpPr txBox="1"/>
            <p:nvPr/>
          </p:nvSpPr>
          <p:spPr>
            <a:xfrm>
              <a:off x="931909" y="1801940"/>
              <a:ext cx="6376150" cy="430887"/>
            </a:xfrm>
            <a:prstGeom prst="rect">
              <a:avLst/>
            </a:prstGeom>
            <a:noFill/>
          </p:spPr>
          <p:txBody>
            <a:bodyPr wrap="square" rtlCol="0">
              <a:spAutoFit/>
            </a:bodyPr>
            <a:lstStyle/>
            <a:p>
              <a:r>
                <a:rPr lang="it-IT" sz="3600" b="1" dirty="0">
                  <a:solidFill>
                    <a:srgbClr val="0064A2"/>
                  </a:solidFill>
                  <a:latin typeface="Poppins"/>
                </a:rPr>
                <a:t>Mobbing: i soggetti coinvolti</a:t>
              </a:r>
            </a:p>
          </p:txBody>
        </p:sp>
        <p:pic>
          <p:nvPicPr>
            <p:cNvPr id="12" name="Immagine 11">
              <a:extLst>
                <a:ext uri="{FF2B5EF4-FFF2-40B4-BE49-F238E27FC236}">
                  <a16:creationId xmlns:a16="http://schemas.microsoft.com/office/drawing/2014/main" id="{66CD5BBC-7ED6-CE60-2BB0-4363C35F5F05}"/>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t="1" b="49999"/>
            <a:stretch/>
          </p:blipFill>
          <p:spPr>
            <a:xfrm>
              <a:off x="211736" y="1852729"/>
              <a:ext cx="720173" cy="360087"/>
            </a:xfrm>
            <a:prstGeom prst="rect">
              <a:avLst/>
            </a:prstGeom>
          </p:spPr>
        </p:pic>
      </p:grpSp>
      <p:grpSp>
        <p:nvGrpSpPr>
          <p:cNvPr id="13" name="Gruppo 12">
            <a:extLst>
              <a:ext uri="{FF2B5EF4-FFF2-40B4-BE49-F238E27FC236}">
                <a16:creationId xmlns:a16="http://schemas.microsoft.com/office/drawing/2014/main" id="{7542DE0D-F89D-266B-1B99-4C7A0E41BD09}"/>
              </a:ext>
            </a:extLst>
          </p:cNvPr>
          <p:cNvGrpSpPr/>
          <p:nvPr/>
        </p:nvGrpSpPr>
        <p:grpSpPr>
          <a:xfrm>
            <a:off x="399002" y="3182272"/>
            <a:ext cx="7483367" cy="2268078"/>
            <a:chOff x="19234" y="2230309"/>
            <a:chExt cx="4988911" cy="1512052"/>
          </a:xfrm>
        </p:grpSpPr>
        <p:sp>
          <p:nvSpPr>
            <p:cNvPr id="14" name="Freeform 13">
              <a:extLst>
                <a:ext uri="{FF2B5EF4-FFF2-40B4-BE49-F238E27FC236}">
                  <a16:creationId xmlns:a16="http://schemas.microsoft.com/office/drawing/2014/main" id="{1CC207B8-F3AC-09DA-D05E-93B5C7B5C16F}"/>
                </a:ext>
              </a:extLst>
            </p:cNvPr>
            <p:cNvSpPr/>
            <p:nvPr/>
          </p:nvSpPr>
          <p:spPr>
            <a:xfrm>
              <a:off x="19234" y="2230309"/>
              <a:ext cx="4988911" cy="1512052"/>
            </a:xfrm>
            <a:custGeom>
              <a:avLst/>
              <a:gdLst/>
              <a:ahLst/>
              <a:cxnLst/>
              <a:rect l="l" t="t" r="r" b="b"/>
              <a:pathLst>
                <a:path w="3026188" h="2332625">
                  <a:moveTo>
                    <a:pt x="0" y="0"/>
                  </a:moveTo>
                  <a:lnTo>
                    <a:pt x="3026188" y="0"/>
                  </a:lnTo>
                  <a:lnTo>
                    <a:pt x="3026188" y="2332625"/>
                  </a:lnTo>
                  <a:lnTo>
                    <a:pt x="0" y="2332625"/>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it-IT" sz="2700" dirty="0"/>
            </a:p>
          </p:txBody>
        </p:sp>
        <p:sp>
          <p:nvSpPr>
            <p:cNvPr id="15" name="CasellaDiTesto 22">
              <a:extLst>
                <a:ext uri="{FF2B5EF4-FFF2-40B4-BE49-F238E27FC236}">
                  <a16:creationId xmlns:a16="http://schemas.microsoft.com/office/drawing/2014/main" id="{D27C209F-7C8C-AB7D-163C-195F8EC551FA}"/>
                </a:ext>
              </a:extLst>
            </p:cNvPr>
            <p:cNvSpPr txBox="1"/>
            <p:nvPr/>
          </p:nvSpPr>
          <p:spPr>
            <a:xfrm>
              <a:off x="388400" y="2440032"/>
              <a:ext cx="4333708" cy="1092607"/>
            </a:xfrm>
            <a:prstGeom prst="rect">
              <a:avLst/>
            </a:prstGeom>
            <a:noFill/>
            <a:ln cap="flat">
              <a:noFill/>
            </a:ln>
          </p:spPr>
          <p:txBody>
            <a:bodyPr vert="horz" wrap="square" lIns="137160" tIns="68580" rIns="137160" bIns="68580" anchor="t" anchorCtr="0" compatLnSpc="1">
              <a:spAutoFit/>
            </a:bodyPr>
            <a:lstStyle/>
            <a:p>
              <a:pPr algn="just" defTabSz="1371600">
                <a:lnSpc>
                  <a:spcPct val="90000"/>
                </a:lnSpc>
                <a:spcBef>
                  <a:spcPts val="1500"/>
                </a:spcBef>
                <a:defRPr sz="1800" b="0" i="0" u="none" strike="noStrike" kern="0" cap="none" spc="0" baseline="0">
                  <a:solidFill>
                    <a:srgbClr val="000000"/>
                  </a:solidFill>
                  <a:uFillTx/>
                </a:defRPr>
              </a:pPr>
              <a:r>
                <a:rPr lang="it-IT" sz="3600" b="1" dirty="0">
                  <a:solidFill>
                    <a:srgbClr val="6C6E70"/>
                  </a:solidFill>
                  <a:latin typeface="Poppins"/>
                </a:rPr>
                <a:t>Mobber: </a:t>
              </a:r>
              <a:r>
                <a:rPr lang="it-IT" sz="3600" dirty="0">
                  <a:solidFill>
                    <a:srgbClr val="6C6E70"/>
                  </a:solidFill>
                  <a:latin typeface="Poppins"/>
                </a:rPr>
                <a:t>è colui che mette in atto i comportamenti vessatori.</a:t>
              </a:r>
            </a:p>
          </p:txBody>
        </p:sp>
      </p:grpSp>
      <p:grpSp>
        <p:nvGrpSpPr>
          <p:cNvPr id="16" name="Gruppo 15">
            <a:extLst>
              <a:ext uri="{FF2B5EF4-FFF2-40B4-BE49-F238E27FC236}">
                <a16:creationId xmlns:a16="http://schemas.microsoft.com/office/drawing/2014/main" id="{615C609B-6EF3-FBCD-E581-8D02A0323DF6}"/>
              </a:ext>
            </a:extLst>
          </p:cNvPr>
          <p:cNvGrpSpPr/>
          <p:nvPr/>
        </p:nvGrpSpPr>
        <p:grpSpPr>
          <a:xfrm>
            <a:off x="9191076" y="2031332"/>
            <a:ext cx="8903568" cy="2021100"/>
            <a:chOff x="19234" y="2230309"/>
            <a:chExt cx="5235038" cy="1347400"/>
          </a:xfrm>
        </p:grpSpPr>
        <p:sp>
          <p:nvSpPr>
            <p:cNvPr id="17" name="Freeform 13">
              <a:extLst>
                <a:ext uri="{FF2B5EF4-FFF2-40B4-BE49-F238E27FC236}">
                  <a16:creationId xmlns:a16="http://schemas.microsoft.com/office/drawing/2014/main" id="{68981811-7D08-5786-90DF-CFD927E4AD10}"/>
                </a:ext>
              </a:extLst>
            </p:cNvPr>
            <p:cNvSpPr/>
            <p:nvPr/>
          </p:nvSpPr>
          <p:spPr>
            <a:xfrm>
              <a:off x="19234" y="2230309"/>
              <a:ext cx="5235038" cy="1347400"/>
            </a:xfrm>
            <a:custGeom>
              <a:avLst/>
              <a:gdLst/>
              <a:ahLst/>
              <a:cxnLst/>
              <a:rect l="l" t="t" r="r" b="b"/>
              <a:pathLst>
                <a:path w="3026188" h="2332625">
                  <a:moveTo>
                    <a:pt x="0" y="0"/>
                  </a:moveTo>
                  <a:lnTo>
                    <a:pt x="3026188" y="0"/>
                  </a:lnTo>
                  <a:lnTo>
                    <a:pt x="3026188" y="2332625"/>
                  </a:lnTo>
                  <a:lnTo>
                    <a:pt x="0" y="2332625"/>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it-IT" sz="2700" dirty="0"/>
            </a:p>
          </p:txBody>
        </p:sp>
        <p:sp>
          <p:nvSpPr>
            <p:cNvPr id="18" name="CasellaDiTesto 22">
              <a:extLst>
                <a:ext uri="{FF2B5EF4-FFF2-40B4-BE49-F238E27FC236}">
                  <a16:creationId xmlns:a16="http://schemas.microsoft.com/office/drawing/2014/main" id="{C36DD19F-84C4-32BC-A79D-8A31B10A23DD}"/>
                </a:ext>
              </a:extLst>
            </p:cNvPr>
            <p:cNvSpPr txBox="1"/>
            <p:nvPr/>
          </p:nvSpPr>
          <p:spPr>
            <a:xfrm>
              <a:off x="373637" y="2366041"/>
              <a:ext cx="4762962" cy="1092607"/>
            </a:xfrm>
            <a:prstGeom prst="rect">
              <a:avLst/>
            </a:prstGeom>
            <a:noFill/>
            <a:ln cap="flat">
              <a:noFill/>
            </a:ln>
          </p:spPr>
          <p:txBody>
            <a:bodyPr vert="horz" wrap="square" lIns="137160" tIns="68580" rIns="137160" bIns="68580" anchor="t" anchorCtr="0" compatLnSpc="1">
              <a:spAutoFit/>
            </a:bodyPr>
            <a:lstStyle/>
            <a:p>
              <a:pPr algn="just" defTabSz="1371600">
                <a:lnSpc>
                  <a:spcPct val="90000"/>
                </a:lnSpc>
                <a:spcBef>
                  <a:spcPts val="1500"/>
                </a:spcBef>
                <a:defRPr sz="1800" b="0" i="0" u="none" strike="noStrike" kern="0" cap="none" spc="0" baseline="0">
                  <a:solidFill>
                    <a:srgbClr val="000000"/>
                  </a:solidFill>
                  <a:uFillTx/>
                </a:defRPr>
              </a:pPr>
              <a:r>
                <a:rPr lang="it-IT" sz="3600" b="1" dirty="0">
                  <a:solidFill>
                    <a:srgbClr val="6C6E70"/>
                  </a:solidFill>
                  <a:latin typeface="Poppins"/>
                </a:rPr>
                <a:t>Vittima: </a:t>
              </a:r>
              <a:r>
                <a:rPr lang="it-IT" sz="3600" dirty="0">
                  <a:solidFill>
                    <a:srgbClr val="6C6E70"/>
                  </a:solidFill>
                  <a:latin typeface="Poppins"/>
                </a:rPr>
                <a:t>anche detto mobbizzato: è il soggetto che subisce il comportamento vessatorio.</a:t>
              </a:r>
            </a:p>
          </p:txBody>
        </p:sp>
      </p:grpSp>
      <p:grpSp>
        <p:nvGrpSpPr>
          <p:cNvPr id="19" name="Gruppo 18">
            <a:extLst>
              <a:ext uri="{FF2B5EF4-FFF2-40B4-BE49-F238E27FC236}">
                <a16:creationId xmlns:a16="http://schemas.microsoft.com/office/drawing/2014/main" id="{6633B429-BB94-4DE4-A272-DE8E1B66C07C}"/>
              </a:ext>
            </a:extLst>
          </p:cNvPr>
          <p:cNvGrpSpPr/>
          <p:nvPr/>
        </p:nvGrpSpPr>
        <p:grpSpPr>
          <a:xfrm>
            <a:off x="0" y="8154815"/>
            <a:ext cx="18288000" cy="1382577"/>
            <a:chOff x="19234" y="2399063"/>
            <a:chExt cx="4396824" cy="921718"/>
          </a:xfrm>
        </p:grpSpPr>
        <p:sp>
          <p:nvSpPr>
            <p:cNvPr id="20" name="Freeform 13">
              <a:extLst>
                <a:ext uri="{FF2B5EF4-FFF2-40B4-BE49-F238E27FC236}">
                  <a16:creationId xmlns:a16="http://schemas.microsoft.com/office/drawing/2014/main" id="{430012D2-91BF-79E9-0D97-565F4587A746}"/>
                </a:ext>
              </a:extLst>
            </p:cNvPr>
            <p:cNvSpPr/>
            <p:nvPr/>
          </p:nvSpPr>
          <p:spPr>
            <a:xfrm>
              <a:off x="19234" y="2399063"/>
              <a:ext cx="4396824" cy="921718"/>
            </a:xfrm>
            <a:custGeom>
              <a:avLst/>
              <a:gdLst/>
              <a:ahLst/>
              <a:cxnLst/>
              <a:rect l="l" t="t" r="r" b="b"/>
              <a:pathLst>
                <a:path w="3026188" h="2332625">
                  <a:moveTo>
                    <a:pt x="0" y="0"/>
                  </a:moveTo>
                  <a:lnTo>
                    <a:pt x="3026188" y="0"/>
                  </a:lnTo>
                  <a:lnTo>
                    <a:pt x="3026188" y="2332625"/>
                  </a:lnTo>
                  <a:lnTo>
                    <a:pt x="0" y="2332625"/>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it-IT" sz="2700" dirty="0"/>
            </a:p>
          </p:txBody>
        </p:sp>
        <p:sp>
          <p:nvSpPr>
            <p:cNvPr id="21" name="CasellaDiTesto 22">
              <a:extLst>
                <a:ext uri="{FF2B5EF4-FFF2-40B4-BE49-F238E27FC236}">
                  <a16:creationId xmlns:a16="http://schemas.microsoft.com/office/drawing/2014/main" id="{A41DA8A9-9180-DA07-3AC6-519CD2174C9E}"/>
                </a:ext>
              </a:extLst>
            </p:cNvPr>
            <p:cNvSpPr txBox="1"/>
            <p:nvPr/>
          </p:nvSpPr>
          <p:spPr>
            <a:xfrm>
              <a:off x="383404" y="2440983"/>
              <a:ext cx="3873749" cy="760208"/>
            </a:xfrm>
            <a:prstGeom prst="rect">
              <a:avLst/>
            </a:prstGeom>
            <a:noFill/>
            <a:ln cap="flat">
              <a:noFill/>
            </a:ln>
          </p:spPr>
          <p:txBody>
            <a:bodyPr vert="horz" wrap="square" lIns="137160" tIns="68580" rIns="137160" bIns="68580" anchor="t" anchorCtr="0" compatLnSpc="1">
              <a:spAutoFit/>
            </a:bodyPr>
            <a:lstStyle/>
            <a:p>
              <a:pPr algn="just" defTabSz="1371600">
                <a:lnSpc>
                  <a:spcPct val="90000"/>
                </a:lnSpc>
                <a:spcBef>
                  <a:spcPts val="1500"/>
                </a:spcBef>
                <a:defRPr sz="1800" b="0" i="0" u="none" strike="noStrike" kern="0" cap="none" spc="0" baseline="0">
                  <a:solidFill>
                    <a:srgbClr val="000000"/>
                  </a:solidFill>
                  <a:uFillTx/>
                </a:defRPr>
              </a:pPr>
              <a:r>
                <a:rPr lang="it-IT" sz="3600" b="1" dirty="0">
                  <a:solidFill>
                    <a:srgbClr val="6C6E70"/>
                  </a:solidFill>
                  <a:latin typeface="Poppins"/>
                </a:rPr>
                <a:t>Spettatori: </a:t>
              </a:r>
              <a:r>
                <a:rPr lang="it-IT" sz="3600" dirty="0">
                  <a:solidFill>
                    <a:srgbClr val="6C6E70"/>
                  </a:solidFill>
                  <a:latin typeface="Poppins"/>
                </a:rPr>
                <a:t>non sono direttamente coinvolti nelle azioni di mobbing, ma hanno comunque un ruolo decisivo nella loro riuscita.</a:t>
              </a:r>
            </a:p>
          </p:txBody>
        </p:sp>
      </p:grpSp>
      <p:pic>
        <p:nvPicPr>
          <p:cNvPr id="10" name="Immagine 9" descr="Immagine che contiene vestiti, Viso umano, abito, cartone animato&#10;&#10;Descrizione generata automaticamente">
            <a:extLst>
              <a:ext uri="{FF2B5EF4-FFF2-40B4-BE49-F238E27FC236}">
                <a16:creationId xmlns:a16="http://schemas.microsoft.com/office/drawing/2014/main" id="{7D4A6F23-36DA-CA8C-41A4-16B19368D56C}"/>
              </a:ext>
            </a:extLst>
          </p:cNvPr>
          <p:cNvPicPr>
            <a:picLocks noChangeAspect="1"/>
          </p:cNvPicPr>
          <p:nvPr/>
        </p:nvPicPr>
        <p:blipFill>
          <a:blip r:embed="rId10">
            <a:extLst>
              <a:ext uri="{28A0092B-C50C-407E-A947-70E740481C1C}">
                <a14:useLocalDpi xmlns:a14="http://schemas.microsoft.com/office/drawing/2010/main" val="0"/>
              </a:ext>
            </a:extLst>
          </a:blip>
          <a:srcRect r="45758" b="66263"/>
          <a:stretch/>
        </p:blipFill>
        <p:spPr>
          <a:xfrm>
            <a:off x="5665961" y="4023793"/>
            <a:ext cx="7050231" cy="4385060"/>
          </a:xfrm>
          <a:prstGeom prst="rect">
            <a:avLst/>
          </a:prstGeom>
        </p:spPr>
      </p:pic>
    </p:spTree>
    <p:extLst>
      <p:ext uri="{BB962C8B-B14F-4D97-AF65-F5344CB8AC3E}">
        <p14:creationId xmlns:p14="http://schemas.microsoft.com/office/powerpoint/2010/main" val="2639880511"/>
      </p:ext>
    </p:extLst>
  </p:cSld>
  <p:clrMapOvr>
    <a:masterClrMapping/>
  </p:clrMapOvr>
  <mc:AlternateContent xmlns:mc="http://schemas.openxmlformats.org/markup-compatibility/2006" xmlns:p14="http://schemas.microsoft.com/office/powerpoint/2010/main">
    <mc:Choice Requires="p14">
      <p:transition p14:dur="10" advClick="0" advTm="0"/>
    </mc:Choice>
    <mc:Fallback xmlns="">
      <p:transition advClick="0" advTm="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7"/>
          <p:cNvGrpSpPr/>
          <p:nvPr/>
        </p:nvGrpSpPr>
        <p:grpSpPr>
          <a:xfrm>
            <a:off x="14551446" y="288097"/>
            <a:ext cx="4864479" cy="1277651"/>
            <a:chOff x="0" y="0"/>
            <a:chExt cx="1818991" cy="477756"/>
          </a:xfrm>
        </p:grpSpPr>
        <p:sp>
          <p:nvSpPr>
            <p:cNvPr id="8" name="Freeform 8"/>
            <p:cNvSpPr/>
            <p:nvPr/>
          </p:nvSpPr>
          <p:spPr>
            <a:xfrm>
              <a:off x="0" y="0"/>
              <a:ext cx="1818991" cy="477756"/>
            </a:xfrm>
            <a:custGeom>
              <a:avLst/>
              <a:gdLst/>
              <a:ahLst/>
              <a:cxnLst/>
              <a:rect l="l" t="t" r="r" b="b"/>
              <a:pathLst>
                <a:path w="1818991" h="477756">
                  <a:moveTo>
                    <a:pt x="81168" y="0"/>
                  </a:moveTo>
                  <a:lnTo>
                    <a:pt x="1737824" y="0"/>
                  </a:lnTo>
                  <a:cubicBezTo>
                    <a:pt x="1782651" y="0"/>
                    <a:pt x="1818991" y="36340"/>
                    <a:pt x="1818991" y="81168"/>
                  </a:cubicBezTo>
                  <a:lnTo>
                    <a:pt x="1818991" y="396589"/>
                  </a:lnTo>
                  <a:cubicBezTo>
                    <a:pt x="1818991" y="441416"/>
                    <a:pt x="1782651" y="477756"/>
                    <a:pt x="1737824" y="477756"/>
                  </a:cubicBezTo>
                  <a:lnTo>
                    <a:pt x="81168" y="477756"/>
                  </a:lnTo>
                  <a:cubicBezTo>
                    <a:pt x="36340" y="477756"/>
                    <a:pt x="0" y="441416"/>
                    <a:pt x="0" y="396589"/>
                  </a:cubicBezTo>
                  <a:lnTo>
                    <a:pt x="0" y="81168"/>
                  </a:lnTo>
                  <a:cubicBezTo>
                    <a:pt x="0" y="36340"/>
                    <a:pt x="36340" y="0"/>
                    <a:pt x="81168" y="0"/>
                  </a:cubicBezTo>
                  <a:close/>
                </a:path>
              </a:pathLst>
            </a:custGeom>
            <a:solidFill>
              <a:srgbClr val="000000">
                <a:alpha val="0"/>
              </a:srgbClr>
            </a:solidFill>
            <a:ln w="38100" cap="rnd">
              <a:solidFill>
                <a:srgbClr val="0064A3"/>
              </a:solidFill>
              <a:round/>
            </a:ln>
          </p:spPr>
          <p:txBody>
            <a:bodyPr/>
            <a:lstStyle/>
            <a:p>
              <a:endParaRPr lang="it-IT"/>
            </a:p>
          </p:txBody>
        </p:sp>
        <p:sp>
          <p:nvSpPr>
            <p:cNvPr id="9" name="TextBox 9"/>
            <p:cNvSpPr txBox="1"/>
            <p:nvPr/>
          </p:nvSpPr>
          <p:spPr>
            <a:xfrm>
              <a:off x="0" y="-38100"/>
              <a:ext cx="812800" cy="850900"/>
            </a:xfrm>
            <a:prstGeom prst="rect">
              <a:avLst/>
            </a:prstGeom>
          </p:spPr>
          <p:txBody>
            <a:bodyPr lIns="50800" tIns="50800" rIns="50800" bIns="50800" rtlCol="0" anchor="ctr"/>
            <a:lstStyle/>
            <a:p>
              <a:pPr algn="ctr">
                <a:lnSpc>
                  <a:spcPts val="2659"/>
                </a:lnSpc>
              </a:pPr>
              <a:endParaRPr/>
            </a:p>
          </p:txBody>
        </p:sp>
      </p:grpSp>
      <p:sp>
        <p:nvSpPr>
          <p:cNvPr id="10" name="Freeform 10"/>
          <p:cNvSpPr/>
          <p:nvPr/>
        </p:nvSpPr>
        <p:spPr>
          <a:xfrm>
            <a:off x="14799849" y="452205"/>
            <a:ext cx="3342411" cy="895766"/>
          </a:xfrm>
          <a:custGeom>
            <a:avLst/>
            <a:gdLst/>
            <a:ahLst/>
            <a:cxnLst/>
            <a:rect l="l" t="t" r="r" b="b"/>
            <a:pathLst>
              <a:path w="3342411" h="895766">
                <a:moveTo>
                  <a:pt x="0" y="0"/>
                </a:moveTo>
                <a:lnTo>
                  <a:pt x="3342411" y="0"/>
                </a:lnTo>
                <a:lnTo>
                  <a:pt x="3342411" y="895766"/>
                </a:lnTo>
                <a:lnTo>
                  <a:pt x="0" y="895766"/>
                </a:lnTo>
                <a:lnTo>
                  <a:pt x="0" y="0"/>
                </a:lnTo>
                <a:close/>
              </a:path>
            </a:pathLst>
          </a:custGeom>
          <a:blipFill>
            <a:blip r:embed="rId4"/>
            <a:stretch>
              <a:fillRect/>
            </a:stretch>
          </a:blipFill>
        </p:spPr>
        <p:txBody>
          <a:bodyPr/>
          <a:lstStyle/>
          <a:p>
            <a:endParaRPr lang="it-IT"/>
          </a:p>
        </p:txBody>
      </p:sp>
      <p:grpSp>
        <p:nvGrpSpPr>
          <p:cNvPr id="24" name="Gruppo 23">
            <a:extLst>
              <a:ext uri="{FF2B5EF4-FFF2-40B4-BE49-F238E27FC236}">
                <a16:creationId xmlns:a16="http://schemas.microsoft.com/office/drawing/2014/main" id="{2329499E-F0F8-4A3A-FFA0-C4B0518E5A0C}"/>
              </a:ext>
            </a:extLst>
          </p:cNvPr>
          <p:cNvGrpSpPr/>
          <p:nvPr/>
        </p:nvGrpSpPr>
        <p:grpSpPr>
          <a:xfrm>
            <a:off x="399002" y="2448267"/>
            <a:ext cx="15329305" cy="7315287"/>
            <a:chOff x="399002" y="2448267"/>
            <a:chExt cx="15329305" cy="7315287"/>
          </a:xfrm>
        </p:grpSpPr>
        <p:sp>
          <p:nvSpPr>
            <p:cNvPr id="5" name="AutoShape 5"/>
            <p:cNvSpPr/>
            <p:nvPr/>
          </p:nvSpPr>
          <p:spPr>
            <a:xfrm flipV="1">
              <a:off x="399002" y="2461748"/>
              <a:ext cx="0" cy="6777117"/>
            </a:xfrm>
            <a:prstGeom prst="line">
              <a:avLst/>
            </a:prstGeom>
            <a:ln w="38100" cap="flat">
              <a:solidFill>
                <a:srgbClr val="0064A3"/>
              </a:solidFill>
              <a:prstDash val="solid"/>
              <a:headEnd type="none" w="sm" len="sm"/>
              <a:tailEnd type="none" w="sm" len="sm"/>
            </a:ln>
          </p:spPr>
          <p:txBody>
            <a:bodyPr/>
            <a:lstStyle/>
            <a:p>
              <a:endParaRPr lang="it-IT"/>
            </a:p>
          </p:txBody>
        </p:sp>
        <p:sp>
          <p:nvSpPr>
            <p:cNvPr id="11" name="TextBox 11"/>
            <p:cNvSpPr txBox="1"/>
            <p:nvPr/>
          </p:nvSpPr>
          <p:spPr>
            <a:xfrm>
              <a:off x="833574" y="2448267"/>
              <a:ext cx="14894733" cy="7315287"/>
            </a:xfrm>
            <a:prstGeom prst="rect">
              <a:avLst/>
            </a:prstGeom>
          </p:spPr>
          <p:txBody>
            <a:bodyPr lIns="0" tIns="0" rIns="0" bIns="0" rtlCol="0" anchor="t">
              <a:spAutoFit/>
            </a:bodyPr>
            <a:lstStyle/>
            <a:p>
              <a:pPr algn="just">
                <a:lnSpc>
                  <a:spcPts val="5298"/>
                </a:lnSpc>
              </a:pPr>
              <a:r>
                <a:rPr lang="en-US" sz="3291" dirty="0">
                  <a:solidFill>
                    <a:srgbClr val="6C6E70"/>
                  </a:solidFill>
                  <a:latin typeface="Poppins Bold"/>
                </a:rPr>
                <a:t>1. MOBBER: L'AGGRESSORE</a:t>
              </a:r>
              <a:r>
                <a:rPr lang="en-US" sz="3291" dirty="0">
                  <a:solidFill>
                    <a:srgbClr val="6C6E70"/>
                  </a:solidFill>
                  <a:latin typeface="Poppins"/>
                </a:rPr>
                <a:t>, </a:t>
              </a:r>
              <a:r>
                <a:rPr lang="en-US" sz="3291" dirty="0" err="1">
                  <a:solidFill>
                    <a:srgbClr val="6C6E70"/>
                  </a:solidFill>
                  <a:latin typeface="Poppins"/>
                </a:rPr>
                <a:t>che</a:t>
              </a:r>
              <a:r>
                <a:rPr lang="en-US" sz="3291" dirty="0">
                  <a:solidFill>
                    <a:srgbClr val="6C6E70"/>
                  </a:solidFill>
                  <a:latin typeface="Poppins"/>
                </a:rPr>
                <a:t> </a:t>
              </a:r>
              <a:r>
                <a:rPr lang="en-US" sz="3291" dirty="0" err="1">
                  <a:solidFill>
                    <a:srgbClr val="6C6E70"/>
                  </a:solidFill>
                  <a:latin typeface="Poppins"/>
                </a:rPr>
                <a:t>può</a:t>
              </a:r>
              <a:r>
                <a:rPr lang="en-US" sz="3291" dirty="0">
                  <a:solidFill>
                    <a:srgbClr val="6C6E70"/>
                  </a:solidFill>
                  <a:latin typeface="Poppins"/>
                </a:rPr>
                <a:t> </a:t>
              </a:r>
              <a:r>
                <a:rPr lang="en-US" sz="3291" dirty="0" err="1">
                  <a:solidFill>
                    <a:srgbClr val="6C6E70"/>
                  </a:solidFill>
                  <a:latin typeface="Poppins"/>
                </a:rPr>
                <a:t>essere</a:t>
              </a:r>
              <a:r>
                <a:rPr lang="en-US" sz="3291" dirty="0">
                  <a:solidFill>
                    <a:srgbClr val="6C6E70"/>
                  </a:solidFill>
                  <a:latin typeface="Poppins"/>
                </a:rPr>
                <a:t> </a:t>
              </a:r>
              <a:r>
                <a:rPr lang="en-US" sz="3291" dirty="0" err="1">
                  <a:solidFill>
                    <a:srgbClr val="6C6E70"/>
                  </a:solidFill>
                  <a:latin typeface="Poppins"/>
                </a:rPr>
                <a:t>una</a:t>
              </a:r>
              <a:r>
                <a:rPr lang="en-US" sz="3291" dirty="0">
                  <a:solidFill>
                    <a:srgbClr val="6C6E70"/>
                  </a:solidFill>
                  <a:latin typeface="Poppins"/>
                </a:rPr>
                <a:t> </a:t>
              </a:r>
              <a:r>
                <a:rPr lang="en-US" sz="3291" dirty="0" err="1">
                  <a:solidFill>
                    <a:srgbClr val="6C6E70"/>
                  </a:solidFill>
                  <a:latin typeface="Poppins"/>
                </a:rPr>
                <a:t>singola</a:t>
              </a:r>
              <a:r>
                <a:rPr lang="en-US" sz="3291" dirty="0">
                  <a:solidFill>
                    <a:srgbClr val="6C6E70"/>
                  </a:solidFill>
                  <a:latin typeface="Poppins"/>
                </a:rPr>
                <a:t> persona, un </a:t>
              </a:r>
              <a:r>
                <a:rPr lang="en-US" sz="3291" dirty="0" err="1">
                  <a:solidFill>
                    <a:srgbClr val="6C6E70"/>
                  </a:solidFill>
                  <a:latin typeface="Poppins"/>
                </a:rPr>
                <a:t>gruppo</a:t>
              </a:r>
              <a:r>
                <a:rPr lang="en-US" sz="3291" dirty="0">
                  <a:solidFill>
                    <a:srgbClr val="6C6E70"/>
                  </a:solidFill>
                  <a:latin typeface="Poppins"/>
                </a:rPr>
                <a:t> di </a:t>
              </a:r>
              <a:r>
                <a:rPr lang="en-US" sz="3291" dirty="0" err="1">
                  <a:solidFill>
                    <a:srgbClr val="6C6E70"/>
                  </a:solidFill>
                  <a:latin typeface="Poppins"/>
                </a:rPr>
                <a:t>individui</a:t>
              </a:r>
              <a:r>
                <a:rPr lang="en-US" sz="3291" dirty="0">
                  <a:solidFill>
                    <a:srgbClr val="6C6E70"/>
                  </a:solidFill>
                  <a:latin typeface="Poppins"/>
                </a:rPr>
                <a:t> o </a:t>
              </a:r>
              <a:r>
                <a:rPr lang="en-US" sz="3291" dirty="0" err="1">
                  <a:solidFill>
                    <a:srgbClr val="6C6E70"/>
                  </a:solidFill>
                  <a:latin typeface="Poppins"/>
                </a:rPr>
                <a:t>persino</a:t>
              </a:r>
              <a:r>
                <a:rPr lang="en-US" sz="3291" dirty="0">
                  <a:solidFill>
                    <a:srgbClr val="6C6E70"/>
                  </a:solidFill>
                  <a:latin typeface="Poppins"/>
                </a:rPr>
                <a:t> </a:t>
              </a:r>
              <a:r>
                <a:rPr lang="en-US" sz="3291" dirty="0" err="1">
                  <a:solidFill>
                    <a:srgbClr val="6C6E70"/>
                  </a:solidFill>
                  <a:latin typeface="Poppins"/>
                </a:rPr>
                <a:t>l'organizzazione</a:t>
              </a:r>
              <a:r>
                <a:rPr lang="en-US" sz="3291" dirty="0">
                  <a:solidFill>
                    <a:srgbClr val="6C6E70"/>
                  </a:solidFill>
                  <a:latin typeface="Poppins"/>
                </a:rPr>
                <a:t> </a:t>
              </a:r>
              <a:r>
                <a:rPr lang="en-US" sz="3291" dirty="0" err="1">
                  <a:solidFill>
                    <a:srgbClr val="6C6E70"/>
                  </a:solidFill>
                  <a:latin typeface="Poppins"/>
                </a:rPr>
                <a:t>stessa</a:t>
              </a:r>
              <a:r>
                <a:rPr lang="en-US" sz="3291" dirty="0">
                  <a:solidFill>
                    <a:srgbClr val="6C6E70"/>
                  </a:solidFill>
                  <a:latin typeface="Poppins"/>
                </a:rPr>
                <a:t> (in </a:t>
              </a:r>
              <a:r>
                <a:rPr lang="en-US" sz="3291" dirty="0" err="1">
                  <a:solidFill>
                    <a:srgbClr val="6C6E70"/>
                  </a:solidFill>
                  <a:latin typeface="Poppins"/>
                </a:rPr>
                <a:t>tal</a:t>
              </a:r>
              <a:r>
                <a:rPr lang="en-US" sz="3291" dirty="0">
                  <a:solidFill>
                    <a:srgbClr val="6C6E70"/>
                  </a:solidFill>
                  <a:latin typeface="Poppins"/>
                </a:rPr>
                <a:t> </a:t>
              </a:r>
              <a:r>
                <a:rPr lang="en-US" sz="3291" dirty="0" err="1">
                  <a:solidFill>
                    <a:srgbClr val="6C6E70"/>
                  </a:solidFill>
                  <a:latin typeface="Poppins"/>
                </a:rPr>
                <a:t>caso</a:t>
              </a:r>
              <a:r>
                <a:rPr lang="en-US" sz="3291" dirty="0">
                  <a:solidFill>
                    <a:srgbClr val="6C6E70"/>
                  </a:solidFill>
                  <a:latin typeface="Poppins"/>
                </a:rPr>
                <a:t> </a:t>
              </a:r>
              <a:r>
                <a:rPr lang="en-US" sz="3291" dirty="0" err="1">
                  <a:solidFill>
                    <a:srgbClr val="6C6E70"/>
                  </a:solidFill>
                  <a:latin typeface="Poppins"/>
                </a:rPr>
                <a:t>si</a:t>
              </a:r>
              <a:r>
                <a:rPr lang="en-US" sz="3291" dirty="0">
                  <a:solidFill>
                    <a:srgbClr val="6C6E70"/>
                  </a:solidFill>
                  <a:latin typeface="Poppins"/>
                </a:rPr>
                <a:t> </a:t>
              </a:r>
              <a:r>
                <a:rPr lang="en-US" sz="3291" dirty="0" err="1">
                  <a:solidFill>
                    <a:srgbClr val="6C6E70"/>
                  </a:solidFill>
                  <a:latin typeface="Poppins"/>
                </a:rPr>
                <a:t>parla</a:t>
              </a:r>
              <a:r>
                <a:rPr lang="en-US" sz="3291" dirty="0">
                  <a:solidFill>
                    <a:srgbClr val="6C6E70"/>
                  </a:solidFill>
                  <a:latin typeface="Poppins"/>
                </a:rPr>
                <a:t> di BOSSING). Di </a:t>
              </a:r>
              <a:r>
                <a:rPr lang="en-US" sz="3291" dirty="0" err="1">
                  <a:solidFill>
                    <a:srgbClr val="6C6E70"/>
                  </a:solidFill>
                  <a:latin typeface="Poppins"/>
                </a:rPr>
                <a:t>solito</a:t>
              </a:r>
              <a:r>
                <a:rPr lang="en-US" sz="3291" dirty="0">
                  <a:solidFill>
                    <a:srgbClr val="6C6E70"/>
                  </a:solidFill>
                  <a:latin typeface="Poppins"/>
                </a:rPr>
                <a:t> è </a:t>
              </a:r>
              <a:r>
                <a:rPr lang="en-US" sz="3291" dirty="0" err="1">
                  <a:solidFill>
                    <a:srgbClr val="6C6E70"/>
                  </a:solidFill>
                  <a:latin typeface="Poppins"/>
                </a:rPr>
                <a:t>consapevole</a:t>
              </a:r>
              <a:r>
                <a:rPr lang="en-US" sz="3291" dirty="0">
                  <a:solidFill>
                    <a:srgbClr val="6C6E70"/>
                  </a:solidFill>
                  <a:latin typeface="Poppins"/>
                </a:rPr>
                <a:t> </a:t>
              </a:r>
              <a:r>
                <a:rPr lang="en-US" sz="3291" dirty="0" err="1">
                  <a:solidFill>
                    <a:srgbClr val="6C6E70"/>
                  </a:solidFill>
                  <a:latin typeface="Poppins"/>
                </a:rPr>
                <a:t>delle</a:t>
              </a:r>
              <a:r>
                <a:rPr lang="en-US" sz="3291" dirty="0">
                  <a:solidFill>
                    <a:srgbClr val="6C6E70"/>
                  </a:solidFill>
                  <a:latin typeface="Poppins"/>
                </a:rPr>
                <a:t> sue </a:t>
              </a:r>
              <a:r>
                <a:rPr lang="en-US" sz="3291" dirty="0" err="1">
                  <a:solidFill>
                    <a:srgbClr val="6C6E70"/>
                  </a:solidFill>
                  <a:latin typeface="Poppins"/>
                </a:rPr>
                <a:t>azioni</a:t>
              </a:r>
              <a:r>
                <a:rPr lang="en-US" sz="3291" dirty="0">
                  <a:solidFill>
                    <a:srgbClr val="6C6E70"/>
                  </a:solidFill>
                  <a:latin typeface="Poppins"/>
                </a:rPr>
                <a:t> e </a:t>
              </a:r>
              <a:r>
                <a:rPr lang="en-US" sz="3291" dirty="0" err="1">
                  <a:solidFill>
                    <a:srgbClr val="6C6E70"/>
                  </a:solidFill>
                  <a:latin typeface="Poppins"/>
                </a:rPr>
                <a:t>delle</a:t>
              </a:r>
              <a:r>
                <a:rPr lang="en-US" sz="3291" dirty="0">
                  <a:solidFill>
                    <a:srgbClr val="6C6E70"/>
                  </a:solidFill>
                  <a:latin typeface="Poppins"/>
                </a:rPr>
                <a:t> </a:t>
              </a:r>
              <a:r>
                <a:rPr lang="en-US" sz="3291" dirty="0" err="1">
                  <a:solidFill>
                    <a:srgbClr val="6C6E70"/>
                  </a:solidFill>
                  <a:latin typeface="Poppins"/>
                </a:rPr>
                <a:t>motivazioni</a:t>
              </a:r>
              <a:r>
                <a:rPr lang="en-US" sz="3291" dirty="0">
                  <a:solidFill>
                    <a:srgbClr val="6C6E70"/>
                  </a:solidFill>
                  <a:latin typeface="Poppins"/>
                </a:rPr>
                <a:t> </a:t>
              </a:r>
              <a:r>
                <a:rPr lang="en-US" sz="3291" dirty="0" err="1">
                  <a:solidFill>
                    <a:srgbClr val="6C6E70"/>
                  </a:solidFill>
                  <a:latin typeface="Poppins"/>
                </a:rPr>
                <a:t>che</a:t>
              </a:r>
              <a:r>
                <a:rPr lang="en-US" sz="3291" dirty="0">
                  <a:solidFill>
                    <a:srgbClr val="6C6E70"/>
                  </a:solidFill>
                  <a:latin typeface="Poppins"/>
                </a:rPr>
                <a:t> le </a:t>
              </a:r>
              <a:r>
                <a:rPr lang="en-US" sz="3291" dirty="0" err="1">
                  <a:solidFill>
                    <a:srgbClr val="6C6E70"/>
                  </a:solidFill>
                  <a:latin typeface="Poppins"/>
                </a:rPr>
                <a:t>guidano</a:t>
              </a:r>
              <a:r>
                <a:rPr lang="en-US" sz="3291" dirty="0">
                  <a:solidFill>
                    <a:srgbClr val="6C6E70"/>
                  </a:solidFill>
                  <a:latin typeface="Poppins"/>
                </a:rPr>
                <a:t>, </a:t>
              </a:r>
              <a:r>
                <a:rPr lang="en-US" sz="3291" dirty="0" err="1">
                  <a:solidFill>
                    <a:srgbClr val="6C6E70"/>
                  </a:solidFill>
                  <a:latin typeface="Poppins"/>
                </a:rPr>
                <a:t>sebbene</a:t>
              </a:r>
              <a:r>
                <a:rPr lang="en-US" sz="3291" dirty="0">
                  <a:solidFill>
                    <a:srgbClr val="6C6E70"/>
                  </a:solidFill>
                  <a:latin typeface="Poppins"/>
                </a:rPr>
                <a:t> </a:t>
              </a:r>
              <a:r>
                <a:rPr lang="en-US" sz="3291" dirty="0" err="1">
                  <a:solidFill>
                    <a:srgbClr val="6C6E70"/>
                  </a:solidFill>
                  <a:latin typeface="Poppins"/>
                </a:rPr>
                <a:t>possano</a:t>
              </a:r>
              <a:r>
                <a:rPr lang="en-US" sz="3291" dirty="0">
                  <a:solidFill>
                    <a:srgbClr val="6C6E70"/>
                  </a:solidFill>
                  <a:latin typeface="Poppins"/>
                </a:rPr>
                <a:t> </a:t>
              </a:r>
              <a:r>
                <a:rPr lang="en-US" sz="3291" dirty="0" err="1">
                  <a:solidFill>
                    <a:srgbClr val="6C6E70"/>
                  </a:solidFill>
                  <a:latin typeface="Poppins"/>
                </a:rPr>
                <a:t>esistere</a:t>
              </a:r>
              <a:r>
                <a:rPr lang="en-US" sz="3291" dirty="0">
                  <a:solidFill>
                    <a:srgbClr val="6C6E70"/>
                  </a:solidFill>
                  <a:latin typeface="Poppins"/>
                </a:rPr>
                <a:t> </a:t>
              </a:r>
              <a:r>
                <a:rPr lang="en-US" sz="3291" dirty="0" err="1">
                  <a:solidFill>
                    <a:srgbClr val="6C6E70"/>
                  </a:solidFill>
                  <a:latin typeface="Poppins"/>
                </a:rPr>
                <a:t>casi</a:t>
              </a:r>
              <a:r>
                <a:rPr lang="en-US" sz="3291" dirty="0">
                  <a:solidFill>
                    <a:srgbClr val="6C6E70"/>
                  </a:solidFill>
                  <a:latin typeface="Poppins"/>
                </a:rPr>
                <a:t> di "mobber </a:t>
              </a:r>
              <a:r>
                <a:rPr lang="en-US" sz="3291" dirty="0" err="1">
                  <a:solidFill>
                    <a:srgbClr val="6C6E70"/>
                  </a:solidFill>
                  <a:latin typeface="Poppins"/>
                </a:rPr>
                <a:t>accidentali</a:t>
              </a:r>
              <a:r>
                <a:rPr lang="en-US" sz="3291" dirty="0">
                  <a:solidFill>
                    <a:srgbClr val="6C6E70"/>
                  </a:solidFill>
                  <a:latin typeface="Poppins"/>
                </a:rPr>
                <a:t>".</a:t>
              </a:r>
            </a:p>
            <a:p>
              <a:pPr algn="just">
                <a:lnSpc>
                  <a:spcPts val="5298"/>
                </a:lnSpc>
              </a:pPr>
              <a:r>
                <a:rPr lang="en-US" sz="3291" dirty="0">
                  <a:solidFill>
                    <a:srgbClr val="6C6E70"/>
                  </a:solidFill>
                  <a:latin typeface="Poppins Bold"/>
                </a:rPr>
                <a:t>2. MOBBIZZATO: La VITTIMA,</a:t>
              </a:r>
              <a:r>
                <a:rPr lang="en-US" sz="3291" dirty="0">
                  <a:solidFill>
                    <a:srgbClr val="6C6E70"/>
                  </a:solidFill>
                  <a:latin typeface="Poppins"/>
                </a:rPr>
                <a:t> </a:t>
              </a:r>
              <a:r>
                <a:rPr lang="en-US" sz="3291" dirty="0" err="1">
                  <a:solidFill>
                    <a:srgbClr val="6C6E70"/>
                  </a:solidFill>
                  <a:latin typeface="Poppins"/>
                </a:rPr>
                <a:t>ovvero</a:t>
              </a:r>
              <a:r>
                <a:rPr lang="en-US" sz="3291" dirty="0">
                  <a:solidFill>
                    <a:srgbClr val="6C6E70"/>
                  </a:solidFill>
                  <a:latin typeface="Poppins"/>
                </a:rPr>
                <a:t> il </a:t>
              </a:r>
              <a:r>
                <a:rPr lang="en-US" sz="3291" dirty="0" err="1">
                  <a:solidFill>
                    <a:srgbClr val="6C6E70"/>
                  </a:solidFill>
                  <a:latin typeface="Poppins"/>
                </a:rPr>
                <a:t>lavoratore</a:t>
              </a:r>
              <a:r>
                <a:rPr lang="en-US" sz="3291" dirty="0">
                  <a:solidFill>
                    <a:srgbClr val="6C6E70"/>
                  </a:solidFill>
                  <a:latin typeface="Poppins"/>
                </a:rPr>
                <a:t> </a:t>
              </a:r>
              <a:r>
                <a:rPr lang="en-US" sz="3291" dirty="0" err="1">
                  <a:solidFill>
                    <a:srgbClr val="6C6E70"/>
                  </a:solidFill>
                  <a:latin typeface="Poppins"/>
                </a:rPr>
                <a:t>soggetto</a:t>
              </a:r>
              <a:r>
                <a:rPr lang="en-US" sz="3291" dirty="0">
                  <a:solidFill>
                    <a:srgbClr val="6C6E70"/>
                  </a:solidFill>
                  <a:latin typeface="Poppins"/>
                </a:rPr>
                <a:t> al mobbing, </a:t>
              </a:r>
              <a:r>
                <a:rPr lang="en-US" sz="3291" dirty="0" err="1">
                  <a:solidFill>
                    <a:srgbClr val="6C6E70"/>
                  </a:solidFill>
                  <a:latin typeface="Poppins"/>
                </a:rPr>
                <a:t>subisce</a:t>
              </a:r>
              <a:r>
                <a:rPr lang="en-US" sz="3291" dirty="0">
                  <a:solidFill>
                    <a:srgbClr val="6C6E70"/>
                  </a:solidFill>
                  <a:latin typeface="Poppins"/>
                </a:rPr>
                <a:t> </a:t>
              </a:r>
              <a:r>
                <a:rPr lang="en-US" sz="3291" dirty="0" err="1">
                  <a:solidFill>
                    <a:srgbClr val="6C6E70"/>
                  </a:solidFill>
                  <a:latin typeface="Poppins"/>
                </a:rPr>
                <a:t>gravi</a:t>
              </a:r>
              <a:r>
                <a:rPr lang="en-US" sz="3291" dirty="0">
                  <a:solidFill>
                    <a:srgbClr val="6C6E70"/>
                  </a:solidFill>
                  <a:latin typeface="Poppins"/>
                </a:rPr>
                <a:t> </a:t>
              </a:r>
              <a:r>
                <a:rPr lang="en-US" sz="3291" dirty="0" err="1">
                  <a:solidFill>
                    <a:srgbClr val="6C6E70"/>
                  </a:solidFill>
                  <a:latin typeface="Poppins"/>
                </a:rPr>
                <a:t>conseguenze</a:t>
              </a:r>
              <a:r>
                <a:rPr lang="en-US" sz="3291" dirty="0">
                  <a:solidFill>
                    <a:srgbClr val="6C6E70"/>
                  </a:solidFill>
                  <a:latin typeface="Poppins"/>
                </a:rPr>
                <a:t> </a:t>
              </a:r>
              <a:r>
                <a:rPr lang="en-US" sz="3291" dirty="0" err="1">
                  <a:solidFill>
                    <a:srgbClr val="6C6E70"/>
                  </a:solidFill>
                  <a:latin typeface="Poppins"/>
                </a:rPr>
                <a:t>sulla</a:t>
              </a:r>
              <a:r>
                <a:rPr lang="en-US" sz="3291" dirty="0">
                  <a:solidFill>
                    <a:srgbClr val="6C6E70"/>
                  </a:solidFill>
                  <a:latin typeface="Poppins"/>
                </a:rPr>
                <a:t> salute (</a:t>
              </a:r>
              <a:r>
                <a:rPr lang="en-US" sz="3291" dirty="0" err="1">
                  <a:solidFill>
                    <a:srgbClr val="6C6E70"/>
                  </a:solidFill>
                  <a:latin typeface="Poppins"/>
                </a:rPr>
                <a:t>danno</a:t>
              </a:r>
              <a:r>
                <a:rPr lang="en-US" sz="3291" dirty="0">
                  <a:solidFill>
                    <a:srgbClr val="6C6E70"/>
                  </a:solidFill>
                  <a:latin typeface="Poppins"/>
                </a:rPr>
                <a:t> </a:t>
              </a:r>
              <a:r>
                <a:rPr lang="en-US" sz="3291" dirty="0" err="1">
                  <a:solidFill>
                    <a:srgbClr val="6C6E70"/>
                  </a:solidFill>
                  <a:latin typeface="Poppins"/>
                </a:rPr>
                <a:t>biologico</a:t>
              </a:r>
              <a:r>
                <a:rPr lang="en-US" sz="3291" dirty="0">
                  <a:solidFill>
                    <a:srgbClr val="6C6E70"/>
                  </a:solidFill>
                  <a:latin typeface="Poppins"/>
                </a:rPr>
                <a:t>) e di </a:t>
              </a:r>
              <a:r>
                <a:rPr lang="en-US" sz="3291" dirty="0" err="1">
                  <a:solidFill>
                    <a:srgbClr val="6C6E70"/>
                  </a:solidFill>
                  <a:latin typeface="Poppins"/>
                </a:rPr>
                <a:t>conseguenza</a:t>
              </a:r>
              <a:r>
                <a:rPr lang="en-US" sz="3291" dirty="0">
                  <a:solidFill>
                    <a:srgbClr val="6C6E70"/>
                  </a:solidFill>
                  <a:latin typeface="Poppins"/>
                </a:rPr>
                <a:t> </a:t>
              </a:r>
              <a:r>
                <a:rPr lang="en-US" sz="3291" dirty="0" err="1">
                  <a:solidFill>
                    <a:srgbClr val="6C6E70"/>
                  </a:solidFill>
                  <a:latin typeface="Poppins"/>
                </a:rPr>
                <a:t>sul</a:t>
              </a:r>
              <a:r>
                <a:rPr lang="en-US" sz="3291" dirty="0">
                  <a:solidFill>
                    <a:srgbClr val="6C6E70"/>
                  </a:solidFill>
                  <a:latin typeface="Poppins"/>
                </a:rPr>
                <a:t> piano </a:t>
              </a:r>
              <a:r>
                <a:rPr lang="en-US" sz="3291" dirty="0" err="1">
                  <a:solidFill>
                    <a:srgbClr val="6C6E70"/>
                  </a:solidFill>
                  <a:latin typeface="Poppins"/>
                </a:rPr>
                <a:t>economico</a:t>
              </a:r>
              <a:r>
                <a:rPr lang="en-US" sz="3291" dirty="0">
                  <a:solidFill>
                    <a:srgbClr val="6C6E70"/>
                  </a:solidFill>
                  <a:latin typeface="Poppins"/>
                </a:rPr>
                <a:t>.</a:t>
              </a:r>
            </a:p>
            <a:p>
              <a:pPr algn="just">
                <a:lnSpc>
                  <a:spcPts val="5298"/>
                </a:lnSpc>
              </a:pPr>
              <a:r>
                <a:rPr lang="en-US" sz="3291" dirty="0">
                  <a:solidFill>
                    <a:srgbClr val="6C6E70"/>
                  </a:solidFill>
                  <a:latin typeface="Poppins Bold"/>
                </a:rPr>
                <a:t>3. LO SPETTATORE</a:t>
              </a:r>
              <a:r>
                <a:rPr lang="en-US" sz="3291" dirty="0">
                  <a:solidFill>
                    <a:srgbClr val="6C6E70"/>
                  </a:solidFill>
                  <a:latin typeface="Poppins"/>
                </a:rPr>
                <a:t>: Una persona </a:t>
              </a:r>
              <a:r>
                <a:rPr lang="en-US" sz="3291" dirty="0" err="1">
                  <a:solidFill>
                    <a:srgbClr val="6C6E70"/>
                  </a:solidFill>
                  <a:latin typeface="Poppins"/>
                </a:rPr>
                <a:t>che</a:t>
              </a:r>
              <a:r>
                <a:rPr lang="en-US" sz="3291" dirty="0">
                  <a:solidFill>
                    <a:srgbClr val="6C6E70"/>
                  </a:solidFill>
                  <a:latin typeface="Poppins"/>
                </a:rPr>
                <a:t> </a:t>
              </a:r>
              <a:r>
                <a:rPr lang="en-US" sz="3291" dirty="0" err="1">
                  <a:solidFill>
                    <a:srgbClr val="6C6E70"/>
                  </a:solidFill>
                  <a:latin typeface="Poppins"/>
                </a:rPr>
                <a:t>osserva</a:t>
              </a:r>
              <a:r>
                <a:rPr lang="en-US" sz="3291" dirty="0">
                  <a:solidFill>
                    <a:srgbClr val="6C6E70"/>
                  </a:solidFill>
                  <a:latin typeface="Poppins"/>
                </a:rPr>
                <a:t> il mobbing </a:t>
              </a:r>
              <a:r>
                <a:rPr lang="en-US" sz="3291" dirty="0" err="1">
                  <a:solidFill>
                    <a:srgbClr val="6C6E70"/>
                  </a:solidFill>
                  <a:latin typeface="Poppins"/>
                </a:rPr>
                <a:t>dall'esterno</a:t>
              </a:r>
              <a:r>
                <a:rPr lang="en-US" sz="3291" dirty="0">
                  <a:solidFill>
                    <a:srgbClr val="6C6E70"/>
                  </a:solidFill>
                  <a:latin typeface="Poppins"/>
                </a:rPr>
                <a:t>; </a:t>
              </a:r>
              <a:r>
                <a:rPr lang="en-US" sz="3291" dirty="0" err="1">
                  <a:solidFill>
                    <a:srgbClr val="6C6E70"/>
                  </a:solidFill>
                  <a:latin typeface="Poppins"/>
                </a:rPr>
                <a:t>può</a:t>
              </a:r>
              <a:r>
                <a:rPr lang="en-US" sz="3291" dirty="0">
                  <a:solidFill>
                    <a:srgbClr val="6C6E70"/>
                  </a:solidFill>
                  <a:latin typeface="Poppins"/>
                </a:rPr>
                <a:t> </a:t>
              </a:r>
              <a:r>
                <a:rPr lang="en-US" sz="3291" dirty="0" err="1">
                  <a:solidFill>
                    <a:srgbClr val="6C6E70"/>
                  </a:solidFill>
                  <a:latin typeface="Poppins"/>
                </a:rPr>
                <a:t>contribuire</a:t>
              </a:r>
              <a:r>
                <a:rPr lang="en-US" sz="3291" dirty="0">
                  <a:solidFill>
                    <a:srgbClr val="6C6E70"/>
                  </a:solidFill>
                  <a:latin typeface="Poppins"/>
                </a:rPr>
                <a:t>, </a:t>
              </a:r>
              <a:r>
                <a:rPr lang="en-US" sz="3291" dirty="0" err="1">
                  <a:solidFill>
                    <a:srgbClr val="6C6E70"/>
                  </a:solidFill>
                  <a:latin typeface="Poppins"/>
                </a:rPr>
                <a:t>anche</a:t>
              </a:r>
              <a:r>
                <a:rPr lang="en-US" sz="3291" dirty="0">
                  <a:solidFill>
                    <a:srgbClr val="6C6E70"/>
                  </a:solidFill>
                  <a:latin typeface="Poppins"/>
                </a:rPr>
                <a:t> solo con il </a:t>
              </a:r>
              <a:r>
                <a:rPr lang="en-US" sz="3291" dirty="0" err="1">
                  <a:solidFill>
                    <a:srgbClr val="6C6E70"/>
                  </a:solidFill>
                  <a:latin typeface="Poppins"/>
                </a:rPr>
                <a:t>suo</a:t>
              </a:r>
              <a:r>
                <a:rPr lang="en-US" sz="3291" dirty="0">
                  <a:solidFill>
                    <a:srgbClr val="6C6E70"/>
                  </a:solidFill>
                  <a:latin typeface="Poppins"/>
                </a:rPr>
                <a:t> </a:t>
              </a:r>
              <a:r>
                <a:rPr lang="en-US" sz="3291" dirty="0" err="1">
                  <a:solidFill>
                    <a:srgbClr val="6C6E70"/>
                  </a:solidFill>
                  <a:latin typeface="Poppins"/>
                </a:rPr>
                <a:t>silenzio</a:t>
              </a:r>
              <a:r>
                <a:rPr lang="en-US" sz="3291" dirty="0">
                  <a:solidFill>
                    <a:srgbClr val="6C6E70"/>
                  </a:solidFill>
                  <a:latin typeface="Poppins"/>
                </a:rPr>
                <a:t> e la </a:t>
              </a:r>
              <a:r>
                <a:rPr lang="en-US" sz="3291" dirty="0" err="1">
                  <a:solidFill>
                    <a:srgbClr val="6C6E70"/>
                  </a:solidFill>
                  <a:latin typeface="Poppins"/>
                </a:rPr>
                <a:t>sua</a:t>
              </a:r>
              <a:r>
                <a:rPr lang="en-US" sz="3291" dirty="0">
                  <a:solidFill>
                    <a:srgbClr val="6C6E70"/>
                  </a:solidFill>
                  <a:latin typeface="Poppins"/>
                </a:rPr>
                <a:t> </a:t>
              </a:r>
              <a:r>
                <a:rPr lang="en-US" sz="3291" dirty="0" err="1">
                  <a:solidFill>
                    <a:srgbClr val="6C6E70"/>
                  </a:solidFill>
                  <a:latin typeface="Poppins"/>
                </a:rPr>
                <a:t>indifferenza</a:t>
              </a:r>
              <a:r>
                <a:rPr lang="en-US" sz="3291" dirty="0">
                  <a:solidFill>
                    <a:srgbClr val="6C6E70"/>
                  </a:solidFill>
                  <a:latin typeface="Poppins"/>
                </a:rPr>
                <a:t>, ad </a:t>
              </a:r>
              <a:r>
                <a:rPr lang="en-US" sz="3291" dirty="0" err="1">
                  <a:solidFill>
                    <a:srgbClr val="6C6E70"/>
                  </a:solidFill>
                  <a:latin typeface="Poppins"/>
                </a:rPr>
                <a:t>aiutare</a:t>
              </a:r>
              <a:r>
                <a:rPr lang="en-US" sz="3291" dirty="0">
                  <a:solidFill>
                    <a:srgbClr val="6C6E70"/>
                  </a:solidFill>
                  <a:latin typeface="Poppins"/>
                </a:rPr>
                <a:t> e </a:t>
              </a:r>
              <a:r>
                <a:rPr lang="en-US" sz="3291" dirty="0" err="1">
                  <a:solidFill>
                    <a:srgbClr val="6C6E70"/>
                  </a:solidFill>
                  <a:latin typeface="Poppins"/>
                </a:rPr>
                <a:t>collaborare</a:t>
              </a:r>
              <a:r>
                <a:rPr lang="en-US" sz="3291" dirty="0">
                  <a:solidFill>
                    <a:srgbClr val="6C6E70"/>
                  </a:solidFill>
                  <a:latin typeface="Poppins"/>
                </a:rPr>
                <a:t> con il mobber.</a:t>
              </a:r>
            </a:p>
          </p:txBody>
        </p:sp>
      </p:grpSp>
      <p:sp>
        <p:nvSpPr>
          <p:cNvPr id="15" name="AutoShape 4">
            <a:extLst>
              <a:ext uri="{FF2B5EF4-FFF2-40B4-BE49-F238E27FC236}">
                <a16:creationId xmlns:a16="http://schemas.microsoft.com/office/drawing/2014/main" id="{113EF761-E769-5EE7-298A-306568C5D908}"/>
              </a:ext>
            </a:extLst>
          </p:cNvPr>
          <p:cNvSpPr/>
          <p:nvPr/>
        </p:nvSpPr>
        <p:spPr>
          <a:xfrm>
            <a:off x="0" y="9603505"/>
            <a:ext cx="18288000" cy="721595"/>
          </a:xfrm>
          <a:prstGeom prst="rect">
            <a:avLst/>
          </a:prstGeom>
          <a:gradFill rotWithShape="1">
            <a:gsLst>
              <a:gs pos="0">
                <a:srgbClr val="9F142A">
                  <a:alpha val="100000"/>
                </a:srgbClr>
              </a:gs>
              <a:gs pos="50000">
                <a:srgbClr val="0064A3">
                  <a:alpha val="100000"/>
                </a:srgbClr>
              </a:gs>
              <a:gs pos="100000">
                <a:srgbClr val="009F5A">
                  <a:alpha val="100000"/>
                </a:srgbClr>
              </a:gs>
            </a:gsLst>
            <a:lin ang="0"/>
          </a:gradFill>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it-IT"/>
          </a:p>
        </p:txBody>
      </p:sp>
      <p:sp>
        <p:nvSpPr>
          <p:cNvPr id="16" name="TextBox 6">
            <a:extLst>
              <a:ext uri="{FF2B5EF4-FFF2-40B4-BE49-F238E27FC236}">
                <a16:creationId xmlns:a16="http://schemas.microsoft.com/office/drawing/2014/main" id="{EDCD8520-F398-F20D-9B7E-0089D81D427B}"/>
              </a:ext>
            </a:extLst>
          </p:cNvPr>
          <p:cNvSpPr txBox="1"/>
          <p:nvPr/>
        </p:nvSpPr>
        <p:spPr>
          <a:xfrm>
            <a:off x="12774867" y="9783619"/>
            <a:ext cx="5257800" cy="389081"/>
          </a:xfrm>
          <a:prstGeom prst="rect">
            <a:avLst/>
          </a:prstGeom>
          <a:noFill/>
          <a:ln cap="flat">
            <a:noFill/>
          </a:ln>
        </p:spPr>
        <p:txBody>
          <a:bodyPr vert="horz" wrap="square" lIns="0" tIns="0" rIns="0" bIns="0" anchor="t" anchorCtr="0" compatLnSpc="1">
            <a:spAutoFit/>
          </a:bodyPr>
          <a:lstStyle/>
          <a:p>
            <a:pPr marL="0" marR="0" lvl="0" indent="0" algn="r" defTabSz="914400" rtl="0" fontAlgn="auto" hangingPunct="1">
              <a:lnSpc>
                <a:spcPts val="3045"/>
              </a:lnSpc>
              <a:spcBef>
                <a:spcPts val="0"/>
              </a:spcBef>
              <a:spcAft>
                <a:spcPts val="0"/>
              </a:spcAft>
              <a:buNone/>
              <a:tabLst/>
              <a:defRPr sz="1800" b="0" i="0" u="none" strike="noStrike" kern="0" cap="none" spc="0" baseline="0">
                <a:solidFill>
                  <a:srgbClr val="000000"/>
                </a:solidFill>
                <a:uFillTx/>
              </a:defRPr>
            </a:pPr>
            <a:r>
              <a:rPr lang="en-US" sz="2800" b="0" i="0" u="none" strike="noStrike" kern="1200" cap="none" spc="0" baseline="0" dirty="0">
                <a:solidFill>
                  <a:srgbClr val="FFFFFF"/>
                </a:solidFill>
                <a:uFillTx/>
                <a:latin typeface="Poppins"/>
              </a:rPr>
              <a:t>Copyright     </a:t>
            </a:r>
            <a:r>
              <a:rPr lang="en-US" sz="2800" b="0" i="0" u="none" strike="noStrike" kern="1200" cap="none" spc="0" baseline="0" dirty="0" err="1">
                <a:solidFill>
                  <a:srgbClr val="FFFFFF"/>
                </a:solidFill>
                <a:uFillTx/>
                <a:latin typeface="Poppins"/>
              </a:rPr>
              <a:t>Meleam</a:t>
            </a:r>
            <a:r>
              <a:rPr lang="en-US" sz="2800" b="0" i="0" u="none" strike="noStrike" kern="1200" cap="none" spc="0" baseline="0" dirty="0">
                <a:solidFill>
                  <a:srgbClr val="FFFFFF"/>
                </a:solidFill>
                <a:uFillTx/>
                <a:latin typeface="Poppins"/>
              </a:rPr>
              <a:t> spa</a:t>
            </a:r>
          </a:p>
        </p:txBody>
      </p:sp>
      <p:sp>
        <p:nvSpPr>
          <p:cNvPr id="17" name="Freeform 8">
            <a:extLst>
              <a:ext uri="{FF2B5EF4-FFF2-40B4-BE49-F238E27FC236}">
                <a16:creationId xmlns:a16="http://schemas.microsoft.com/office/drawing/2014/main" id="{4003931E-1308-EE67-6378-327A002FBD56}"/>
              </a:ext>
            </a:extLst>
          </p:cNvPr>
          <p:cNvSpPr/>
          <p:nvPr/>
        </p:nvSpPr>
        <p:spPr>
          <a:xfrm>
            <a:off x="15392400" y="9807429"/>
            <a:ext cx="303135" cy="300934"/>
          </a:xfrm>
          <a:custGeom>
            <a:avLst/>
            <a:gdLst>
              <a:gd name="f0" fmla="val w"/>
              <a:gd name="f1" fmla="val h"/>
              <a:gd name="f2" fmla="val 0"/>
              <a:gd name="f3" fmla="val 428170"/>
              <a:gd name="f4" fmla="val 468585"/>
              <a:gd name="f5" fmla="val 428169"/>
              <a:gd name="f6" fmla="*/ f0 1 428170"/>
              <a:gd name="f7" fmla="*/ f1 1 468585"/>
              <a:gd name="f8" fmla="+- f4 0 f2"/>
              <a:gd name="f9" fmla="+- f3 0 f2"/>
              <a:gd name="f10" fmla="*/ f9 1 428170"/>
              <a:gd name="f11" fmla="*/ f8 1 468585"/>
              <a:gd name="f12" fmla="*/ f2 1 f10"/>
              <a:gd name="f13" fmla="*/ f3 1 f10"/>
              <a:gd name="f14" fmla="*/ f2 1 f11"/>
              <a:gd name="f15" fmla="*/ f4 1 f11"/>
              <a:gd name="f16" fmla="*/ f12 f6 1"/>
              <a:gd name="f17" fmla="*/ f13 f6 1"/>
              <a:gd name="f18" fmla="*/ f15 f7 1"/>
              <a:gd name="f19" fmla="*/ f14 f7 1"/>
            </a:gdLst>
            <a:ahLst/>
            <a:cxnLst>
              <a:cxn ang="3cd4">
                <a:pos x="hc" y="t"/>
              </a:cxn>
              <a:cxn ang="0">
                <a:pos x="r" y="vc"/>
              </a:cxn>
              <a:cxn ang="cd4">
                <a:pos x="hc" y="b"/>
              </a:cxn>
              <a:cxn ang="cd2">
                <a:pos x="l" y="vc"/>
              </a:cxn>
            </a:cxnLst>
            <a:rect l="f16" t="f19" r="f17" b="f18"/>
            <a:pathLst>
              <a:path w="428170" h="468585">
                <a:moveTo>
                  <a:pt x="f2" y="f2"/>
                </a:moveTo>
                <a:lnTo>
                  <a:pt x="f5" y="f2"/>
                </a:lnTo>
                <a:lnTo>
                  <a:pt x="f5" y="f4"/>
                </a:lnTo>
                <a:lnTo>
                  <a:pt x="f2" y="f4"/>
                </a:lnTo>
                <a:lnTo>
                  <a:pt x="f2" y="f2"/>
                </a:lnTo>
                <a:close/>
              </a:path>
            </a:pathLst>
          </a:custGeom>
          <a:blipFill>
            <a:blip r:embed="rId5">
              <a:alphaModFix/>
              <a:extLst>
                <a:ext uri="{96DAC541-7B7A-43D3-8B79-37D633B846F1}">
                  <asvg:svgBlip xmlns:asvg="http://schemas.microsoft.com/office/drawing/2016/SVG/main" r:embed="rId6"/>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it-IT" sz="1200" b="0" i="0" u="none" strike="noStrike" kern="1200" cap="none" spc="0" baseline="0">
              <a:solidFill>
                <a:srgbClr val="000000"/>
              </a:solidFill>
              <a:uFillTx/>
              <a:latin typeface="Calibri"/>
            </a:endParaRPr>
          </a:p>
        </p:txBody>
      </p:sp>
      <p:grpSp>
        <p:nvGrpSpPr>
          <p:cNvPr id="18" name="Gruppo 17">
            <a:extLst>
              <a:ext uri="{FF2B5EF4-FFF2-40B4-BE49-F238E27FC236}">
                <a16:creationId xmlns:a16="http://schemas.microsoft.com/office/drawing/2014/main" id="{767B94C7-9EDF-8B4C-6A3A-9DB8842CC5E7}"/>
              </a:ext>
            </a:extLst>
          </p:cNvPr>
          <p:cNvGrpSpPr/>
          <p:nvPr/>
        </p:nvGrpSpPr>
        <p:grpSpPr>
          <a:xfrm>
            <a:off x="399002" y="534497"/>
            <a:ext cx="10971623" cy="767955"/>
            <a:chOff x="-177344" y="344057"/>
            <a:chExt cx="7314415" cy="511970"/>
          </a:xfrm>
        </p:grpSpPr>
        <p:sp>
          <p:nvSpPr>
            <p:cNvPr id="19" name="CasellaDiTesto 18">
              <a:extLst>
                <a:ext uri="{FF2B5EF4-FFF2-40B4-BE49-F238E27FC236}">
                  <a16:creationId xmlns:a16="http://schemas.microsoft.com/office/drawing/2014/main" id="{770BFDAB-7CA9-2836-5FAD-5D7CF751C98E}"/>
                </a:ext>
              </a:extLst>
            </p:cNvPr>
            <p:cNvSpPr txBox="1"/>
            <p:nvPr/>
          </p:nvSpPr>
          <p:spPr>
            <a:xfrm>
              <a:off x="401701" y="344057"/>
              <a:ext cx="6735370" cy="492443"/>
            </a:xfrm>
            <a:prstGeom prst="rect">
              <a:avLst/>
            </a:prstGeom>
            <a:noFill/>
          </p:spPr>
          <p:txBody>
            <a:bodyPr wrap="square" rtlCol="0">
              <a:spAutoFit/>
            </a:bodyPr>
            <a:lstStyle/>
            <a:p>
              <a:r>
                <a:rPr lang="it-IT" sz="4200" b="1" dirty="0">
                  <a:solidFill>
                    <a:srgbClr val="9E142B"/>
                  </a:solidFill>
                  <a:latin typeface="Poppins"/>
                </a:rPr>
                <a:t>Il mobbing</a:t>
              </a:r>
            </a:p>
          </p:txBody>
        </p:sp>
        <p:pic>
          <p:nvPicPr>
            <p:cNvPr id="20" name="Immagine 19" descr="Immagine che contiene Elementi grafici, grafica, Carattere, simbolo&#10;&#10;Descrizione generata automaticamente">
              <a:extLst>
                <a:ext uri="{FF2B5EF4-FFF2-40B4-BE49-F238E27FC236}">
                  <a16:creationId xmlns:a16="http://schemas.microsoft.com/office/drawing/2014/main" id="{C64E748B-0532-6041-8AE2-AAF4873300C5}"/>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61703"/>
            <a:stretch/>
          </p:blipFill>
          <p:spPr>
            <a:xfrm>
              <a:off x="-177344" y="355307"/>
              <a:ext cx="549005" cy="500720"/>
            </a:xfrm>
            <a:prstGeom prst="rect">
              <a:avLst/>
            </a:prstGeom>
          </p:spPr>
        </p:pic>
      </p:grpSp>
      <p:grpSp>
        <p:nvGrpSpPr>
          <p:cNvPr id="21" name="Gruppo 20">
            <a:extLst>
              <a:ext uri="{FF2B5EF4-FFF2-40B4-BE49-F238E27FC236}">
                <a16:creationId xmlns:a16="http://schemas.microsoft.com/office/drawing/2014/main" id="{76855389-BBAF-3CB6-6B1C-4A1F63810217}"/>
              </a:ext>
            </a:extLst>
          </p:cNvPr>
          <p:cNvGrpSpPr/>
          <p:nvPr/>
        </p:nvGrpSpPr>
        <p:grpSpPr>
          <a:xfrm>
            <a:off x="399002" y="1453832"/>
            <a:ext cx="10644485" cy="646331"/>
            <a:chOff x="211736" y="1801940"/>
            <a:chExt cx="7096323" cy="430887"/>
          </a:xfrm>
        </p:grpSpPr>
        <p:sp>
          <p:nvSpPr>
            <p:cNvPr id="22" name="CasellaDiTesto 21">
              <a:extLst>
                <a:ext uri="{FF2B5EF4-FFF2-40B4-BE49-F238E27FC236}">
                  <a16:creationId xmlns:a16="http://schemas.microsoft.com/office/drawing/2014/main" id="{E3D0B2F4-DDFE-F3CF-F1B0-A21F08085F4E}"/>
                </a:ext>
              </a:extLst>
            </p:cNvPr>
            <p:cNvSpPr txBox="1"/>
            <p:nvPr/>
          </p:nvSpPr>
          <p:spPr>
            <a:xfrm>
              <a:off x="931909" y="1801940"/>
              <a:ext cx="6376150" cy="430887"/>
            </a:xfrm>
            <a:prstGeom prst="rect">
              <a:avLst/>
            </a:prstGeom>
            <a:noFill/>
          </p:spPr>
          <p:txBody>
            <a:bodyPr wrap="square" rtlCol="0">
              <a:spAutoFit/>
            </a:bodyPr>
            <a:lstStyle/>
            <a:p>
              <a:r>
                <a:rPr lang="it-IT" sz="3600" b="1" dirty="0">
                  <a:solidFill>
                    <a:srgbClr val="0064A2"/>
                  </a:solidFill>
                  <a:latin typeface="Poppins"/>
                </a:rPr>
                <a:t>LE PARTI COINVOLTE NEL MOBBING </a:t>
              </a:r>
            </a:p>
          </p:txBody>
        </p:sp>
        <p:pic>
          <p:nvPicPr>
            <p:cNvPr id="23" name="Immagine 22">
              <a:extLst>
                <a:ext uri="{FF2B5EF4-FFF2-40B4-BE49-F238E27FC236}">
                  <a16:creationId xmlns:a16="http://schemas.microsoft.com/office/drawing/2014/main" id="{9F8592FD-C39D-CDBA-A314-E26CF16CE830}"/>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t="1" b="49999"/>
            <a:stretch/>
          </p:blipFill>
          <p:spPr>
            <a:xfrm>
              <a:off x="211736" y="1852729"/>
              <a:ext cx="720173" cy="360087"/>
            </a:xfrm>
            <a:prstGeom prst="rect">
              <a:avLst/>
            </a:prstGeom>
          </p:spPr>
        </p:pic>
      </p:grpSp>
    </p:spTree>
    <p:custDataLst>
      <p:tags r:id="rId1"/>
    </p:custDataLst>
  </p:cSld>
  <p:clrMapOvr>
    <a:masterClrMapping/>
  </p:clrMapOvr>
  <mc:AlternateContent xmlns:mc="http://schemas.openxmlformats.org/markup-compatibility/2006">
    <mc:Choice xmlns:p14="http://schemas.microsoft.com/office/powerpoint/2010/main" Requires="p14">
      <p:transition spd="slow" p14:dur="2000" advClick="0" advTm="0"/>
    </mc:Choice>
    <mc:Fallback>
      <p:transition spd="slow" advClick="0" advTm="0"/>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ISPRING-SUITE_ISPRING_PLAYERS_CUSTOMIZATION_2" val="{&quot;universal&quot;:{&quot;skinSettings&quot;:{&quot;borderRadius&quot;:10,&quot;colors&quot;:{&quot;asideBackground&quot;:{&quot;color&quot;:&quot;#EFF1F2&quot;,&quot;opacity&quot;:1,&quot;type&quot;:&quot;SOLID&quot;},&quot;asideElementBackgroundActive&quot;:{&quot;color&quot;:&quot;#D5D9DB&quot;,&quot;opacity&quot;:1,&quot;type&quot;:&quot;SOLID&quot;},&quot;asideElementBackgroundHover&quot;:{&quot;color&quot;:&quot;#DDE2E5&quot;,&quot;opacity&quot;:1,&quot;type&quot;:&quot;SOLID&quot;},&quot;asideElementText&quot;:{&quot;color&quot;:&quot;#34383D&quot;,&quot;opacity&quot;:1,&quot;type&quot;:&quot;SOLID&quot;},&quot;asideElementTextActive&quot;:{&quot;color&quot;:&quot;#42484E&quot;,&quot;opacity&quot;:1,&quot;type&quot;:&quot;SOLID&quot;},&quot;asideElementTextHover&quot;:{&quot;color&quot;:&quot;#42484E&quot;,&quot;opacity&quot;:1,&quot;type&quot;:&quot;SOLID&quot;},&quot;asideLogoBackground&quot;:{&quot;color&quot;:&quot;#EFF1F2&quot;,&quot;opacity&quot;:1,&quot;type&quot;:&quot;SOLID&quot;},&quot;pageBackground&quot;:{&quot;color&quot;:&quot;#DCDEE0&quot;,&quot;opacity&quot;:1,&quot;type&quot;:&quot;SOLID&quot;},&quot;playerBackground&quot;:{&quot;color&quot;:&quot;#FFFFFF&quot;,&quot;opacity&quot;:1,&quot;type&quot;:&quot;SOLID&quot;},&quot;playerText&quot;:{&quot;color&quot;:&quot;#616870&quot;,&quot;opacity&quot;:1,&quot;type&quot;:&quot;SOLID&quot;},&quot;primaryButtonBackground&quot;:{&quot;color&quot;:&quot;#5F8BD9&quot;,&quot;opacity&quot;:1,&quot;type&quot;:&quot;SOLID&quot;},&quot;primaryButtonBackgroundHover&quot;:{&quot;color&quot;:&quot;#5077BB&quot;,&quot;opacity&quot;:1,&quot;type&quot;:&quot;SOLID&quot;},&quot;primaryButtonBorder&quot;:{&quot;color&quot;:&quot;#5F8BD9&quot;,&quot;opacity&quot;:1,&quot;type&quot;:&quot;SOLID&quot;},&quot;primaryButtonBorderHover&quot;:{&quot;color&quot;:&quot;#5077BB&quot;,&quot;opacity&quot;:1,&quot;type&quot;:&quot;SOLID&quot;},&quot;primaryButtonText&quot;:{&quot;color&quot;:&quot;#FFFFFF&quot;,&quot;opacity&quot;:1,&quot;type&quot;:&quot;SOLID&quot;},&quot;primaryButtonTextHover&quot;:{&quot;color&quot;:&quot;#FFFFFF&quot;,&quot;opacity&quot;:1,&quot;type&quot;:&quot;SOLID&quot;},&quot;secondaryButtonBackground&quot;:{&quot;color&quot;:&quot;#F1F2F4&quot;,&quot;opacity&quot;:1,&quot;type&quot;:&quot;SOLID&quot;},&quot;secondaryButtonBackgroundHover&quot;:{&quot;color&quot;:&quot;#E5E5E5&quot;,&quot;opacity&quot;:1,&quot;type&quot;:&quot;SOLID&quot;},&quot;secondaryButtonBorder&quot;:{&quot;color&quot;:&quot;#F1F2F4&quot;,&quot;opacity&quot;:1,&quot;type&quot;:&quot;SOLID&quot;},&quot;secondaryButtonBorderHover&quot;:{&quot;color&quot;:&quot;#E5E5E5&quot;,&quot;opacity&quot;:1,&quot;type&quot;:&quot;SOLID&quot;},&quot;secondaryButtonText&quot;:{&quot;color&quot;:&quot;#616870&quot;,&quot;opacity&quot;:1,&quot;type&quot;:&quot;SOLID&quot;},&quot;secondaryButtonTextHover&quot;:{&quot;color&quot;:&quot;#616870&quot;,&quot;opacity&quot;:1,&quot;type&quot;:&quot;SOLID&quot;}},&quot;controlPanel&quot;:{&quot;navigationMode&quot;:&quot;bySlides&quot;,&quot;progressBar&quot;:{&quot;enabled&quot;:true,&quot;mode&quot;:&quot;presentationTimeline&quot;,&quot;showLabels&quot;:true,&quot;visible&quot;:true},&quot;showCCButton&quot;:false,&quot;showNextButton&quot;:true,&quot;showOutline&quot;:true,&quot;showPlayPause&quot;:true,&quot;showPlaybackRateButton&quot;:true,&quot;showPrevButton&quot;:true,&quot;showRewind&quot;:false,&quot;showSlideNumbers&quot;:true,&quot;showSlideOnlyButton&quot;:false,&quot;showVolumeControl&quot;:true,&quot;visible&quot;:true},&quot;fontFamily&quot;:&quot;Arial&quot;,&quot;miniskinCustomizationEnabled&quot;:true,&quot;outlinePanel&quot;:{&quot;highlightViewedEntries&quot;:false,&quot;multilevel&quot;:true,&quot;numberEntries&quot;:true,&quot;search&quot;:true,&quot;thumbnails&quot;:true},&quot;sidePanel&quot;:{&quot;showAtLeft&quot;:false,&quot;showLogo&quot;:false,&quot;showNotes&quot;:false,&quot;showOutline&quot;:false,&quot;showPresenterInfo&quot;:false,&quot;showPresenterVideo&quot;:false,&quot;visible&quot;:false},&quot;titlePanel&quot;:{&quot;buttons&quot;:[&quot;attachments&quot;,&quot;markerTools&quot;],&quot;buttonsAtLeft&quot;:false,&quot;courseTitleVisible&quot;:true,&quot;showLogo&quot;:false,&quot;visible&quot;:true},&quot;version&quot;:&quot;1.0&quot;},&quot;skinMessages&quot;:{&quot;PB_ACCESSIBLE_ARIA_LABEL_BACK_TO_BEGIN&quot;:&quot;Vai all’inizio della diapositiva&quot;,&quot;PB_ACCESSIBLE_ARIA_LABEL_BOTTOM_PANEL&quot;:&quot;Barra inferiore&quot;,&quot;PB_ACCESSIBLE_ARIA_LABEL_NAVIGATION_BUTTONS&quot;:&quot;Pulsanti di navigazione&quot;,&quot;PB_ACCESSIBLE_ARIA_LABEL_SETTINGS&quot;:&quot;Impostazioni di accessibilità&quot;,&quot;PB_ACCESSIBLE_ARIA_LABEL_SLIDE&quot;:&quot;Diapositiva&quot;,&quot;PB_ACCESSIBLE_ARIA_LABEL_TOP_PANEL&quot;:&quot;Barra superiore&quot;,&quot;PB_ACCESSIBLE_AUDIO_NARRATION_LABEL&quot;:&quot;Narrazione Audio&quot;,&quot;PB_ACCESSIBLE_NAVIGATION_NEXT_BUTTON&quot;:&quot;Prossimo&quot;,&quot;PB_ACCESSIBLE_NAVIGATION_PREV_BUTTON&quot;:&quot;Precedente&quot;,&quot;PB_ACCESSIBLE_SKIN_ENABLE_ACCESSIBILITY_MODE&quot;:&quot;Attiva la modalità Accessibilità&quot;,&quot;PB_ACCESSIBLE_SKIN_ENABLE_NORMAL_MODE&quot;:&quot;Disattiva la modalità Accessibilità&quot;,&quot;PB_ACCESSIBLE_SKIN_PRESENTER_PHOTO&quot;:&quot;Foto del presentatore&quot;,&quot;PB_ACCESSIBLE_SLIDE_N_OF_COUNT&quot;:&quot;Slide %SLIDE_NUMBER% di %TOTAL_SLIDES%&quot;,&quot;PB_ACCESSIBLE_VIDEO_NARRATION_LABEL&quot;:&quot;Narrazione Video&quot;,&quot;PB_ACCESSIBLE_WATERMARK_SKIN_CREATED_WITH&quot;:&quot;Creato con la versione di prova di iSpring&quot;,&quot;PB_ATTACHMENT_DOCUMENT_SUBTITLE&quot;:&quot;Documento&quot;,&quot;PB_ATTACHMENT_FILE_SUBTITLE&quot;:&quot;File&quot;,&quot;PB_ATTACHMENT_IMAGE_SUBTITLE&quot;:&quot;Immagine&quot;,&quot;PB_ATTACHMENT_LINK_SUBTITLE&quot;:&quot;Collega&quot;,&quot;PB_ATTACHMENT_VIDEO_SUBTITLE&quot;:&quot;Video&quot;,&quot;PB_BACK_TO_APP_BUTTON_LABEL&quot;:&quot;Indietro&quot;,&quot;PB_CC_MENU_OFF&quot;:&quot;Off&quot;,&quot;PB_CC_MENU_ON&quot;:&quot;On&quot;,&quot;PB_CC_MENU_TITLE&quot;:&quot;Note&quot;,&quot;PB_CONTROL_PANEL_EXIT_FULL_SCREEN&quot;:&quot;Esci dallo schermo intero&quot;,&quot;PB_CONTROL_PANEL_FULL_SCREEN&quot;:&quot;A schermo intero&quot;,&quot;PB_CONTROL_PANEL_NEXT&quot;:&quot;Successivo&quot;,&quot;PB_CONTROL_PANEL_OUTLINE&quot;:&quot;Struttura&quot;,&quot;PB_CONTROL_PANEL_PREV&quot;:&quot;&quot;,&quot;PB_CONTROL_PANEL_REPLAY&quot;:&quot;Ripeti&quot;,&quot;PB_CONTROL_PANEL_SLIDE_COUNTER&quot;:&quot;%SLIDE_NUMBER% di %TOTAL_SLIDES%&quot;,&quot;PB_CONTROL_PANEL_VOLUME_CONTROL&quot;:&quot;Volume&quot;,&quot;PB_CURRENT_SLIDE_IS_NOT_COMPLETED&quot;:&quot;Devi vedere l'intera slide per continuare&quot;,&quot;PB_DOMAIN_RESTRICTION&quot;:&quot;Spiacenti, l'autore ha disabilitato la visualizzazione della presentazione su questo dominio.&quot;,&quot;PB_DRAWING_TOOLS_END_DRAWING&quot;:&quot;Esci dalla modalità di disegno&quot;,&quot;PB_DRAWING_TOOLS_ERASER&quot;:&quot;Gomma&quot;,&quot;PB_DRAWING_TOOLS_ERASE_ALL&quot;:&quot;Cancella tutto&quot;,&quot;PB_DRAWING_TOOLS_HIGHLIGHTER&quot;:&quot;Evidenziatore&quot;,&quot;PB_DRAWING_TOOLS_PEN&quot;:&quot;Penna&quot;,&quot;PB_ENTER_PASSWORD&quot;:&quot;Inserisci una password per visualizzare la presentazione&quot;,&quot;PB_INCORRECT_PASSWORD&quot;:&quot;La password non è corretta&quot;,&quot;PB_INTERACTION_SLIDE_WINDOW_TEXT&quot;:&quot;È necessario completare l'interazione prima di lasciare questa slide.&quot;,&quot;PB_MESSAGE_BOX_NO&quot;:&quot;No&quot;,&quot;PB_MESSAGE_BOX_OK&quot;:&quot;OK&quot;,&quot;PB_MESSAGE_BOX_YES&quot;:&quot;Sì&quot;,&quot;PB_NAVIGATION_IS_RESTRICTED&quot;:&quot;È possibile accedere solo alle slide visualizzate in precedenza.&quot;,&quot;PB_NAVIGATION_IS_SEQUENTIAL&quot;:&quot;Devi visualizzare le diapositive nell'ordine indicato.&quot;,&quot;PB_PLAYBACK_RATE_MENU_CAPTION&quot;:&quot;Velocità&quot;,&quot;PB_PRECEDING_QUIZ_FAILED_WINDOW_TEXT&quot;:&quot;Non puoi avanzare perché non hai superato il quiz alla slide %SLIDE_INDEX%.&quot;,&quot;PB_PRECEDING_QUIZ_NOT_COMPLETED_WINDOW_TEXT&quot;:&quot;È necessario fare il quiz alla slide %SLIDE_INDEX% per avanzare.&quot;,&quot;PB_PRECEDING_QUIZ_NOT_PASSED_WINDOW_TEXT&quot;:&quot;Devi passare il quiz alla slide %SLIDE_INDEX%  per avanzare.&quot;,&quot;PB_PRECEDING_SCENARIO_FAILED_WINDOW_TEXT&quot;:&quot;Non puoi avanzare perché non hai superato la simulazione alla slide %SLIDE_INDEX%.&quot;,&quot;PB_PRECEDING_SCENARIO_NOT_COMPLETED_WINDOW_TEXT&quot;:&quot;È necessario tentare la simulazione alla slide %SLIDE_INDEX% per avanzare.&quot;,&quot;PB_PRECEDING_SCENARIO_NOT_PASSED_WINDOW_TEXT&quot;:&quot;È necessario passare la simulazione alla slide %SLIDE_INDEX% per avanzare.&quot;,&quot;PB_PRESENTER_COLLAPSE_BIO&quot;:&quot;Mostra meno&quot;,&quot;PB_PRESENTER_EMAIL&quot;:&quot;E-mail&quot;,&quot;PB_PRESENTER_EXPAND_BIO&quot;:&quot;Mostra altro&quot;,&quot;PB_PRESENTER_NO_INFO&quot;:&quot;Nessuna info presentatore&quot;,&quot;PB_PRESENTER_WEBSITE&quot;:&quot;Sito Web&quot;,&quot;PB_QUIZ_SLIDE_WINDOW_TEXT&quot;:&quot;Devi completare il quiz prima di lasciare questa slide&quot;,&quot;PB_RATE_MENU_CAPTION&quot;:&quot;Velocità&quot;,&quot;PB_RATE_MENU_DEFAULT_RATE&quot;:&quot;Neutro&quot;,&quot;PB_RESUME_PRESENTATION_WINDOW_TEXT&quot;:&quot;Vorresti riprendere la presentazione dall'ultima slide visualizzata?&quot;,&quot;PB_SCENARIO_SLIDE_WINDOW_TEXT&quot;:&quot;È necessario completare la simulazione prima di lasciare questa slide.&quot;,&quot;PB_SEARCH_CANCEL&quot;:&quot;Annulla&quot;,&quot;PB_SEARCH_NO_RESULTS_LABEL&quot;:&quot;Nessuna corrispondenza trovata.&quot;,&quot;PB_SEARCH_PANEL_DEFAULT_TEXT&quot;:&quot;Cerca…&quot;,&quot;PB_SEARCH_RESULTS_LABEL&quot;:&quot;Risultati della ricerca&quot;,&quot;PB_SEARCH_RESULT_IN_NOTES&quot;:&quot;nelle note&quot;,&quot;PB_SEARCH_RESULT_IN_TEXT_LABEL&quot;:&quot;nella diapositiva&quot;,&quot;PB_SUBTITLES_MENU_CAPTION&quot;:&quot;Sottotitoli&quot;,&quot;PB_SUBTITLES_OFF&quot;:&quot;Off&quot;,&quot;PB_TAB_NOTES_LABEL&quot;:&quot;Note&quot;,&quot;PB_TAB_OUTLINE_LABEL&quot;:&quot;Diapositive&quot;,&quot;PB_TIME_RESTRICTION&quot;:&quot;Spiacenti, l'autore ha disabilitato la visione della presentazione al momento.&quot;,&quot;PB_TITLE_PANEL_ATTACHMENTS&quot;:&quot;Risorse&quot;,&quot;PB_TITLE_PANEL_MARKER_TOOLS&quot;:&quot;Disegno&quot;,&quot;PB_TITLE_PANEL_NOTES&quot;:&quot;Note&quot;,&quot;PB_TITLE_PANEL_OUTLINE&quot;:&quot;Struttura&quot;,&quot;PB_TITLE_PANEL_PRESENTER_INFO&quot;:&quot;Info del presentatore&quot;,&quot;PB_TREE_CONTROL_LOADING&quot;:&quot;Caricamento…&quot;,&quot;PB_VIDEO_WINDOW_NO_VIDEO_LABEL&quot;:&quot;Nessun video&quot;},&quot;playbackAndNavigationSettings&quot;:{&quot;autoStart&quot;:true,&quot;saveAnimationStates&quot;:true,&quot;loopPresentation&quot;:false,&quot;autoPlayAnimations&quot;:false,&quot;autoPlayAnimationsTime&quot;:1,&quot;navigationType&quot;:&quot;LIMITED&quot;,&quot;resumeMode&quot;:&quot;PROMPT&quot;,&quot;enableKeyboardNavigation&quot;:true},&quot;keyboardSettings&quot;:&quot;&quot;,&quot;skinVersion&quot;:2,&quot;skinCompatibleVersion&quot;:0,&quot;publishSettings&quot;:{&quot;backgroundColor&quot;:&quot;#DCDEE0&quot;,&quot;playerDimensions&quot;:{&quot;height&quot;:144,&quot;width&quot;:16},&quot;playerModule&quot;:&quot;UniversalHtml&quot;,&quot;presentationContent&quot;:{&quot;metadata&quot;:{&quot;references&quot;:true,&quot;texts&quot;:[&quot;DT_COURSE_TITLE&quot;,&quot;DT_REFERENCE_URL&quot;,&quot;DT_REFERENCE_TITLE&quot;,&quot;DT_SLIDE_TITLE&quot;,&quot;DT_SLIDE_NOTES_TEXT&quot;,&quot;DT_SLIDE_TEXT&quot;,&quot;DT_HYPERLINK_TOOLTIP&quot;]},&quot;resources&quot;:{&quot;attachments&quot;:true,&quot;fonts&quot;:[{&quot;charsets&quot;:{&quot;dynamicFormatted&quot;:[&quot;DCT_INTERACTIVITY_TEXT&quot;,&quot;DCT_INTERACTIVITY_SEMIBOLD_TEXT&quot;],&quot;dynamicPlain&quot;:[&quot;DCT_COURSE_TITLE&quot;,&quot;DCT_REFERENCE_URL&quot;,&quot;DCT_REFERENCE_TITLE&quot;,&quot;DCT_SLIDE_TITLE&quot;,&quot;DCT_SLIDE_NOTES_TEXT&quot;,&quot;DCT_SLIDE_TEXT&quot;,&quot;DCT_HYPERLINK_TOOLTIP&quot;],&quot;static&quot;:[&quot;Risorse&quot;,&quot;Collega&quot;,&quot;Immagine&quot;,&quot;Video&quot;,&quot;Documento&quot;,&quot;File&quot;,&quot;Disegno&quot;,&quot;Penna&quot;,&quot;Evidenziatore&quot;,&quot;Gomma&quot;,&quot;Cancella tutto&quot;,&quot;Esci dalla modalità di disegno&quot;,&quot;Diapositive&quot;,&quot;Cerca…&quot;,&quot;nella diapositiva&quot;,&quot;Risultati della ricerca&quot;,&quot;Nessuna corrispondenza trovata.&quot;,&quot;nelle note&quot;,&quot;Annulla&quot;,&quot;Successivo&quot;,&quot;0123456789.,x&quot;,&quot;Velocità&quot;,&quot;Neutro&quot;,&quot;Volume&quot;,&quot;%SLIDE_NUMBER% di %TOTAL_SLIDES%&quot;,&quot;Sì&quot;,&quot;No&quot;,&quot;OK&quot;,&quot;Vorresti riprendere la presentazione dall'ultima slide visualizzata?&quot;,&quot;Devi vedere l'intera slide per continuare&quot;,&quot;È possibile accedere solo alle slide visualizzate in precedenza.&quot;,&quot;Devi visualizzare le diapositive nell'ordine indicato.&quot;,&quot;Devi completare il quiz prima di lasciare questa slide&quot;,&quot;Devi passare il quiz alla slide %SLIDE_INDEX%  per avanzare.&quot;,&quot;È necessario fare il quiz alla slide %SLIDE_INDEX% per avanzare.&quot;,&quot;Non puoi avanzare perché non hai superato il quiz alla slide %SLIDE_INDEX%.&quot;,&quot;È necessario completare l'interazione prima di lasciare questa slide.&quot;,&quot;È necessario completare la simulazione prima di lasciare questa slide.&quot;,&quot;È necessario passare la simulazione alla slide %SLIDE_INDEX% per avanzare.&quot;,&quot;È necessario tentare la simulazione alla slide %SLIDE_INDEX% per avanzare.&quot;,&quot;Non puoi avanzare perché non hai superato la simulazione alla slide %SLIDE_INDEX%.&quot;,&quot;Inserisci una password per visualizzare la presentazione&quot;,&quot;La password non è corretta&quot;,&quot;Spiacenti, l'autore ha disabilitato la visualizzazione della presentazione su questo dominio.&quot;,&quot;Spiacenti, l'autore ha disabilitato la visione della presentazione al momento.&quot;,&quot;Indietro&quot;]},&quot;embedName&quot;:&quot;PFn&quot;,&quot;fontFamily&quot;:&quot;Arial&quot;,&quot;isBold&quot;:false,&quot;isItalic&quot;:false,&quot;isSemibold&quot;:false,&quot;substituteFontFamily&quot;:&quot;Arial&quot;},{&quot;charsets&quot;:{&quot;dynamicFormatted&quot;:[&quot;DCT_INTERACTIVITY_TEXT&quot;,&quot;DCT_INTERACTIVITY_SEMIBOLD_TEXT&quot;],&quot;dynamicPlain&quot;:[&quot;DCT_COURSE_TITLE&quot;,&quot;DCT_REFERENCE_URL&quot;,&quot;DCT_REFERENCE_TITLE&quot;,&quot;DCT_SLIDE_TITLE&quot;,&quot;DCT_SLIDE_NOTES_TEXT&quot;,&quot;DCT_SLIDE_TEXT&quot;,&quot;DCT_HYPERLINK_TOOLTIP&quot;],&quot;static&quot;:[&quot;Risorse&quot;,&quot;Collega&quot;,&quot;Immagine&quot;,&quot;Video&quot;,&quot;Documento&quot;,&quot;File&quot;,&quot;Disegno&quot;,&quot;Penna&quot;,&quot;Evidenziatore&quot;,&quot;Gomma&quot;,&quot;Cancella tutto&quot;,&quot;Esci dalla modalità di disegno&quot;,&quot;Diapositive&quot;,&quot;Cerca…&quot;,&quot;nella diapositiva&quot;,&quot;Risultati della ricerca&quot;,&quot;Nessuna corrispondenza trovata.&quot;,&quot;nelle note&quot;,&quot;Annulla&quot;,&quot;Successivo&quot;,&quot;0123456789.,x&quot;,&quot;Velocità&quot;,&quot;Neutro&quot;,&quot;Volume&quot;,&quot;%SLIDE_NUMBER% di %TOTAL_SLIDES%&quot;,&quot;Sì&quot;,&quot;No&quot;,&quot;OK&quot;,&quot;Vorresti riprendere la presentazione dall'ultima slide visualizzata?&quot;,&quot;Devi vedere l'intera slide per continuare&quot;,&quot;È possibile accedere solo alle slide visualizzate in precedenza.&quot;,&quot;Devi visualizzare le diapositive nell'ordine indicato.&quot;,&quot;Devi completare il quiz prima di lasciare questa slide&quot;,&quot;Devi passare il quiz alla slide %SLIDE_INDEX%  per avanzare.&quot;,&quot;È necessario fare il quiz alla slide %SLIDE_INDEX% per avanzare.&quot;,&quot;Non puoi avanzare perché non hai superato il quiz alla slide %SLIDE_INDEX%.&quot;,&quot;È necessario completare l'interazione prima di lasciare questa slide.&quot;,&quot;È necessario completare la simulazione prima di lasciare questa slide.&quot;,&quot;È necessario passare la simulazione alla slide %SLIDE_INDEX% per avanzare.&quot;,&quot;È necessario tentare la simulazione alla slide %SLIDE_INDEX% per avanzare.&quot;,&quot;Non puoi avanzare perché non hai superato la simulazione alla slide %SLIDE_INDEX%.&quot;,&quot;Inserisci una password per visualizzare la presentazione&quot;,&quot;La password non è corretta&quot;,&quot;Spiacenti, l'autore ha disabilitato la visualizzazione della presentazione su questo dominio.&quot;,&quot;Spiacenti, l'autore ha disabilitato la visione della presentazione al momento.&quot;,&quot;Indietro&quot;]},&quot;embedName&quot;:&quot;PFnb&quot;,&quot;fontFamily&quot;:&quot;Arial&quot;,&quot;isBold&quot;:true,&quot;isItalic&quot;:false,&quot;isSemibold&quot;:false,&quot;substituteFontFamily&quot;:&quot;Arial&quot;},{&quot;charsets&quot;:{&quot;dynamicFormatted&quot;:[&quot;DCT_INTERACTIVITY_TEXT&quot;,&quot;DCT_INTERACTIVITY_SEMIBOLD_TEXT&quot;],&quot;dynamicPlain&quot;:[&quot;DCT_COURSE_TITLE&quot;,&quot;DCT_REFERENCE_URL&quot;,&quot;DCT_REFERENCE_TITLE&quot;,&quot;DCT_SLIDE_TITLE&quot;,&quot;DCT_SLIDE_NOTES_TEXT&quot;,&quot;DCT_SLIDE_TEXT&quot;,&quot;DCT_HYPERLINK_TOOLTIP&quot;],&quot;static&quot;:[&quot;Risorse&quot;,&quot;Collega&quot;,&quot;Immagine&quot;,&quot;Video&quot;,&quot;Documento&quot;,&quot;File&quot;,&quot;Disegno&quot;,&quot;Penna&quot;,&quot;Evidenziatore&quot;,&quot;Gomma&quot;,&quot;Cancella tutto&quot;,&quot;Esci dalla modalità di disegno&quot;,&quot;Diapositive&quot;,&quot;Cerca…&quot;,&quot;nella diapositiva&quot;,&quot;Risultati della ricerca&quot;,&quot;Nessuna corrispondenza trovata.&quot;,&quot;nelle note&quot;,&quot;Annulla&quot;,&quot;Successivo&quot;,&quot;0123456789.,x&quot;,&quot;Velocità&quot;,&quot;Neutro&quot;,&quot;Volume&quot;,&quot;%SLIDE_NUMBER% di %TOTAL_SLIDES%&quot;,&quot;Sì&quot;,&quot;No&quot;,&quot;OK&quot;,&quot;Vorresti riprendere la presentazione dall'ultima slide visualizzata?&quot;,&quot;Devi vedere l'intera slide per continuare&quot;,&quot;È possibile accedere solo alle slide visualizzate in precedenza.&quot;,&quot;Devi visualizzare le diapositive nell'ordine indicato.&quot;,&quot;Devi completare il quiz prima di lasciare questa slide&quot;,&quot;Devi passare il quiz alla slide %SLIDE_INDEX%  per avanzare.&quot;,&quot;È necessario fare il quiz alla slide %SLIDE_INDEX% per avanzare.&quot;,&quot;Non puoi avanzare perché non hai superato il quiz alla slide %SLIDE_INDEX%.&quot;,&quot;È necessario completare l'interazione prima di lasciare questa slide.&quot;,&quot;È necessario completare la simulazione prima di lasciare questa slide.&quot;,&quot;È necessario passare la simulazione alla slide %SLIDE_INDEX% per avanzare.&quot;,&quot;È necessario tentare la simulazione alla slide %SLIDE_INDEX% per avanzare.&quot;,&quot;Non puoi avanzare perché non hai superato la simulazione alla slide %SLIDE_INDEX%.&quot;,&quot;Inserisci una password per visualizzare la presentazione&quot;,&quot;La password non è corretta&quot;,&quot;Spiacenti, l'autore ha disabilitato la visualizzazione della presentazione su questo dominio.&quot;,&quot;Spiacenti, l'autore ha disabilitato la visione della presentazione al momento.&quot;,&quot;Indietro&quot;]},&quot;embedName&quot;:&quot;PFni&quot;,&quot;fontFamily&quot;:&quot;Arial&quot;,&quot;isBold&quot;:false,&quot;isItalic&quot;:true,&quot;isSemibold&quot;:false,&quot;substituteFontFamily&quot;:&quot;Arial&quot;},{&quot;charsets&quot;:{&quot;dynamicFormatted&quot;:[&quot;DCT_INTERACTIVITY_TEXT&quot;,&quot;DCT_INTERACTIVITY_SEMIBOLD_TEXT&quot;],&quot;dynamicPlain&quot;:[&quot;DCT_COURSE_TITLE&quot;,&quot;DCT_REFERENCE_URL&quot;,&quot;DCT_REFERENCE_TITLE&quot;,&quot;DCT_SLIDE_TITLE&quot;,&quot;DCT_SLIDE_NOTES_TEXT&quot;,&quot;DCT_SLIDE_TEXT&quot;,&quot;DCT_HYPERLINK_TOOLTIP&quot;],&quot;static&quot;:[&quot;Risorse&quot;,&quot;Collega&quot;,&quot;Immagine&quot;,&quot;Video&quot;,&quot;Documento&quot;,&quot;File&quot;,&quot;Disegno&quot;,&quot;Penna&quot;,&quot;Evidenziatore&quot;,&quot;Gomma&quot;,&quot;Cancella tutto&quot;,&quot;Esci dalla modalità di disegno&quot;,&quot;Diapositive&quot;,&quot;Cerca…&quot;,&quot;nella diapositiva&quot;,&quot;Risultati della ricerca&quot;,&quot;Nessuna corrispondenza trovata.&quot;,&quot;nelle note&quot;,&quot;Annulla&quot;,&quot;Successivo&quot;,&quot;0123456789.,x&quot;,&quot;Velocità&quot;,&quot;Neutro&quot;,&quot;Volume&quot;,&quot;%SLIDE_NUMBER% di %TOTAL_SLIDES%&quot;,&quot;Sì&quot;,&quot;No&quot;,&quot;OK&quot;,&quot;Vorresti riprendere la presentazione dall'ultima slide visualizzata?&quot;,&quot;Devi vedere l'intera slide per continuare&quot;,&quot;È possibile accedere solo alle slide visualizzate in precedenza.&quot;,&quot;Devi visualizzare le diapositive nell'ordine indicato.&quot;,&quot;Devi completare il quiz prima di lasciare questa slide&quot;,&quot;Devi passare il quiz alla slide %SLIDE_INDEX%  per avanzare.&quot;,&quot;È necessario fare il quiz alla slide %SLIDE_INDEX% per avanzare.&quot;,&quot;Non puoi avanzare perché non hai superato il quiz alla slide %SLIDE_INDEX%.&quot;,&quot;È necessario completare l'interazione prima di lasciare questa slide.&quot;,&quot;È necessario completare la simulazione prima di lasciare questa slide.&quot;,&quot;È necessario passare la simulazione alla slide %SLIDE_INDEX% per avanzare.&quot;,&quot;È necessario tentare la simulazione alla slide %SLIDE_INDEX% per avanzare.&quot;,&quot;Non puoi avanzare perché non hai superato la simulazione alla slide %SLIDE_INDEX%.&quot;,&quot;Inserisci una password per visualizzare la presentazione&quot;,&quot;La password non è corretta&quot;,&quot;Spiacenti, l'autore ha disabilitato la visualizzazione della presentazione su questo dominio.&quot;,&quot;Spiacenti, l'autore ha disabilitato la visione della presentazione al momento.&quot;,&quot;Indietro&quot;]},&quot;embedName&quot;:&quot;PFnbi&quot;,&quot;fontFamily&quot;:&quot;Arial&quot;,&quot;isBold&quot;:true,&quot;isItalic&quot;:true,&quot;isSemibold&quot;:false,&quot;substituteFontFamily&quot;:&quot;Arial&quot;},{&quot;charsets&quot;:{&quot;dynamicFormatted&quot;:[&quot;DCT_INTERACTIVITY_TEXT&quot;,&quot;DCT_INTERACTIVITY_SEMIBOLD_TEXT&quot;],&quot;dynamicPlain&quot;:[&quot;DCT_COURSE_TITLE&quot;,&quot;DCT_REFERENCE_URL&quot;,&quot;DCT_REFERENCE_TITLE&quot;,&quot;DCT_SLIDE_TITLE&quot;,&quot;DCT_SLIDE_NOTES_TEXT&quot;,&quot;DCT_SLIDE_TEXT&quot;,&quot;DCT_HYPERLINK_TOOLTIP&quot;],&quot;static&quot;:[&quot;Risorse&quot;,&quot;Collega&quot;,&quot;Immagine&quot;,&quot;Video&quot;,&quot;Documento&quot;,&quot;File&quot;,&quot;Disegno&quot;,&quot;Penna&quot;,&quot;Evidenziatore&quot;,&quot;Gomma&quot;,&quot;Cancella tutto&quot;,&quot;Esci dalla modalità di disegno&quot;,&quot;Diapositive&quot;,&quot;Cerca…&quot;,&quot;nella diapositiva&quot;,&quot;Risultati della ricerca&quot;,&quot;Nessuna corrispondenza trovata.&quot;,&quot;nelle note&quot;,&quot;Annulla&quot;,&quot;Successivo&quot;,&quot;0123456789.,x&quot;,&quot;Velocità&quot;,&quot;Neutro&quot;,&quot;Volume&quot;,&quot;%SLIDE_NUMBER% di %TOTAL_SLIDES%&quot;,&quot;Sì&quot;,&quot;No&quot;,&quot;OK&quot;,&quot;Vorresti riprendere la presentazione dall'ultima slide visualizzata?&quot;,&quot;Devi vedere l'intera slide per continuare&quot;,&quot;È possibile accedere solo alle slide visualizzate in precedenza.&quot;,&quot;Devi visualizzare le diapositive nell'ordine indicato.&quot;,&quot;Devi completare il quiz prima di lasciare questa slide&quot;,&quot;Devi passare il quiz alla slide %SLIDE_INDEX%  per avanzare.&quot;,&quot;È necessario fare il quiz alla slide %SLIDE_INDEX% per avanzare.&quot;,&quot;Non puoi avanzare perché non hai superato il quiz alla slide %SLIDE_INDEX%.&quot;,&quot;È necessario completare l'interazione prima di lasciare questa slide.&quot;,&quot;È necessario completare la simulazione prima di lasciare questa slide.&quot;,&quot;È necessario passare la simulazione alla slide %SLIDE_INDEX% per avanzare.&quot;,&quot;È necessario tentare la simulazione alla slide %SLIDE_INDEX% per avanzare.&quot;,&quot;Non puoi avanzare perché non hai superato la simulazione alla slide %SLIDE_INDEX%.&quot;,&quot;Inserisci una password per visualizzare la presentazione&quot;,&quot;La password non è corretta&quot;,&quot;Spiacenti, l'autore ha disabilitato la visualizzazione della presentazione su questo dominio.&quot;,&quot;Spiacenti, l'autore ha disabilitato la visione della presentazione al momento.&quot;,&quot;Indietro&quot;]},&quot;embedName&quot;:&quot;PFnsb&quot;,&quot;fontFamily&quot;:&quot;Arial&quot;,&quot;isBold&quot;:false,&quot;isItalic&quot;:false,&quot;isSemibold&quot;:true,&quot;substituteFontFamily&quot;:&quot;Arial&quot;},{&quot;charsets&quot;:{&quot;dynamicFormatted&quot;:[&quot;DCT_INTERACTIVITY_TEXT&quot;,&quot;DCT_INTERACTIVITY_SEMIBOLD_TEXT&quot;],&quot;dynamicPlain&quot;:[&quot;DCT_COURSE_TITLE&quot;,&quot;DCT_REFERENCE_URL&quot;,&quot;DCT_REFERENCE_TITLE&quot;,&quot;DCT_SLIDE_TITLE&quot;,&quot;DCT_SLIDE_NOTES_TEXT&quot;,&quot;DCT_SLIDE_TEXT&quot;,&quot;DCT_HYPERLINK_TOOLTIP&quot;],&quot;static&quot;:[&quot;Risorse&quot;,&quot;Collega&quot;,&quot;Immagine&quot;,&quot;Video&quot;,&quot;Documento&quot;,&quot;File&quot;,&quot;Disegno&quot;,&quot;Penna&quot;,&quot;Evidenziatore&quot;,&quot;Gomma&quot;,&quot;Cancella tutto&quot;,&quot;Esci dalla modalità di disegno&quot;,&quot;Diapositive&quot;,&quot;Cerca…&quot;,&quot;nella diapositiva&quot;,&quot;Risultati della ricerca&quot;,&quot;Nessuna corrispondenza trovata.&quot;,&quot;nelle note&quot;,&quot;Annulla&quot;,&quot;Successivo&quot;,&quot;0123456789.,x&quot;,&quot;Velocità&quot;,&quot;Neutro&quot;,&quot;Volume&quot;,&quot;%SLIDE_NUMBER% di %TOTAL_SLIDES%&quot;,&quot;Sì&quot;,&quot;No&quot;,&quot;OK&quot;,&quot;Vorresti riprendere la presentazione dall'ultima slide visualizzata?&quot;,&quot;Devi vedere l'intera slide per continuare&quot;,&quot;È possibile accedere solo alle slide visualizzate in precedenza.&quot;,&quot;Devi visualizzare le diapositive nell'ordine indicato.&quot;,&quot;Devi completare il quiz prima di lasciare questa slide&quot;,&quot;Devi passare il quiz alla slide %SLIDE_INDEX%  per avanzare.&quot;,&quot;È necessario fare il quiz alla slide %SLIDE_INDEX% per avanzare.&quot;,&quot;Non puoi avanzare perché non hai superato il quiz alla slide %SLIDE_INDEX%.&quot;,&quot;È necessario completare l'interazione prima di lasciare questa slide.&quot;,&quot;È necessario completare la simulazione prima di lasciare questa slide.&quot;,&quot;È necessario passare la simulazione alla slide %SLIDE_INDEX% per avanzare.&quot;,&quot;È necessario tentare la simulazione alla slide %SLIDE_INDEX% per avanzare.&quot;,&quot;Non puoi avanzare perché non hai superato la simulazione alla slide %SLIDE_INDEX%.&quot;,&quot;Inserisci una password per visualizzare la presentazione&quot;,&quot;La password non è corretta&quot;,&quot;Spiacenti, l'autore ha disabilitato la visualizzazione della presentazione su questo dominio.&quot;,&quot;Spiacenti, l'autore ha disabilitato la visione della presentazione al momento.&quot;,&quot;Indietro&quot;]},&quot;embedName&quot;:&quot;PFnsbi&quot;,&quot;fontFamily&quot;:&quot;Arial&quot;,&quot;isBold&quot;:false,&quot;isItalic&quot;:true,&quot;isSemibold&quot;:true,&quot;substituteFontFamily&quot;:&quot;Arial&quot;}],&quot;interactivity&quot;:{&quot;fullSupport&quot;:true},&quot;slideThumbnails&quot;:{&quot;enlargeToFit&quot;:false,&quot;height&quot;:59,&quot;jpegQuality&quot;:100,&quot;keepAspectRatio&quot;:true,&quot;width&quot;:78}}}},&quot;ceipData&quot;:{&quot;enableMiniSkinCustomization&quot;:true,&quot;playerLayout&quot;:&quot;builtin.slideCourse&quot;,&quot;playerLayoutFooter&quot;:&quot;playAndPause,acceleration,outline,volumeControl,slideNumber,goToPrev,goToNext&quot;,&quot;playerLayoutHeader&quot;:&quot;resources,markerTools,title&quot;,&quot;playerLayoutHeaderButtonsPosition&quot;:&quot;right&quot;,&quot;playerLayoutOutline&quot;:&quot;enableSearch,showThumbnails,showSlideNumber,enableMultilevel&quot;,&quot;playerLayoutProgress&quot;:&quot;enabledNavigation,showLabels&quot;,&quot;playerLayoutProgressMode&quot;:&quot;presentationTimeline&quot;,&quot;playerLayoutSidebar&quot;:&quot;&quot;,&quot;playerLayoutSidebarPosition&quot;:&quot;&quot;,&quot;playerMessages&quot;:&quot;builtin.it&quot;,&quot;playerNavigationAutoStart&quot;:true,&quot;playerNavigationEnableKeyboardNavigation&quot;:true,&quot;playerNavigationMode&quot;:&quot;bySlides&quot;,&quot;playerNavigationOnRestart&quot;:&quot;prompt&quot;,&quot;playerNavigationSaveAnimationStates&quot;:true,&quot;playerNavigationType&quot;:&quot;restricted&quot;,&quot;playerTheme&quot;:&quot;custom&quot;,&quot;playerThemeBorderRadius&quot;:10,&quot;playerThemeColorScheme&quot;:&quot;builtin.lightBlue&quot;,&quot;playerThemeFont&quot;:&quot;Arial&quot;}}}"/>
  <p:tag name="ISPRING-SUITE_ISPRING_CURRENT_PLAYER_ID" val="universal"/>
  <p:tag name="ISPRING_PRESENTATION_COURSE_TITLE" val="28-il mobbing Art.37 Parte SPECIFICA"/>
  <p:tag name="ISPRING_UUID" val="{533CDA51-672F-46DC-9948-978BD6CBD901}"/>
  <p:tag name="ISPRING_RESOURCE_FOLDER" val="\\192.168.1.185\Ufficio Marketing\Giuseppe R\meleam\CORSI SICUREZZA\ART 37 SPECIFICO\28-il mobbing Art.37 Parte SPECIFICA\"/>
  <p:tag name="ISPRING_PRESENTATION_PATH" val="\\192.168.1.185\Ufficio Marketing\Giuseppe R\meleam\CORSI SICUREZZA\ART 37 SPECIFICO\28-il mobbing Art.37 Parte SPECIFICA.pptx"/>
  <p:tag name="ISPRING_PROJECT_VERSION" val="9.3"/>
  <p:tag name="ISPRING_PROJECT_FOLDER_UPDATED" val="1"/>
  <p:tag name="ISPRING_SCREEN_RECS_UPDATED" val="\\192.168.1.185\Ufficio Marketing\Giuseppe R\meleam\CORSI SICUREZZA\ART 37 SPECIFICO\28-il mobbing Art.37 Parte SPECIFICA\"/>
  <p:tag name="FLASHSPRING_ZOOM_TAG" val="50"/>
  <p:tag name="ISPRING_PRESENTATION_INFO_2" val="&lt;?xml version=&quot;1.0&quot; encoding=&quot;UTF-8&quot; standalone=&quot;no&quot; ?&gt;&#10;&lt;presentation2&gt;&#10;&#10;  &lt;slides&gt;&#10;    &lt;slide id=&quot;{C83B23AE-60CC-46AA-A45A-79BE6896B3EC}&quot; pptId=&quot;256&quot;/&gt;&#10;    &lt;slide id=&quot;{C32DD386-1011-439E-BCAA-0A2091940849}&quot; pptId=&quot;257&quot;/&gt;&#10;    &lt;slide id=&quot;{8695CB4D-C285-4BA5-B29A-355B41CCC669}&quot; pptId=&quot;258&quot;/&gt;&#10;    &lt;slide id=&quot;{B6C054C1-4D3F-4CBF-9E8E-5F44336BF014}&quot; pptId=&quot;259&quot;/&gt;&#10;    &lt;slide id=&quot;{D28EB7ED-3D51-47B9-BC0D-FDA38694352A}&quot; pptId=&quot;260&quot;/&gt;&#10;    &lt;slide id=&quot;{5F9678EC-7415-44A3-8CC0-05216F21551F}&quot; pptId=&quot;261&quot;/&gt;&#10;    &lt;slide id=&quot;{4DED67DB-F77E-4626-950A-1E8C8AD66D06}&quot; pptId=&quot;262&quot;/&gt;&#10;    &lt;slide id=&quot;{7E469CE5-785D-462A-B65D-244BB9EB2E0D}&quot; pptId=&quot;263&quot;/&gt;&#10;    &lt;slide id=&quot;{97F8CB18-5190-4823-9A6C-86A468120BE5}&quot; pptId=&quot;264&quot;/&gt;&#10;    &lt;slide id=&quot;{64553216-7625-4D34-8788-25209383FF87}&quot; pptId=&quot;265&quot;/&gt;&#10;    &lt;slide id=&quot;{3C0A4538-FBF1-4F63-AB17-6791864064D4}&quot; pptId=&quot;266&quot;/&gt;&#10;  &lt;/slides&gt;&#10;&#10;  &lt;narration&gt;&#10;    &lt;audioTracks&gt;&#10;      &lt;audioTrack muted=&quot;false&quot; name=&quot;Text-to-speech — Audio  1&quot; resource=&quot;817fac2e&quot; slideId=&quot;{C83B23AE-60CC-46AA-A45A-79BE6896B3EC}&quot; startTime=&quot;0&quot; stepIndex=&quot;0&quot; volume=&quot;1&quot;&gt;&#10;        &lt;audio channels=&quot;1&quot; format=&quot;fltp&quot; sampleRate=&quot;24000&quot;/&gt;&#10;      &lt;/audioTrack&gt;&#10;      &lt;audioTrack muted=&quot;false&quot; name=&quot;Text-to-speech — Audio  2&quot; resource=&quot;defcdd15&quot; slideId=&quot;{C32DD386-1011-439E-BCAA-0A2091940849}&quot; startTime=&quot;0&quot; stepIndex=&quot;0&quot; volume=&quot;1&quot;&gt;&#10;        &lt;audio channels=&quot;1&quot; format=&quot;fltp&quot; sampleRate=&quot;24000&quot;/&gt;&#10;      &lt;/audioTrack&gt;&#10;      &lt;audioTrack muted=&quot;false&quot; name=&quot;Text-to-speech — Audio  3&quot; resource=&quot;b59501eb&quot; slideId=&quot;{8695CB4D-C285-4BA5-B29A-355B41CCC669}&quot; startTime=&quot;0&quot; stepIndex=&quot;0&quot; volume=&quot;1&quot;&gt;&#10;        &lt;audio channels=&quot;1&quot; format=&quot;fltp&quot; sampleRate=&quot;24000&quot;/&gt;&#10;      &lt;/audioTrack&gt;&#10;      &lt;audioTrack muted=&quot;false&quot; name=&quot;Text-to-speech — Audio  4&quot; resource=&quot;b1c81db9&quot; slideId=&quot;{B6C054C1-4D3F-4CBF-9E8E-5F44336BF014}&quot; startTime=&quot;0&quot; stepIndex=&quot;0&quot; volume=&quot;1&quot;&gt;&#10;        &lt;audio channels=&quot;1&quot; format=&quot;fltp&quot; sampleRate=&quot;24000&quot;/&gt;&#10;      &lt;/audioTrack&gt;&#10;      &lt;audioTrack muted=&quot;false&quot; name=&quot;Text-to-speech — Audio  5&quot; resource=&quot;07b0f32d&quot; slideId=&quot;{D28EB7ED-3D51-47B9-BC0D-FDA38694352A}&quot; startTime=&quot;0&quot; stepIndex=&quot;0&quot; volume=&quot;1&quot;&gt;&#10;        &lt;audio channels=&quot;1&quot; format=&quot;fltp&quot; sampleRate=&quot;24000&quot;/&gt;&#10;      &lt;/audioTrack&gt;&#10;      &lt;audioTrack muted=&quot;false&quot; name=&quot;Text-to-speech — Audio  6&quot; resource=&quot;a95761e9&quot; slideId=&quot;{5F9678EC-7415-44A3-8CC0-05216F21551F}&quot; startTime=&quot;0&quot; stepIndex=&quot;0&quot; volume=&quot;1&quot;&gt;&#10;        &lt;audio channels=&quot;1&quot; format=&quot;fltp&quot; sampleRate=&quot;24000&quot;/&gt;&#10;      &lt;/audioTrack&gt;&#10;      &lt;audioTrack muted=&quot;false&quot; name=&quot;Text-to-speech — Audio  7&quot; resource=&quot;e9343df2&quot; slideId=&quot;{4DED67DB-F77E-4626-950A-1E8C8AD66D06}&quot; startTime=&quot;0&quot; stepIndex=&quot;0&quot; volume=&quot;1&quot;&gt;&#10;        &lt;audio channels=&quot;1&quot; format=&quot;fltp&quot; sampleRate=&quot;24000&quot;/&gt;&#10;      &lt;/audioTrack&gt;&#10;      &lt;audioTrack muted=&quot;false&quot; name=&quot;Text-to-speech — Audio  8&quot; resource=&quot;a3dadf00&quot; slideId=&quot;{7E469CE5-785D-462A-B65D-244BB9EB2E0D}&quot; startTime=&quot;0&quot; stepIndex=&quot;0&quot; volume=&quot;1&quot;&gt;&#10;        &lt;audio channels=&quot;1&quot; format=&quot;fltp&quot; sampleRate=&quot;24000&quot;/&gt;&#10;      &lt;/audioTrack&gt;&#10;      &lt;audioTrack muted=&quot;false&quot; name=&quot;Text-to-speech — Audio  9&quot; resource=&quot;e2ccab3a&quot; slideId=&quot;{97F8CB18-5190-4823-9A6C-86A468120BE5}&quot; startTime=&quot;0&quot; stepIndex=&quot;0&quot; volume=&quot;1&quot;&gt;&#10;        &lt;audio channels=&quot;1&quot; format=&quot;fltp&quot; sampleRate=&quot;24000&quot;/&gt;&#10;      &lt;/audioTrack&gt;&#10;      &lt;audioTrack muted=&quot;false&quot; name=&quot;Text-to-speech — Audio  10&quot; resource=&quot;c0e1406f&quot; slideId=&quot;{64553216-7625-4D34-8788-25209383FF87}&quot; startTime=&quot;0&quot; stepIndex=&quot;0&quot; volume=&quot;1&quot;&gt;&#10;        &lt;audio channels=&quot;1&quot; format=&quot;fltp&quot; sampleRate=&quot;24000&quot;/&gt;&#10;      &lt;/audioTrack&gt;&#10;      &lt;audioTrack muted=&quot;false&quot; name=&quot;Text-to-speech — Audio  11&quot; resource=&quot;f1a1e021&quot; slideId=&quot;{3C0A4538-FBF1-4F63-AB17-6791864064D4}&quot; startTime=&quot;0&quot; stepIndex=&quot;0&quot; volume=&quot;1&quot;&gt;&#10;        &lt;audio channels=&quot;1&quot; format=&quot;fltp&quot; sampleRate=&quot;24000&quot;/&gt;&#10;      &lt;/audioTrack&gt;&#10;    &lt;/audioTracks&gt;&#10;    &lt;videoTracks/&gt;&#10;  &lt;/narration&gt;&#10;&#10;&lt;/presentation2&gt;&#10;"/>
  <p:tag name="ISPRING_LMS_API_VERSION" val="SCORM 1.2"/>
  <p:tag name="ISPRING_ULTRA_SCORM_COURSE_ID" val="AF1B7BCD-2CBA-4858-AB97-A8572F3B95A3"/>
  <p:tag name="ISPRING_CMI5_LAUNCH_METHOD" val="any window"/>
  <p:tag name="ISPRING_SCORM_ENDPOINT" val="&lt;endpoint&gt;&lt;enable&gt;0&lt;/enable&gt;&lt;lrs&gt;https://&lt;/lrs&gt;&lt;auth&gt;0&lt;/auth&gt;&lt;login&gt;&lt;/login&gt;&lt;password&gt;&lt;/password&gt;&lt;key&gt;&lt;/key&gt;&lt;name&gt;&lt;/name&gt;&lt;email&gt;&lt;/email&gt;&lt;/endpoint&gt;&#10;"/>
  <p:tag name="ISPRINGCLOUDFOLDERID" val="1"/>
  <p:tag name="ISPRINGONLINEFOLDERID" val="1"/>
  <p:tag name="ISPRING_OUTPUT_FOLDER" val="[[&quot; \uFFFD\u0000\uFFFD{00201DD4-2F64-4DE0-9681-059950AA7CFF}&quot;,&quot;\\\\192.168.1.185\\Ufficio Marketing\\Giuseppe R\\meleam\\CORSI SICUREZZA\\ART 37 SPECIFICO&quot;]]"/>
  <p:tag name="ISPRING_PUBLISH_SETTINGS" val="{&quot;commonSettings&quot;:{&quot;webSettings&quot;:{&quot;useMobileViewer&quot;:&quot;T_FALSE&quot;},&quot;lmsSettings&quot;:{&quot;useMobileViewer&quot;:&quot;T_FALSE&quot;},&quot;cloudSettings&quot;:{&quot;useMobileViewer&quot;:&quot;T_FALSE&quot;},&quot;ispringLmsSettings&quot;:{&quot;useMobileViewer&quot;:&quot;T_FALSE&quot;},&quot;playerId&quot;:&quot;universal&quot;,&quot;studioSettings&quot;:{&quot;useMobileViewer&quot;:&quot;T_FALSE&quot;}},&quot;advancedSettings&quot;:{&quot;enableTextAllocation&quot;:&quot;T_TRUE&quot;,&quot;viewingFromLocalDrive&quot;:&quot;T_TRUE&quot;,&quot;contentScale&quot;:75,&quot;contentScaleMode&quot;:&quot;SCALE&quot;},&quot;accessibilitySettings&quot;:{&quot;enabled&quot;:&quot;T_FALSE&quot;},&quot;compressionSettings&quot;:{&quot;imageSettings&quot;:{&quot;jpegQuality&quot;:70,&quot;optimizeImageForResolution&quot;:&quot;T_FALSE&quot;},&quot;audioQuality&quot;:70,&quot;videoQuality&quot;:65},&quot;protectionSettings&quot;:{&quot;watermarkEnabled&quot;:&quot;T_FALSE&quot;,&quot;watermarkPosition&quot;:&quot;MIDDLE_CENTER&quot;,&quot;openWatermarkUrl&quot;:&quot;T_FALSE&quot;,&quot;openWatermarkWebPageInNewWindow&quot;:&quot;T_FALSE&quot;,&quot;displayAfterEnabled&quot;:&quot;T_FALSE&quot;,&quot;displayUntilEnabled&quot;:&quot;T_FALSE&quot;,&quot;domainRestrictionEnabled&quot;:&quot;T_FALSE&quot;,&quot;enablePassword&quot;:&quot;T_FALSE&quot;},&quot;videoSettings&quot;:{&quot;videoCompressionSettings&quot;:{&quot;audioQuality&quot;:70,&quot;videoQuality&quot;:75},&quot;secondsOnEachSlide&quot;:5,&quot;hostingSettings&quot;:{}},&quot;ispringOnlineSettings&quot;:{&quot;onlineDestinationFolderId&quot;:&quot;1&quot;},&quot;cloudSettings&quot;:{&quot;onlineDestinationFolderId&quot;:&quot;1&quot;},&quot;publishDestination&quot;:&quot;LMS&quot;,&quot;wordSettings&quot;:{&quot;printCopies&quot;:1},&quot;studioSettings&quot;:{&quot;onlineDestinationFolderId&quot;:&quot;0&quot;,&quot;uploadSources&quot;:true}}"/>
  <p:tag name="ISPRING_SCORM_RATE_SLIDES" val="0"/>
  <p:tag name="ISPRING_SCORM_RATE_QUIZZES" val="0"/>
  <p:tag name="ISPRING_SCORM_PASSING_SCORE" val="0.000000"/>
  <p:tag name="ISPRING_PRESENTATION_TITLE" val="28-il mobbing Art.37 Parte SPECIFICA"/>
  <p:tag name="ISPRING_FIRST_PUBLISH" val="1"/>
</p:tagLst>
</file>

<file path=ppt/tags/tag10.xml><?xml version="1.0" encoding="utf-8"?>
<p:tagLst xmlns:a="http://schemas.openxmlformats.org/drawingml/2006/main" xmlns:r="http://schemas.openxmlformats.org/officeDocument/2006/relationships" xmlns:p="http://schemas.openxmlformats.org/presentationml/2006/main">
  <p:tag name="ISPRING_SLIDE_INDENT_LEVEL" val="0"/>
  <p:tag name="ISPRING_CUSTOM_TIMING_USED" val="1"/>
  <p:tag name="GENSWF_ADVANCE_TIME" val="51.000"/>
  <p:tag name="ISPRING_SLIDE_ID_2" val="{3C0A4538-FBF1-4F63-AB17-6791864064D4}"/>
  <p:tag name="GENSWF_SLIDE_UID" val="{F8F97B14-6C60-4979-AC9E-95BE8ACA671C}:266"/>
</p:tagLst>
</file>

<file path=ppt/tags/tag2.xml><?xml version="1.0" encoding="utf-8"?>
<p:tagLst xmlns:a="http://schemas.openxmlformats.org/drawingml/2006/main" xmlns:r="http://schemas.openxmlformats.org/officeDocument/2006/relationships" xmlns:p="http://schemas.openxmlformats.org/presentationml/2006/main">
  <p:tag name="ISPRING_SLIDE_INDENT_LEVEL" val="0"/>
  <p:tag name="ISPRING_CUSTOM_TIMING_USED" val="1"/>
  <p:tag name="GENSWF_ADVANCE_TIME" val="20.000"/>
  <p:tag name="ISPRING_SLIDE_ID_2" val="{C83B23AE-60CC-46AA-A45A-79BE6896B3EC}"/>
  <p:tag name="GENSWF_SLIDE_UID" val="{3489B4F2-DB76-4081-95E2-3F52E7B7A96E}:256"/>
</p:tagLst>
</file>

<file path=ppt/tags/tag3.xml><?xml version="1.0" encoding="utf-8"?>
<p:tagLst xmlns:a="http://schemas.openxmlformats.org/drawingml/2006/main" xmlns:r="http://schemas.openxmlformats.org/officeDocument/2006/relationships" xmlns:p="http://schemas.openxmlformats.org/presentationml/2006/main">
  <p:tag name="ISPRING_SLIDE_INDENT_LEVEL" val="0"/>
  <p:tag name="ISPRING_CUSTOM_TIMING_USED" val="1"/>
  <p:tag name="GENSWF_ADVANCE_TIME" val="45.000"/>
  <p:tag name="ISPRING_SLIDE_ID_2" val="{B6C054C1-4D3F-4CBF-9E8E-5F44336BF014}"/>
  <p:tag name="GENSWF_SLIDE_UID" val="{5FDD6463-CCF9-4598-8CA1-338AD967F616}:259"/>
</p:tagLst>
</file>

<file path=ppt/tags/tag4.xml><?xml version="1.0" encoding="utf-8"?>
<p:tagLst xmlns:a="http://schemas.openxmlformats.org/drawingml/2006/main" xmlns:r="http://schemas.openxmlformats.org/officeDocument/2006/relationships" xmlns:p="http://schemas.openxmlformats.org/presentationml/2006/main">
  <p:tag name="ISPRING_SLIDE_INDENT_LEVEL" val="0"/>
  <p:tag name="ISPRING_CUSTOM_TIMING_USED" val="1"/>
  <p:tag name="GENSWF_ADVANCE_TIME" val="77.000"/>
  <p:tag name="ISPRING_SLIDE_ID_2" val="{D28EB7ED-3D51-47B9-BC0D-FDA38694352A}"/>
  <p:tag name="GENSWF_SLIDE_UID" val="{7F21F738-09E7-48D9-B117-57E9C0F707FA}:260"/>
</p:tagLst>
</file>

<file path=ppt/tags/tag5.xml><?xml version="1.0" encoding="utf-8"?>
<p:tagLst xmlns:a="http://schemas.openxmlformats.org/drawingml/2006/main" xmlns:r="http://schemas.openxmlformats.org/officeDocument/2006/relationships" xmlns:p="http://schemas.openxmlformats.org/presentationml/2006/main">
  <p:tag name="ISPRING_SLIDE_INDENT_LEVEL" val="0"/>
  <p:tag name="ISPRING_CUSTOM_TIMING_USED" val="1"/>
  <p:tag name="GENSWF_ADVANCE_TIME" val="50.000"/>
  <p:tag name="ISPRING_SLIDE_ID_2" val="{5F9678EC-7415-44A3-8CC0-05216F21551F}"/>
  <p:tag name="GENSWF_SLIDE_UID" val="{E0496C45-7C5A-4022-9C8C-63547E577723}:261"/>
</p:tagLst>
</file>

<file path=ppt/tags/tag6.xml><?xml version="1.0" encoding="utf-8"?>
<p:tagLst xmlns:a="http://schemas.openxmlformats.org/drawingml/2006/main" xmlns:r="http://schemas.openxmlformats.org/officeDocument/2006/relationships" xmlns:p="http://schemas.openxmlformats.org/presentationml/2006/main">
  <p:tag name="ISPRING_SLIDE_INDENT_LEVEL" val="0"/>
  <p:tag name="ISPRING_CUSTOM_TIMING_USED" val="1"/>
  <p:tag name="GENSWF_ADVANCE_TIME" val="87.000"/>
  <p:tag name="ISPRING_SLIDE_ID_2" val="{4DED67DB-F77E-4626-950A-1E8C8AD66D06}"/>
  <p:tag name="GENSWF_SLIDE_UID" val="{5E0B8034-3F2B-44AB-B688-D2822D9ADB84}:262"/>
</p:tagLst>
</file>

<file path=ppt/tags/tag7.xml><?xml version="1.0" encoding="utf-8"?>
<p:tagLst xmlns:a="http://schemas.openxmlformats.org/drawingml/2006/main" xmlns:r="http://schemas.openxmlformats.org/officeDocument/2006/relationships" xmlns:p="http://schemas.openxmlformats.org/presentationml/2006/main">
  <p:tag name="ISPRING_SLIDE_INDENT_LEVEL" val="0"/>
  <p:tag name="ISPRING_CUSTOM_TIMING_USED" val="1"/>
  <p:tag name="GENSWF_ADVANCE_TIME" val="58.000"/>
  <p:tag name="ISPRING_SLIDE_ID_2" val="{7E469CE5-785D-462A-B65D-244BB9EB2E0D}"/>
  <p:tag name="GENSWF_SLIDE_UID" val="{16AF0FDD-45DF-4138-A344-A9EC41768BAC}:263"/>
</p:tagLst>
</file>

<file path=ppt/tags/tag8.xml><?xml version="1.0" encoding="utf-8"?>
<p:tagLst xmlns:a="http://schemas.openxmlformats.org/drawingml/2006/main" xmlns:r="http://schemas.openxmlformats.org/officeDocument/2006/relationships" xmlns:p="http://schemas.openxmlformats.org/presentationml/2006/main">
  <p:tag name="ISPRING_SLIDE_INDENT_LEVEL" val="0"/>
  <p:tag name="ISPRING_CUSTOM_TIMING_USED" val="1"/>
  <p:tag name="GENSWF_ADVANCE_TIME" val="50.000"/>
  <p:tag name="ISPRING_SLIDE_ID_2" val="{97F8CB18-5190-4823-9A6C-86A468120BE5}"/>
  <p:tag name="GENSWF_SLIDE_UID" val="{2FE8D849-4BF2-4062-B210-CD20960F9D70}:264"/>
</p:tagLst>
</file>

<file path=ppt/tags/tag9.xml><?xml version="1.0" encoding="utf-8"?>
<p:tagLst xmlns:a="http://schemas.openxmlformats.org/drawingml/2006/main" xmlns:r="http://schemas.openxmlformats.org/officeDocument/2006/relationships" xmlns:p="http://schemas.openxmlformats.org/presentationml/2006/main">
  <p:tag name="ISPRING_SLIDE_INDENT_LEVEL" val="0"/>
  <p:tag name="ISPRING_CUSTOM_TIMING_USED" val="1"/>
  <p:tag name="GENSWF_ADVANCE_TIME" val="53.000"/>
  <p:tag name="ISPRING_SLIDE_ID_2" val="{64553216-7625-4D34-8788-25209383FF87}"/>
  <p:tag name="GENSWF_SLIDE_UID" val="{CBE79C09-AD74-4DD6-BC3C-D66A9BBFC842}:265"/>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81</TotalTime>
  <Words>4001</Words>
  <Application>Microsoft Office PowerPoint</Application>
  <PresentationFormat>Personalizzato</PresentationFormat>
  <Paragraphs>207</Paragraphs>
  <Slides>17</Slides>
  <Notes>17</Notes>
  <HiddenSlides>0</HiddenSlides>
  <MMClips>0</MMClips>
  <ScaleCrop>false</ScaleCrop>
  <HeadingPairs>
    <vt:vector size="6" baseType="variant">
      <vt:variant>
        <vt:lpstr>Caratteri utilizzati</vt:lpstr>
      </vt:variant>
      <vt:variant>
        <vt:i4>6</vt:i4>
      </vt:variant>
      <vt:variant>
        <vt:lpstr>Tema</vt:lpstr>
      </vt:variant>
      <vt:variant>
        <vt:i4>1</vt:i4>
      </vt:variant>
      <vt:variant>
        <vt:lpstr>Titoli diapositive</vt:lpstr>
      </vt:variant>
      <vt:variant>
        <vt:i4>17</vt:i4>
      </vt:variant>
    </vt:vector>
  </HeadingPairs>
  <TitlesOfParts>
    <vt:vector size="24" baseType="lpstr">
      <vt:lpstr>Calibri</vt:lpstr>
      <vt:lpstr>Aptos</vt:lpstr>
      <vt:lpstr>Poppins Bold</vt:lpstr>
      <vt:lpstr>Open Sans Bold</vt:lpstr>
      <vt:lpstr>Poppins</vt:lpstr>
      <vt:lpstr>Arial</vt:lpstr>
      <vt:lpstr>Office Theme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28-il mobbing Art.37 Parte SPECIFICA</dc:title>
  <cp:lastModifiedBy>Formazione</cp:lastModifiedBy>
  <cp:revision>16</cp:revision>
  <dcterms:created xsi:type="dcterms:W3CDTF">2006-08-16T00:00:00Z</dcterms:created>
  <dcterms:modified xsi:type="dcterms:W3CDTF">2025-04-16T14:00:26Z</dcterms:modified>
  <dc:identifier>DAFuUmhZi1c</dc:identifier>
</cp:coreProperties>
</file>