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85" r:id="rId2"/>
    <p:sldId id="386" r:id="rId3"/>
    <p:sldId id="387" r:id="rId4"/>
    <p:sldId id="388" r:id="rId5"/>
    <p:sldId id="391" r:id="rId6"/>
    <p:sldId id="390" r:id="rId7"/>
    <p:sldId id="392" r:id="rId8"/>
    <p:sldId id="393" r:id="rId9"/>
    <p:sldId id="394" r:id="rId10"/>
    <p:sldId id="395" r:id="rId11"/>
    <p:sldId id="397" r:id="rId12"/>
    <p:sldId id="399" r:id="rId13"/>
    <p:sldId id="400" r:id="rId14"/>
    <p:sldId id="402" r:id="rId15"/>
    <p:sldId id="403" r:id="rId16"/>
    <p:sldId id="404" r:id="rId17"/>
    <p:sldId id="405" r:id="rId18"/>
    <p:sldId id="406" r:id="rId19"/>
    <p:sldId id="407" r:id="rId20"/>
  </p:sldIdLst>
  <p:sldSz cx="18288000" cy="10287000"/>
  <p:notesSz cx="6858000" cy="9144000"/>
  <p:embeddedFontLst>
    <p:embeddedFont>
      <p:font typeface="Poppins" panose="00000500000000000000" pitchFamily="2" charset="0"/>
      <p:regular r:id="rId22"/>
      <p:bold r:id="rId23"/>
      <p:italic r:id="rId24"/>
      <p:boldItalic r:id="rId25"/>
    </p:embeddedFont>
    <p:embeddedFont>
      <p:font typeface="Poppins Bold" panose="00000800000000000000" charset="0"/>
      <p:regular r:id="rId26"/>
      <p:bold r:id="rId27"/>
    </p:embeddedFont>
    <p:embeddedFont>
      <p:font typeface="Segoe UI" panose="020B0502040204020203"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2"/>
    <a:srgbClr val="0067A7"/>
    <a:srgbClr val="9F142B"/>
    <a:srgbClr val="008C71"/>
    <a:srgbClr val="6C6E70"/>
    <a:srgbClr val="E3E2E3"/>
    <a:srgbClr val="59375F"/>
    <a:srgbClr val="653156"/>
    <a:srgbClr val="FFFFFF"/>
    <a:srgbClr val="414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5" autoAdjust="0"/>
    <p:restoredTop sz="85429" autoAdjust="0"/>
  </p:normalViewPr>
  <p:slideViewPr>
    <p:cSldViewPr>
      <p:cViewPr varScale="1">
        <p:scale>
          <a:sx n="63" d="100"/>
          <a:sy n="63" d="100"/>
        </p:scale>
        <p:origin x="9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90763" y="512763"/>
            <a:ext cx="4562475" cy="2566987"/>
          </a:xfrm>
        </p:spPr>
      </p:sp>
      <p:sp>
        <p:nvSpPr>
          <p:cNvPr id="3" name="Segnaposto note 2"/>
          <p:cNvSpPr>
            <a:spLocks noGrp="1"/>
          </p:cNvSpPr>
          <p:nvPr>
            <p:ph type="body" idx="1"/>
          </p:nvPr>
        </p:nvSpPr>
        <p:spPr/>
        <p:txBody>
          <a:bodyPr/>
          <a:lstStyle/>
          <a:p>
            <a:r>
              <a:rPr lang="it-IT" dirty="0"/>
              <a:t>Il sistema di prevenzione: I protagonisti.</a:t>
            </a:r>
          </a:p>
        </p:txBody>
      </p:sp>
      <p:sp>
        <p:nvSpPr>
          <p:cNvPr id="4" name="Segnaposto numero diapositiva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23908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Il Ruolo Effettivo del Preposto nel Contesto Lavorativo.</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preposto assume un ruolo chiave nel contesto organizzativo dell'azienda, non solo sulla base delle designazioni ufficiali, ma soprattutto in virtù del suo comportamento effettivo e del riconoscimento da parte dei colleghi.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Chi è il Preposto? Il preposto è colui che, indipendentemente dalla designazione ufficiale, assume una posizione di preminenza rispetto agli altri lavoratori, impartendo ordini, istruzioni o direttive sulle attività lavorative.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Anche la Corte di Cassazione ha ribadito che il preposto è chiunque abbia assunto, in qualsiasi circostanza, una posizione di superiorità rispetto agli altri lavoratori. La definizione non si basa solamente sulla titolarità formale di un ruolo, ma sull'effettiva assunzione di responsabilità e sull'impatto sulle dinamiche lavorative.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È questo il principio di Effettività, Confermato dalla Corte di Cassazione. Questo principio consiste nel fatto che la vera natura del ruolo di una persona è determinata dalle sue azioni effettive e dal riconoscimento da parte dei colleghi, non solo dalle designazioni ufficiali.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Dal punto di vista delle Implicazioni Pratiche, ciò significa che un individuo può essere considerato preposto anche se non ha ricevuto una designazione ufficiale. Se assume un ruolo di leadership, impartendo direttive e influenzando il comportamento lavorativo dei colleghi, viene riconosciuto come tale indipendentemente dalle formalità aziendali. </a:t>
            </a:r>
            <a:endParaRPr lang="it-IT" b="0" i="0" dirty="0">
              <a:solidFill>
                <a:srgbClr val="000000"/>
              </a:solidFill>
              <a:effectLst/>
              <a:latin typeface="Segoe UI" panose="020B0502040204020203" pitchFamily="34"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6637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Il Responsabile del Servizio di Prevenzione e Protezione.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L'RSPP è una figura fondamentale nel panorama della sicurezza sul lavoro, che offre consulenza tecnica e supporto al datore di lavoro nella gestione dei rischi associati all'attività lavorativa.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L'RSPP, in base al decreto legislativo 81 del 2008, è un individuo con specifiche qualifiche professionali, come precisato dall'articolo 32 del decreto 81. Questo include sia l'istruzione formale che la formazione specifica.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responsabile del servizio di prevenzione e protezione è nominato dal Datore di Lavoro. La designazione dell'RSPP è un dovere inderogabile del datore di lavoro, sottolineando l'importanza di questa figura nell'ambito della sicurezza sul lavoro.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sz="1200" b="0" i="0" dirty="0">
              <a:solidFill>
                <a:srgbClr val="000000"/>
              </a:solidFill>
              <a:effectLst/>
              <a:latin typeface="Segoe UI" panose="020B0502040204020203" pitchFamily="34" charset="0"/>
            </a:endParaRPr>
          </a:p>
          <a:p>
            <a:pPr algn="l" rtl="0" fontAlgn="base"/>
            <a:r>
              <a:rPr lang="it-IT" sz="1200" b="0" i="0" dirty="0">
                <a:solidFill>
                  <a:srgbClr val="000000"/>
                </a:solidFill>
                <a:effectLst/>
                <a:latin typeface="Segoe UI" panose="020B0502040204020203" pitchFamily="34" charset="0"/>
              </a:rPr>
              <a:t>A proposito delle sue funzioni, </a:t>
            </a:r>
            <a:r>
              <a:rPr lang="it-IT" sz="1800" b="0" i="0" dirty="0">
                <a:solidFill>
                  <a:srgbClr val="000000"/>
                </a:solidFill>
                <a:effectLst/>
                <a:latin typeface="Times New Roman" panose="02020603050405020304" pitchFamily="18" charset="0"/>
              </a:rPr>
              <a:t>è bene precisare che l'RSPP fornisce consulenza tecnica e suggerimenti al datore di lavoro sui rischi e le relative misure preventive, ma la responsabilità finale per la sicurezza rimane del il datore di lavoro. L'RSPP agisce come un supporto, ma non sostituisce il datore di lavoro nelle decisioni relative alla sicurezza.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sz="1200"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Tuttavia, se un incidente sul lavoro avviene a causa di una mancata segnalazione di un rischio da parte dell'RSPP o a seguito di un consiglio errato fornito da loro, l'RSPP potrebbe essere ritenuto legalmente responsabile, in concorso di colpa con il datore di lavoro. Questa responsabilità può manifestarsi in reati come lesioni colpose o omicidio colposo.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Dunque, l'RSPP svolge un ruolo cruciale nella prevenzione e protezione sul lavoro, fornendo consulenza specialistica al datore di lavoro. Tuttavia, sebbene siano una risorsa preziosa, la responsabilità ultima della sicurezza rimane sempre del datore di lavoro. Entrambe le figure, in certe circostanze, possono essere chiamate a rispondere legalmente in caso di infortuni. </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6520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Altra figura chiave è quella del Medico Competente.</a:t>
            </a: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medico competente gioca un ruolo vitale nella salvaguardia della salute dei lavoratori. L'essenza della sua funzione si concentra sul valutare e gestire i rischi inerenti all'aspetto sanitario dei lavoratori.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medico competente è un professionista medico qualificato, come definito dall'articolo 38 del decreto legislativo 81. Possiede specifici titoli e competenze formativo-professionali necessari per assumere tale ruolo.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L'articolo 29, comma uno, enfatizza il ruolo collaborativo del medico competente con il datore di lavoro. La loro collaborazione si focalizza sulla valutazione dei rischi, soprattutto quelli legati alla salute dei lavoratori.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medico competente viene designato dal datore di lavoro. Oltre alla valutazione dei rischi, ha la responsabilità di condurre la sorveglianza sanitaria in azienda e di eseguire altri compiti come previsto dal decreto legislativo 81.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medico competente non si limita a condurre esami medici. Ha un ruolo attivo nel contribuire alla valutazione dei rischi, collaborando strettamente con il datore di lavoro, allo stesso modo in cui lo fa il Responsabile del Servizio di Prevenzione e Protezione (RSPP).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La figura del medico competente è fondamentale per assicurare che i rischi legati alla salute dei lavoratori siano adeguatamente gestiti e prevenuti. Collabora strettamente con il datore di lavoro, garantendo che le misure sanitarie in azienda siano ottimali e in linea con le normative previste. </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1542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it-IT" dirty="0"/>
              <a:t>Il Rappresentante dei Lavoratori per la Sicurezza: Un Ruolo Fondamentale per la Salvaguardia della sicurezza nei luoghi di Lavoro.</a:t>
            </a:r>
          </a:p>
          <a:p>
            <a:endParaRPr lang="it-IT" dirty="0"/>
          </a:p>
          <a:p>
            <a:r>
              <a:rPr lang="it-IT" dirty="0"/>
              <a:t>Il rappresentante dei lavoratori per la sicurezza è una figura cardine nel panorama della salute e sicurezza sul lavoro. Eletto o designato dai lavoratori o dalle rappresentanze sindacali, questo rappresentante ha il compito di fungere da ponte tra i lavoratori e il datore di lavoro, affrontando temi legati alla sicurezza e alla salute in azienda. </a:t>
            </a:r>
          </a:p>
          <a:p>
            <a:endParaRPr lang="it-IT" dirty="0"/>
          </a:p>
          <a:p>
            <a:r>
              <a:rPr lang="it-IT" dirty="0"/>
              <a:t>L'idea alla base di questa figura si radica nel diritto dei lavoratori di avere voce in capitolo per quanto concerne la propria sicurezza sul posto di lavoro. Dal momento che sono direttamente esposti ai rischi, è giusto che possano contribuire attivamente alle decisioni che riguardano la loro incolumità. </a:t>
            </a:r>
          </a:p>
          <a:p>
            <a:endParaRPr lang="it-IT" dirty="0"/>
          </a:p>
          <a:p>
            <a:r>
              <a:rPr lang="it-IT" dirty="0"/>
              <a:t>La principale funzione del rappresentante è quella di comunicare le preoccupazioni, le osservazioni e le richieste dei lavoratori al datore di lavoro. Questa comunicazione può riguardare scelte già prese o in fase di decisione relative alla sicurezza e alla salute sul lavoro. </a:t>
            </a:r>
          </a:p>
          <a:p>
            <a:endParaRPr lang="it-IT" dirty="0"/>
          </a:p>
          <a:p>
            <a:r>
              <a:rPr lang="it-IT" dirty="0"/>
              <a:t>Benché questa figura sia stata formalizzata con il decreto legislativo 626 del 1994, l'essenza del suo ruolo era già presente molto prima. La legge 300 del 1970, nota come "Statuto dei Lavoratori", prevedeva al suo articolo 9 che le rappresentanze dei lavoratori avessero la possibilità di dialogare con l'azienda su questioni di sicurezza e salute. </a:t>
            </a:r>
          </a:p>
          <a:p>
            <a:r>
              <a:rPr lang="it-IT" dirty="0"/>
              <a:t>   </a:t>
            </a:r>
          </a:p>
          <a:p>
            <a:endParaRPr lang="it-IT" dirty="0"/>
          </a:p>
          <a:p>
            <a:r>
              <a:rPr lang="it-IT" dirty="0"/>
              <a:t>La figura del rappresentante dei lavoratori per la sicurezza sottolinea l'importanza di un dialogo aperto tra i lavoratori e l'azienda. Garantire un ambiente di lavoro sicuro è una responsabilità condivisa, e ogni lavoratore ha il diritto di essere ascoltato attraverso il proprio rappresentante. </a:t>
            </a:r>
          </a:p>
          <a:p>
            <a:r>
              <a:rPr lang="it-IT" dirty="0"/>
              <a:t>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97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Continuiamo con le Definizioni Chiave dall'Articolo 2 del Decreto Legislativo 81.</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Nell'ambito del Decreto Legislativo 81, l'articolo 2 serve come una sorta di glossario, fornendo definizioni e concetti chiave che vengono poi utilizzati in tutto il testo del decreto. </a:t>
            </a:r>
          </a:p>
          <a:p>
            <a:pPr algn="l" rtl="0" fontAlgn="base"/>
            <a:r>
              <a:rPr lang="it-IT" sz="1800" b="0" i="0" dirty="0">
                <a:solidFill>
                  <a:srgbClr val="000000"/>
                </a:solidFill>
                <a:effectLst/>
                <a:latin typeface="Times New Roman" panose="02020603050405020304" pitchFamily="18" charset="0"/>
              </a:rPr>
              <a:t>Uno dei termini fondamentali e spesso citati è "PREVENZIONE". Ma cosa si intende esattamente con questo termine nel contesto della sicurezza sul lavoro?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La prevenzione è descritta come "il complesso delle disposizioni o delle misure necessarie, calibrate anche in base alla specificità del lavoro, all'esperienza accumulata e alle tecniche disponibili, con l'obiettivo di evitare o ridurre i rischi professionali nel rispetto della salute delle persone e dell'integrità dell'ambiente circostante".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È interessante notare che la definizione di prevenzione nel Decreto Legislativo 81 trova un parallelo nell'articolo 2087 del Codice Civile. </a:t>
            </a:r>
          </a:p>
          <a:p>
            <a:pPr algn="l" rtl="0" fontAlgn="base"/>
            <a:r>
              <a:rPr lang="it-IT" sz="1800" b="0" i="0" dirty="0">
                <a:solidFill>
                  <a:srgbClr val="000000"/>
                </a:solidFill>
                <a:effectLst/>
                <a:latin typeface="Times New Roman" panose="02020603050405020304" pitchFamily="18" charset="0"/>
              </a:rPr>
              <a:t>In altre parole, in un contesto aziendale, la prevenzione si realizza applicando le "migliori prassi" in termini di salute e sicurezza sul lavoro, seguendo le linee guida e le indicazioni fornite da esperienze passate, dalla scienza e dalle tecniche attuali.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Quindi, la prevenzione non è solo un dovere ma un complesso processo che richiede un approccio multidisciplinare, tenendo conto dei vari fattori come la natura del lavoro, le conoscenze scientifiche e tecniche disponibili, al fine di garantire un ambiente di lavoro sicuro e salubre per tutti. </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2140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La Definizione di Salute nel Decreto Legislativo 81.</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Un altro termine essenziale che il Decreto Legislativo 81 definisce è "salute". Secondo il decreto, la salute è "il completo stato di benessere fisico, mentale e sociale, e non la semplice assenza di malattia o infermità". Questa definizione è perfettamente allineata con quella presentata nella Carta costituzionale dell'Organizzazione Mondiale della Sanità (l’OMS).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La definizione di salute nel Decreto 81 enfatizza che il datore di lavoro deve puntare non solo a prevenire malattie o infermità, ma anche a promuovere un completo benessere fisico, mentale e sociale dei lavoratori. È una visione olistica che va oltre la semplice prevenzione di rischi fisici, incorporando anche la valutazione dei rischi psicosociali.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decreto riconosce l'importanza del benessere a 360 gradi, che include non solo aspetti fisici, ma anche mentali e sociali. La presenza di fattori come lo stress lavorativo, la soddisfazione nel lavoro e le relazioni interpersonali sono tutte componenti che contribuiscono al benessere complessivo e, di conseguenza, alla salute del lavoratore.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La definizione di salute in questo contesto è ambiziosa e rappresenta un ideale verso il quale tutti i datori di lavoro dovrebbero tendere. È un principio di riferimento che, sebbene non sempre pienamente raggiungibile in tutte le aziende, costituisce un obiettivo fondamentale per la promozione di ambienti di lavoro sani e produttivi.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La visione di salute delineata nel Decreto 81 è profondamente significativa e rappresenta una sfida che va ben oltre la semplice conformità normativa, mirando a creare un ambiente di lavoro in cui ogni individuo possa realizzare il proprio potenziale in un contesto di benessere fisico, mentale e sociale.</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30637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Siamo ora alla Definizione di Pericolo nel Contesto del Decreto Legislativo 81.</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Un altro termine chiave che il Decreto affronta è, intatti, proprio quello di "pericolo". Cosa si intende esattamente con questa parola nel campo della sicurezza sul lavoro?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Nel contesto del Decreto 81, il pericolo è definito come "la proprietà o una qualità intrinseca di un determinato fattore che ha il potenziale di causare danni". Questa definizione sottolinea che il pericolo è una caratteristica innata e potenziale, e non implica necessariamente che i danni si manifesteranno effettivamente.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È fondamentale comprendere che il pericolo rappresenta solo la possibilità teorica di causare un danno. La probabilità che questo danno si manifesti effettivamente è un elemento che viene analizzato nel concetto di "rischio". In altre parole, mentre il pericolo è una condizione potenziale, il rischio è la valutazione di quanto sia probabile che quel pericolo si traduca in un danno concreto.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La definizione ci dice che il pericolo è "legato alla proprietà intrinseca di un determinato fattore o sostanza". Questo implica che non è tanto l'uso o la manipolazione della sostanza o del fattore a renderlo pericoloso, ma piuttosto le sue caratteristiche innate. </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15097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Passiamo adesso, appunto, alla Definizione di RISCHIO contenuta nel Decreto Legislativo 81.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Nel panorama della sicurezza sul lavoro, la comprensione del termine "RISCHIO" è essenziale per intraprendere misure preventive e protettive. Il Decreto Legislativo 81 fornisce una definizione precisa di questo concetto.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Secondo il Decreto 81, il rischio è la "probabilità che un determinato livello potenziale di danno possa essere raggiunto nelle condizioni di impiego o esposizione a un determinato fattore o agente, o alla loro combinazione".</a:t>
            </a: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Mentre il "pericolo" rappresenta una potenzialità, il "rischio" combina questa potenzialità con la probabilità che si concretizzi effettivamente un danno. In altre parole, il rischio è un'equazione che tiene conto sia della probabilità di occorrenza del pericolo sia della gravità del danno che potrebbe risultare.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Se un pericolo non è presente, allora il rischio è nullo. Senza una sorgente potenziale di danno, non può esistere un rischio associato.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livello di rischio può variare notevolmente. Può essere considerato trascurabile se la probabilità di manifestazione del pericolo è estremamente bassa. Al contrario, si parla di un rischio elevato o alto quando la probabilità di manifestazione del pericolo è elevata e il potenziale danno conseguente è di grande entità. </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91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Nell'ecosistema della sicurezza sul lavoro, la valutazione del rischio rappresenta un passaggio fondamentale. Questa valutazione non solo deve essere eseguita accuratamente, ma anche documentata in modo esplicito, conformemente alle normative vigenti.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Ma comprendiamo che cosa di intende con l’espressione Valutazione del Rischio.</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La valutazione del rischio è un'analisi complessiva e documentata dei rischi associati alla salute e alla sicurezza dei lavoratori all'interno dell'organizzazione in cui operano. </a:t>
            </a:r>
          </a:p>
          <a:p>
            <a:pPr algn="l" rtl="0" fontAlgn="base"/>
            <a:r>
              <a:rPr lang="it-IT" sz="1800" b="0" i="0" dirty="0">
                <a:solidFill>
                  <a:srgbClr val="000000"/>
                </a:solidFill>
                <a:effectLst/>
                <a:latin typeface="Times New Roman" panose="02020603050405020304" pitchFamily="18" charset="0"/>
              </a:rPr>
              <a:t>L'obiettivo di questa valutazione è l'identificazione delle misure di prevenzione e protezione più adeguate, nonché la creazione di un programma finalizzato al miglioramento continuo dei livelli di salute e sicurezza sul lavoro.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p>
          <a:p>
            <a:pPr algn="l" rtl="0" fontAlgn="base"/>
            <a:r>
              <a:rPr lang="it-IT" sz="1800" b="0" i="0" dirty="0">
                <a:solidFill>
                  <a:srgbClr val="000000"/>
                </a:solidFill>
                <a:effectLst/>
                <a:latin typeface="Times New Roman" panose="02020603050405020304" pitchFamily="18" charset="0"/>
              </a:rPr>
              <a:t>L'essenza della valutazione del rischio sta nel fornire al datore di lavoro una chiara comprensione dei rischi esistenti nell'ambiente di lavoro. </a:t>
            </a:r>
          </a:p>
          <a:p>
            <a:pPr algn="l" rtl="0" fontAlgn="base"/>
            <a:r>
              <a:rPr lang="it-IT" sz="1800" b="0" i="0" dirty="0">
                <a:solidFill>
                  <a:srgbClr val="000000"/>
                </a:solidFill>
                <a:effectLst/>
                <a:latin typeface="Times New Roman" panose="02020603050405020304" pitchFamily="18" charset="0"/>
              </a:rPr>
              <a:t>Questa consapevolezza serve a determinare se le misure preventive e protettive attualmente in atto siano sufficienti o se sia necessario implementare strategie addizionali di sicurezza.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È imperativo che il datore di lavoro documenti tutto il processo di valutazione in un documento specifico. </a:t>
            </a:r>
          </a:p>
          <a:p>
            <a:pPr algn="l" rtl="0" fontAlgn="base"/>
            <a:r>
              <a:rPr lang="it-IT" sz="1800" b="0" i="0" dirty="0">
                <a:solidFill>
                  <a:srgbClr val="000000"/>
                </a:solidFill>
                <a:effectLst/>
                <a:latin typeface="Times New Roman" panose="02020603050405020304" pitchFamily="18" charset="0"/>
              </a:rPr>
              <a:t>Questo non solo costituisce un obbligo legale, ma anche una pratica ottima per tracciare, valutare e aggiornare le misure di sicurezza nel tempo.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In definitiva, la valutazione dei rischi è uno strumento essenziale per la creazione di un ambiente di lavoro più sicuro e salubre. Serve come base per una pianificazione efficace e informata, indirizzando i datori di lavoro verso interventi mirati e, di conseguenza, verso un miglioramento continuo delle condizioni di lavoro. </a:t>
            </a:r>
            <a:endParaRPr lang="it-IT" b="0" i="0" dirty="0">
              <a:solidFill>
                <a:srgbClr val="000000"/>
              </a:solidFill>
              <a:effectLst/>
              <a:latin typeface="Segoe UI" panose="020B0502040204020203" pitchFamily="34"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19861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9BD6-D786-2150-2BB4-C67134607B9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01E1BA-0A4F-6EA6-7ADB-DA2697CC9AF0}"/>
              </a:ext>
            </a:extLst>
          </p:cNvPr>
          <p:cNvSpPr>
            <a:spLocks noGrp="1" noRot="1" noChangeAspect="1"/>
          </p:cNvSpPr>
          <p:nvPr>
            <p:ph type="sldImg"/>
          </p:nvPr>
        </p:nvSpPr>
        <p:spPr>
          <a:xfrm>
            <a:off x="2290763" y="512763"/>
            <a:ext cx="4562475" cy="2566987"/>
          </a:xfrm>
        </p:spPr>
      </p:sp>
      <p:sp>
        <p:nvSpPr>
          <p:cNvPr id="3" name="Segnaposto note 2">
            <a:extLst>
              <a:ext uri="{FF2B5EF4-FFF2-40B4-BE49-F238E27FC236}">
                <a16:creationId xmlns:a16="http://schemas.microsoft.com/office/drawing/2014/main" id="{5461ADD2-9BE6-635B-B613-ABFD7AF2AE7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4DEA364-C548-4113-298A-E77E00AF3766}"/>
              </a:ext>
            </a:extLst>
          </p:cNvPr>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11970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it-IT" dirty="0"/>
              <a:t>Il decreto 81 fornisce definizioni chiave per la comprensione e gestione della salute e sicurezza sul lavoro. </a:t>
            </a:r>
          </a:p>
          <a:p>
            <a:r>
              <a:rPr lang="it-IT" dirty="0"/>
              <a:t>Iniziamo con le definizioni delle figure protagoniste del sistema di prevenzione sui luoghi di lavoro, per una comprensione adeguata del decreto.</a:t>
            </a:r>
          </a:p>
          <a:p>
            <a:r>
              <a:rPr lang="it-IT" dirty="0"/>
              <a:t>Uno degli attori principali in questo contesto è, ovviamente, il "lavoratore". </a:t>
            </a:r>
          </a:p>
          <a:p>
            <a:endParaRPr lang="it-IT" dirty="0"/>
          </a:p>
          <a:p>
            <a:r>
              <a:rPr lang="it-IT" dirty="0"/>
              <a:t>Secondo il decreto, un lavoratore è chiunque, a prescindere dal tipo di contratto, svolga un'attività lavorativa all'interno dell'organizzazione di un datore di lavoro, sia esso pubblico o privato. Ciò comprende individui sia retribuiti che non retribuiti, chi svolge l’attività lavorativa anche con il solo obiettivo di apprendere un mestiere, un'arte o una professione. </a:t>
            </a:r>
          </a:p>
          <a:p>
            <a:r>
              <a:rPr lang="it-IT" dirty="0"/>
              <a:t>È importante notare che il decreto 81 esclude espressamente dalla definizione di "lavoratore" coloro che si occupano di servizi domestici e familiari. </a:t>
            </a:r>
          </a:p>
          <a:p>
            <a:endParaRPr lang="it-IT" dirty="0"/>
          </a:p>
          <a:p>
            <a:r>
              <a:rPr lang="it-IT" dirty="0"/>
              <a:t> In sostanza, la caratteristica fondamentale che definisce un lavoratore è la subordinazione all'interno di un'organizzazione.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4261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it-IT" dirty="0"/>
              <a:t>Il decreto non solo identifica il lavoratore come un individuo subordinato ma estende questa definizione a diverse altre figure. </a:t>
            </a:r>
          </a:p>
          <a:p>
            <a:r>
              <a:rPr lang="it-IT" dirty="0"/>
              <a:t>È un lavoratore anche Il socio lavoratore di una cooperativa, l'associato in partecipazione, gli allievi di istituti scolastici e universitari, e chi partecipa a corsi di formazione professionale (dove si usano laboratori e diverse attrezzature, o si viene esposti ad agenti chimici, fisici e biologici), rientrano tutti in questa definizione. </a:t>
            </a:r>
          </a:p>
          <a:p>
            <a:endParaRPr lang="it-IT" dirty="0"/>
          </a:p>
          <a:p>
            <a:r>
              <a:rPr lang="it-IT" dirty="0"/>
              <a:t>Il fulcro di questa definizione risiede nel concetto di subordinazione. Se un individuo opera sotto la guida e le indicazioni di un altro, viene considerato lavoratore, indipendentemente dall'esistenza di un contratto di lavoro formale o dal fatto che percepisca o meno una retribuzione. </a:t>
            </a:r>
          </a:p>
          <a:p>
            <a:endParaRPr lang="it-IT" dirty="0"/>
          </a:p>
          <a:p>
            <a:r>
              <a:rPr lang="it-IT" dirty="0"/>
              <a:t>Questo principio diventa particolarmente rilevante in situazioni potenzialmente poco chiare. Ad esempio, se un'azienda stipula un contratto di appalto con un'impresa esterna, ma i lavoratori dell'impresa appaltatrice vengono gestiti come se fossero dipendenti diretti dell'azienda committente, allora si potrebbe dire che tali lavoratori diventano, di fatto, lavoratori della committente. Ciò è dovuto al chiaro stato di subordinazione di questi lavoratori alle direttive dell'azienda committente. Dunque, pur essendo presenti contratti tra le due aziende, la natura reale della relazione lavorativa può mutare a seconda della gestione effettiva dei lavoratori. Nel momento in cui i lavoratori operano in risposta alle richieste dell’azienda committente, questi lavoratori si configurano esattamente come lavoratori dell’azienda committente. </a:t>
            </a:r>
          </a:p>
          <a:p>
            <a:r>
              <a:rPr lang="it-IT" dirty="0"/>
              <a:t>L’aspetto chiave è la subordinazione.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4445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it-IT" dirty="0"/>
              <a:t>Chi è il "Datore di Lavoro"? </a:t>
            </a:r>
          </a:p>
          <a:p>
            <a:endParaRPr lang="it-IT" dirty="0"/>
          </a:p>
          <a:p>
            <a:r>
              <a:rPr lang="it-IT" dirty="0"/>
              <a:t>Il datore di lavoro è chi ha una posizione preminente nel contesto lavorativo, essendo responsabile dell'organizzazione o dell'unità produttiva. Due aspetti chiave definiscono questa figura: la capacità di prendere decisioni e la responsabilità delle spese. In altre parole, ha l'autorità decisionale, non solo nel contesto lavorativo quotidiano, ma anche nella gestione finanziaria. </a:t>
            </a:r>
          </a:p>
          <a:p>
            <a:endParaRPr lang="it-IT" dirty="0"/>
          </a:p>
          <a:p>
            <a:r>
              <a:rPr lang="it-IT" dirty="0"/>
              <a:t>In situazioni specifiche, se non vi è una designazione chiara su chi detenga il ruolo di datore di lavoro, la responsabilità ricade sull'intero consiglio di amministrazione. Questo significa che ogni membro del consiglio sarà ritenuto responsabile degli obblighi legali del datore di lavoro, come previsto dal decreto 81.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7072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Nel settore privato, la figura del datore di lavoro è generalmente chiara. Tuttavia, nel settore pubblico, la sua identificazione può essere più sfaccettata; ma è importante capire come identificare questa figura anche nel settore pubblico perché il decreto 81 si estende anche a questo settore.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Nel contesto delle pubbliche amministrazioni, il datore di lavoro è tipicamente il dirigente con poteri gestionali. Tuttavia, in alcune circostanze, può essere un funzionario senza qualifica dirigenziale, ma che guida un ufficio con autonomia gestionale, come deciso dall'organo di vertice dell'amministrazione. Ma attenzione: se tale organo non identifica correttamente il datore di lavoro o lo fa in modo non adeguato, diventa lui stesso il datore di lavoro.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Facciamo un esempio pratico: pensiamo alle scuole pubbliche. In questo contesto, il datore di lavoro non è l'ente che gestisce la struttura (es. il comune o la provincia), ma piuttosto il dirigente che sovraintende e gestisce direttamente quella specifica scuola - in pratica, il preside. </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4732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it-IT" dirty="0"/>
              <a:t>Proseguendo con le definizioni, arriviamo a quella di unità produttiva. È una struttura o uno stabilimento orientato alla produzione di beni o alla fornitura di servizi. Ma non è solo questo: ha una sua specificità, rappresentata dalla sua autonomia sia in termini finanziari che tecnico-funzionali.  </a:t>
            </a:r>
          </a:p>
          <a:p>
            <a:endParaRPr lang="it-IT" dirty="0"/>
          </a:p>
          <a:p>
            <a:r>
              <a:rPr lang="it-IT" dirty="0"/>
              <a:t>In altre parole, un'unità produttiva non è solo un luogo fisico, ma ha caratteristiche distintive e una sua autonomia: ha un bilancio separato e può prendere decisioni in modo indipendente. Prendiamo, ad esempio, una filiale di un'azienda. Anche se può avere un aspetto distintivo, se non ha la capacità di operare con un bilancio indipendente e non può prendere decisioni senza riferirsi alla sede centrale, allora non verrà considerata come una vera e propria unità produttiva.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4598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La Figura del Dirigente.</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dirigente rappresenta un ruolo chiave nel contesto lavorativo. </a:t>
            </a:r>
          </a:p>
          <a:p>
            <a:pPr algn="l" rtl="0" fontAlgn="base"/>
            <a:r>
              <a:rPr lang="it-IT" sz="1800" b="0" i="0" dirty="0">
                <a:solidFill>
                  <a:srgbClr val="000000"/>
                </a:solidFill>
                <a:effectLst/>
                <a:latin typeface="Times New Roman" panose="02020603050405020304" pitchFamily="18" charset="0"/>
              </a:rPr>
              <a:t>In base alla definizione che ci fornisce il decreto 81 del 2008, all’articolo 2, il dirigente è definito come colui che, grazie alle proprie competenze e poteri, sia gerarchici che funzionali, mette in pratica le indicazioni del datore di lavoro, organizzando e sorvegliando l'attività lavorativa.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È fondamentale sottolineare un aspetto: la figura del dirigente delineata dal decreto 81 non coincide necessariamente con quella contrattualmente riconosciuta come dirigente in un'azienda. In altre parole, non è detto che chi riveste il ruolo di dirigente, ai sensi del decreto 81, abbia un contratto aziendale da dirigente. </a:t>
            </a:r>
          </a:p>
          <a:p>
            <a:pPr algn="l" rtl="0" fontAlgn="base"/>
            <a:r>
              <a:rPr lang="it-IT" sz="1800" b="0" i="0" dirty="0">
                <a:solidFill>
                  <a:srgbClr val="000000"/>
                </a:solidFill>
                <a:effectLst/>
                <a:latin typeface="Times New Roman" panose="02020603050405020304" pitchFamily="18" charset="0"/>
              </a:rPr>
              <a:t>Infatti, ai fini del decreto 81, un dirigente è chiunque sia incaricato di organizzare e sorvegliare un'attività lavorativa, basandosi sui propri poteri e responsabilità.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In sintesi, il dirigente è la figura che, ricevendo direzioni dal datore di lavoro, ha il compito di gestire, coordinare e monitorare le attività lavorative.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3771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it-IT" dirty="0"/>
              <a:t>Chi è il Dirigente ai Fini del Decreto 81?</a:t>
            </a:r>
          </a:p>
          <a:p>
            <a:r>
              <a:rPr lang="it-IT" dirty="0"/>
              <a:t>Il ruolo di dirigente non è esclusivamente legato alla disponibilità di poteri di spesa, ma egli ha automaticamente il ruolo fondamentale di garante della sicurezza nel proprio ambito di competenza. </a:t>
            </a:r>
          </a:p>
          <a:p>
            <a:r>
              <a:rPr lang="it-IT" dirty="0"/>
              <a:t>Da sottolineare è che, per essere riconosciuto come dirigente secondo il decreto 81, non è necessaria una specifica delega come dirigente. Sono dirigenti coloro che contrattualmente sono inquadrati come tali, ma, ai fini del decreto 81 sono dirigenti coloro di fatto hanno funzioni di organizzazione e coordinamento, rispondendo alle indicazioni del datore di lavoro.</a:t>
            </a:r>
          </a:p>
          <a:p>
            <a:endParaRPr lang="it-IT" dirty="0"/>
          </a:p>
          <a:p>
            <a:r>
              <a:rPr lang="it-IT" dirty="0"/>
              <a:t>La delega, infatti, rappresenta il trasferimento, totale o parziale, degli obblighi inerenti al datore di lavoro verso un altro individuo. </a:t>
            </a:r>
          </a:p>
          <a:p>
            <a:r>
              <a:rPr lang="it-IT" dirty="0"/>
              <a:t>L'articolo 299 del decreto legislativo 81 del 2008 chiarisce che le responsabilità legate ai ruoli di garanzia del datore di lavoro, dirigente e preposto, si estendono a tutti coloro che, anche senza formali designazioni o deleghe, esercitano in pratica i poteri giuridici ad essi associati. </a:t>
            </a:r>
          </a:p>
          <a:p>
            <a:endParaRPr lang="it-IT" dirty="0"/>
          </a:p>
          <a:p>
            <a:r>
              <a:rPr lang="it-IT" dirty="0"/>
              <a:t>In parole semplici: è considerato dirigente chi effettivamente agisce come tale. Non è quindi fondamentale un incarico ufficiale da parte del datore di lavoro per qualificare un individuo come dirigente. Più che il titolo formale o il contratto, ciò che conta sono le azioni e le responsabilità svolte. </a:t>
            </a:r>
          </a:p>
          <a:p>
            <a:endParaRPr lang="it-IT" dirty="0"/>
          </a:p>
          <a:p>
            <a:r>
              <a:rPr lang="it-IT" dirty="0"/>
              <a:t>Ciò che realmente definisce un dirigente è l'attuazione delle direttive del datore di lavoro e la gestione dell'attività lavorativa dei dipendenti.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2658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it-IT" sz="1800" b="0" i="0" dirty="0">
                <a:solidFill>
                  <a:srgbClr val="000000"/>
                </a:solidFill>
                <a:effectLst/>
                <a:latin typeface="Times New Roman" panose="02020603050405020304" pitchFamily="18" charset="0"/>
              </a:rPr>
              <a:t>Il Ruolo del Preposto nel Contesto Lavorativo.</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preposto svolge un ruolo chiave nella catena di gestione e supervisione all'interno di un'organizzazione lavorativa. Ma, chi è esattamente il preposto?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Il preposto, secondo il decreto legislativo 81, è colui che, grazie alle sue competenze professionali e nel rispetto dei suoi poteri gerarchici e funzionali, supervisiona l'attività lavorativa. </a:t>
            </a:r>
          </a:p>
          <a:p>
            <a:pPr algn="l" rtl="0" fontAlgn="base"/>
            <a:r>
              <a:rPr lang="it-IT" sz="1800" b="0" i="0" dirty="0">
                <a:solidFill>
                  <a:srgbClr val="000000"/>
                </a:solidFill>
                <a:effectLst/>
                <a:latin typeface="Times New Roman" panose="02020603050405020304" pitchFamily="18" charset="0"/>
              </a:rPr>
              <a:t>Ha il compito di garantire l'attuazione delle direttive che riceve, che possono provenire sia dal dirigente che, in organizzazioni di dimensioni ridotte, direttamente dal datore di lavoro. </a:t>
            </a:r>
          </a:p>
          <a:p>
            <a:pPr algn="l" rtl="0" fontAlgn="base"/>
            <a:r>
              <a:rPr lang="it-IT" sz="1800" b="0" i="0" dirty="0">
                <a:solidFill>
                  <a:srgbClr val="000000"/>
                </a:solidFill>
                <a:effectLst/>
                <a:latin typeface="Times New Roman" panose="02020603050405020304" pitchFamily="18" charset="0"/>
              </a:rPr>
              <a:t>Ha il dovere di monitorare l'adeguata esecuzione di tali direttive da parte dei lavoratori e possiede una certa autonomia decisionale. </a:t>
            </a:r>
          </a:p>
          <a:p>
            <a:pPr algn="l" rtl="0" fontAlgn="base"/>
            <a:r>
              <a:rPr lang="it-IT" sz="1800" b="0" i="0" dirty="0">
                <a:solidFill>
                  <a:srgbClr val="000000"/>
                </a:solidFill>
                <a:effectLst/>
                <a:latin typeface="Times New Roman" panose="02020603050405020304" pitchFamily="18" charset="0"/>
              </a:rPr>
              <a:t>Il suo compito fondamentale è essenzialmente quello di supervisionare. </a:t>
            </a:r>
          </a:p>
          <a:p>
            <a:pPr algn="l" rtl="0" fontAlgn="base"/>
            <a:endParaRPr lang="it-IT" sz="1800" b="0" i="0" dirty="0">
              <a:solidFill>
                <a:srgbClr val="000000"/>
              </a:solidFill>
              <a:effectLst/>
              <a:latin typeface="Times New Roman" panose="02020603050405020304" pitchFamily="18" charset="0"/>
            </a:endParaRPr>
          </a:p>
          <a:p>
            <a:pPr algn="l" rtl="0" fontAlgn="base"/>
            <a:r>
              <a:rPr lang="it-IT" sz="1800" b="0" i="0" dirty="0">
                <a:solidFill>
                  <a:srgbClr val="000000"/>
                </a:solidFill>
                <a:effectLst/>
                <a:latin typeface="Times New Roman" panose="02020603050405020304" pitchFamily="18" charset="0"/>
              </a:rPr>
              <a:t>Le differenze chiave tra Dirigente e Preposto sono, dunque: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L’origine delle Direttive. Mentre il dirigente riceve direttive direttamente dal datore di lavoro e ha il compito di organizzare l'attività lavorativa, il preposto riceve le direttive dal dirigente o dal datore di lavoro.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Una seconda differenza è il ruolo Organizzativo: A differenza del dirigente, il preposto non ha un vero e proprio potere organizzativo. Il suo compito principale è sovrintendere l'attività lavorativa, garantendo che le direttive ricevute siano attuate correttamente.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Infine, un’altra importante differenza è relativa ai Poteri: Anche se il preposto non ha poteri organizzativi, ha comunque un certo grado di autonomia e può dare ordini. Tuttavia, la strutturazione e l'organizzazione del lavoro sono competenze che rientrano nel ruolo del dirigente o del datore di lavoro, non del preposto. </a:t>
            </a:r>
            <a:endParaRPr lang="it-IT" b="0" i="0" dirty="0">
              <a:solidFill>
                <a:srgbClr val="000000"/>
              </a:solidFill>
              <a:effectLst/>
              <a:latin typeface="Segoe UI" panose="020B0502040204020203" pitchFamily="34" charset="0"/>
            </a:endParaRPr>
          </a:p>
          <a:p>
            <a:pPr algn="l" rtl="0" fontAlgn="base"/>
            <a:r>
              <a:rPr lang="it-IT" sz="1800" b="0" i="0" dirty="0">
                <a:solidFill>
                  <a:srgbClr val="000000"/>
                </a:solidFill>
                <a:effectLst/>
                <a:latin typeface="Times New Roman" panose="02020603050405020304" pitchFamily="18" charset="0"/>
              </a:rPr>
              <a:t> </a:t>
            </a:r>
            <a:endParaRPr lang="it-IT"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7652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0.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3.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4.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5.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6.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7.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3.svg"/><Relationship Id="rId4" Type="http://schemas.openxmlformats.org/officeDocument/2006/relationships/image" Target="../media/image5.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3.svg"/><Relationship Id="rId4" Type="http://schemas.openxmlformats.org/officeDocument/2006/relationships/image" Target="../media/image11.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7.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9.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68176" y="29136"/>
            <a:ext cx="6906482" cy="3230758"/>
            <a:chOff x="0" y="-38100"/>
            <a:chExt cx="1818991" cy="850900"/>
          </a:xfrm>
        </p:grpSpPr>
        <p:sp>
          <p:nvSpPr>
            <p:cNvPr id="6" name="Freeform 6"/>
            <p:cNvSpPr/>
            <p:nvPr/>
          </p:nvSpPr>
          <p:spPr>
            <a:xfrm>
              <a:off x="280066" y="0"/>
              <a:ext cx="1538925" cy="425233"/>
            </a:xfrm>
            <a:custGeom>
              <a:avLst/>
              <a:gdLst/>
              <a:ahLst/>
              <a:cxnLst/>
              <a:rect l="l" t="t" r="r" b="b"/>
              <a:pathLst>
                <a:path w="1818991" h="425233">
                  <a:moveTo>
                    <a:pt x="57169" y="0"/>
                  </a:moveTo>
                  <a:lnTo>
                    <a:pt x="1761822" y="0"/>
                  </a:lnTo>
                  <a:cubicBezTo>
                    <a:pt x="1793396" y="0"/>
                    <a:pt x="1818991" y="25596"/>
                    <a:pt x="1818991" y="57169"/>
                  </a:cubicBezTo>
                  <a:lnTo>
                    <a:pt x="1818991" y="368063"/>
                  </a:lnTo>
                  <a:cubicBezTo>
                    <a:pt x="1818991" y="383226"/>
                    <a:pt x="1812968" y="397767"/>
                    <a:pt x="1802247" y="408488"/>
                  </a:cubicBezTo>
                  <a:cubicBezTo>
                    <a:pt x="1791525" y="419209"/>
                    <a:pt x="1776984" y="425233"/>
                    <a:pt x="1761822" y="425233"/>
                  </a:cubicBezTo>
                  <a:lnTo>
                    <a:pt x="57169" y="425233"/>
                  </a:lnTo>
                  <a:cubicBezTo>
                    <a:pt x="42007" y="425233"/>
                    <a:pt x="27466" y="419209"/>
                    <a:pt x="16744" y="408488"/>
                  </a:cubicBezTo>
                  <a:cubicBezTo>
                    <a:pt x="6023" y="397767"/>
                    <a:pt x="0" y="383226"/>
                    <a:pt x="0" y="368063"/>
                  </a:cubicBezTo>
                  <a:lnTo>
                    <a:pt x="0" y="57169"/>
                  </a:lnTo>
                  <a:cubicBezTo>
                    <a:pt x="0" y="42007"/>
                    <a:pt x="6023" y="27466"/>
                    <a:pt x="16744" y="16744"/>
                  </a:cubicBezTo>
                  <a:cubicBezTo>
                    <a:pt x="27466" y="6023"/>
                    <a:pt x="42007" y="0"/>
                    <a:pt x="57169" y="0"/>
                  </a:cubicBezTo>
                  <a:close/>
                </a:path>
              </a:pathLst>
            </a:custGeom>
            <a:solidFill>
              <a:srgbClr val="000000">
                <a:alpha val="0"/>
              </a:srgbClr>
            </a:solidFill>
            <a:ln w="38100" cap="rnd">
              <a:solidFill>
                <a:srgbClr val="FFFFFF"/>
              </a:solidFill>
              <a:round/>
            </a:ln>
          </p:spPr>
          <p:txBody>
            <a:bodyPr/>
            <a:lstStyle/>
            <a:p>
              <a:endParaRPr lang="it-IT"/>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492771" y="341939"/>
            <a:ext cx="4745483" cy="1271789"/>
          </a:xfrm>
          <a:custGeom>
            <a:avLst/>
            <a:gdLst/>
            <a:ahLst/>
            <a:cxnLst/>
            <a:rect l="l" t="t" r="r" b="b"/>
            <a:pathLst>
              <a:path w="4745483" h="1271789">
                <a:moveTo>
                  <a:pt x="0" y="0"/>
                </a:moveTo>
                <a:lnTo>
                  <a:pt x="4745483" y="0"/>
                </a:lnTo>
                <a:lnTo>
                  <a:pt x="4745483" y="1271789"/>
                </a:lnTo>
                <a:lnTo>
                  <a:pt x="0" y="1271789"/>
                </a:lnTo>
                <a:lnTo>
                  <a:pt x="0" y="0"/>
                </a:lnTo>
                <a:close/>
              </a:path>
            </a:pathLst>
          </a:custGeom>
          <a:blipFill>
            <a:blip r:embed="rId4"/>
            <a:stretch>
              <a:fillRect/>
            </a:stretch>
          </a:blipFill>
        </p:spPr>
        <p:txBody>
          <a:bodyPr/>
          <a:lstStyle/>
          <a:p>
            <a:endParaRPr lang="it-IT"/>
          </a:p>
        </p:txBody>
      </p:sp>
      <p:sp>
        <p:nvSpPr>
          <p:cNvPr id="11" name="TextBox 11"/>
          <p:cNvSpPr txBox="1"/>
          <p:nvPr/>
        </p:nvSpPr>
        <p:spPr>
          <a:xfrm>
            <a:off x="543634" y="3776642"/>
            <a:ext cx="17200728" cy="2462213"/>
          </a:xfrm>
          <a:prstGeom prst="rect">
            <a:avLst/>
          </a:prstGeom>
        </p:spPr>
        <p:txBody>
          <a:bodyPr lIns="0" tIns="0" rIns="0" bIns="0" rtlCol="0" anchor="t">
            <a:spAutoFit/>
          </a:bodyPr>
          <a:lstStyle/>
          <a:p>
            <a:pPr algn="ctr"/>
            <a:r>
              <a:rPr lang="en-US" sz="8000" dirty="0">
                <a:solidFill>
                  <a:srgbClr val="FFFFFF"/>
                </a:solidFill>
                <a:latin typeface="Poppins Bold"/>
              </a:rPr>
              <a:t>Il </a:t>
            </a:r>
            <a:r>
              <a:rPr lang="en-US" sz="8000" dirty="0" err="1">
                <a:solidFill>
                  <a:srgbClr val="FFFFFF"/>
                </a:solidFill>
                <a:latin typeface="Poppins Bold"/>
              </a:rPr>
              <a:t>sistema</a:t>
            </a:r>
            <a:r>
              <a:rPr lang="en-US" sz="8000" dirty="0">
                <a:solidFill>
                  <a:srgbClr val="FFFFFF"/>
                </a:solidFill>
                <a:latin typeface="Poppins Bold"/>
              </a:rPr>
              <a:t> di </a:t>
            </a:r>
            <a:r>
              <a:rPr lang="en-US" sz="8000" dirty="0" err="1">
                <a:solidFill>
                  <a:srgbClr val="FFFFFF"/>
                </a:solidFill>
                <a:latin typeface="Poppins Bold"/>
              </a:rPr>
              <a:t>prevenzione</a:t>
            </a:r>
            <a:r>
              <a:rPr lang="en-US" sz="8000" dirty="0">
                <a:solidFill>
                  <a:srgbClr val="FFFFFF"/>
                </a:solidFill>
                <a:latin typeface="Poppins Bold"/>
              </a:rPr>
              <a:t>: </a:t>
            </a:r>
          </a:p>
          <a:p>
            <a:pPr algn="ctr"/>
            <a:r>
              <a:rPr lang="en-US" sz="8000" dirty="0" err="1">
                <a:solidFill>
                  <a:srgbClr val="FFFFFF"/>
                </a:solidFill>
                <a:latin typeface="Poppins Bold"/>
              </a:rPr>
              <a:t>i</a:t>
            </a:r>
            <a:r>
              <a:rPr lang="en-US" sz="8000" dirty="0">
                <a:solidFill>
                  <a:srgbClr val="FFFFFF"/>
                </a:solidFill>
                <a:latin typeface="Poppins Bold"/>
              </a:rPr>
              <a:t> </a:t>
            </a:r>
            <a:r>
              <a:rPr lang="en-US" sz="8000" dirty="0" err="1">
                <a:solidFill>
                  <a:srgbClr val="FFFFFF"/>
                </a:solidFill>
                <a:latin typeface="Poppins Bold"/>
              </a:rPr>
              <a:t>protagonisti</a:t>
            </a:r>
            <a:r>
              <a:rPr lang="en-US" sz="8000" dirty="0">
                <a:solidFill>
                  <a:srgbClr val="FFFFFF"/>
                </a:solidFill>
                <a:latin typeface="Poppins Bold"/>
              </a:rPr>
              <a:t> </a:t>
            </a:r>
          </a:p>
        </p:txBody>
      </p:sp>
      <p:sp>
        <p:nvSpPr>
          <p:cNvPr id="15" name="AutoShape 11">
            <a:extLst>
              <a:ext uri="{FF2B5EF4-FFF2-40B4-BE49-F238E27FC236}">
                <a16:creationId xmlns:a16="http://schemas.microsoft.com/office/drawing/2014/main" id="{15632283-9455-9B60-776B-7C6E4BD0FCFA}"/>
              </a:ext>
            </a:extLst>
          </p:cNvPr>
          <p:cNvSpPr/>
          <p:nvPr/>
        </p:nvSpPr>
        <p:spPr>
          <a:xfrm>
            <a:off x="9412" y="9508422"/>
            <a:ext cx="18278588" cy="54678"/>
          </a:xfrm>
          <a:prstGeom prst="rect">
            <a:avLst/>
          </a:prstGeom>
          <a:solidFill>
            <a:srgbClr val="FFFFFF"/>
          </a:solidFill>
        </p:spPr>
        <p:txBody>
          <a:bodyPr/>
          <a:lstStyle/>
          <a:p>
            <a:endParaRPr lang="it-IT"/>
          </a:p>
        </p:txBody>
      </p:sp>
      <p:sp>
        <p:nvSpPr>
          <p:cNvPr id="16" name="AutoShape 4">
            <a:extLst>
              <a:ext uri="{FF2B5EF4-FFF2-40B4-BE49-F238E27FC236}">
                <a16:creationId xmlns:a16="http://schemas.microsoft.com/office/drawing/2014/main" id="{6DDD57D2-4ED4-3780-08DB-0568AF0DED70}"/>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9" name="Gruppo 18">
            <a:extLst>
              <a:ext uri="{FF2B5EF4-FFF2-40B4-BE49-F238E27FC236}">
                <a16:creationId xmlns:a16="http://schemas.microsoft.com/office/drawing/2014/main" id="{22270BCF-8BE6-F2AE-2D47-58F4222E2243}"/>
              </a:ext>
            </a:extLst>
          </p:cNvPr>
          <p:cNvGrpSpPr/>
          <p:nvPr/>
        </p:nvGrpSpPr>
        <p:grpSpPr>
          <a:xfrm>
            <a:off x="11963400" y="9613112"/>
            <a:ext cx="5846055" cy="559588"/>
            <a:chOff x="11987026" y="9570343"/>
            <a:chExt cx="5846055" cy="559588"/>
          </a:xfrm>
        </p:grpSpPr>
        <p:sp>
          <p:nvSpPr>
            <p:cNvPr id="20" name="TextBox 6">
              <a:extLst>
                <a:ext uri="{FF2B5EF4-FFF2-40B4-BE49-F238E27FC236}">
                  <a16:creationId xmlns:a16="http://schemas.microsoft.com/office/drawing/2014/main" id="{481E3F6B-9C3E-1EFF-4ACD-1AEACCCDC64A}"/>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21" name="Freeform 8">
              <a:extLst>
                <a:ext uri="{FF2B5EF4-FFF2-40B4-BE49-F238E27FC236}">
                  <a16:creationId xmlns:a16="http://schemas.microsoft.com/office/drawing/2014/main" id="{B3DD481F-2186-8B2E-D314-29953FB158CA}"/>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356853467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844546" y="3611230"/>
            <a:ext cx="16066987" cy="5192173"/>
            <a:chOff x="685800" y="4236001"/>
            <a:chExt cx="16066987" cy="5192173"/>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1"/>
              <a:ext cx="76200" cy="5192173"/>
            </a:xfrm>
            <a:prstGeom prst="line">
              <a:avLst/>
            </a:prstGeom>
            <a:ln w="38100" cap="flat">
              <a:solidFill>
                <a:srgbClr val="C00000"/>
              </a:solidFill>
              <a:prstDash val="solid"/>
              <a:headEnd type="none" w="sm" len="sm"/>
              <a:tailEnd type="none" w="sm" len="sm"/>
            </a:ln>
          </p:spPr>
          <p:txBody>
            <a:bodyPr/>
            <a:lstStyle/>
            <a:p>
              <a:endParaRPr lang="it-IT" dirty="0">
                <a:ln>
                  <a:solidFill>
                    <a:srgbClr val="9F142A"/>
                  </a:solidFill>
                </a:ln>
              </a:endParaRPr>
            </a:p>
          </p:txBody>
        </p:sp>
        <p:sp>
          <p:nvSpPr>
            <p:cNvPr id="36" name="CasellaDiTesto 35">
              <a:extLst>
                <a:ext uri="{FF2B5EF4-FFF2-40B4-BE49-F238E27FC236}">
                  <a16:creationId xmlns:a16="http://schemas.microsoft.com/office/drawing/2014/main" id="{60A93CD4-B9BF-7BE6-81F9-F897BC3CCA9E}"/>
                </a:ext>
              </a:extLst>
            </p:cNvPr>
            <p:cNvSpPr txBox="1"/>
            <p:nvPr/>
          </p:nvSpPr>
          <p:spPr>
            <a:xfrm>
              <a:off x="887927" y="4389549"/>
              <a:ext cx="15864860" cy="1569660"/>
            </a:xfrm>
            <a:prstGeom prst="rect">
              <a:avLst/>
            </a:prstGeom>
            <a:noFill/>
          </p:spPr>
          <p:txBody>
            <a:bodyPr wrap="square">
              <a:spAutoFit/>
            </a:bodyPr>
            <a:lstStyle/>
            <a:p>
              <a:pPr algn="just" rtl="0" fontAlgn="base"/>
              <a:r>
                <a:rPr lang="it-IT" sz="3200" dirty="0">
                  <a:solidFill>
                    <a:srgbClr val="6C6E70"/>
                  </a:solidFill>
                  <a:latin typeface="Poppins"/>
                </a:rPr>
                <a:t>Si configura come preposto colui che, per diverse ragioni, ha assunto una posizione di autorità rispetto agli altri lavoratori consentendogli di fornire direttive riguardo il lavoro da svolgere.</a:t>
              </a:r>
            </a:p>
          </p:txBody>
        </p:sp>
      </p:grpSp>
      <p:grpSp>
        <p:nvGrpSpPr>
          <p:cNvPr id="2" name="Gruppo 1">
            <a:extLst>
              <a:ext uri="{FF2B5EF4-FFF2-40B4-BE49-F238E27FC236}">
                <a16:creationId xmlns:a16="http://schemas.microsoft.com/office/drawing/2014/main" id="{CDC3FF9F-CF8D-6F3C-1A81-976C09BB7E2F}"/>
              </a:ext>
            </a:extLst>
          </p:cNvPr>
          <p:cNvGrpSpPr/>
          <p:nvPr/>
        </p:nvGrpSpPr>
        <p:grpSpPr>
          <a:xfrm>
            <a:off x="-19940" y="2705100"/>
            <a:ext cx="17238812" cy="628956"/>
            <a:chOff x="-19940" y="2705100"/>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05100"/>
              <a:ext cx="15715393" cy="584775"/>
            </a:xfrm>
            <a:prstGeom prst="rect">
              <a:avLst/>
            </a:prstGeom>
            <a:noFill/>
          </p:spPr>
          <p:txBody>
            <a:bodyPr wrap="square">
              <a:spAutoFit/>
            </a:bodyPr>
            <a:lstStyle/>
            <a:p>
              <a:pPr algn="l" rtl="0" fontAlgn="base"/>
              <a:r>
                <a:rPr lang="it-IT" sz="3200" b="1" dirty="0">
                  <a:solidFill>
                    <a:srgbClr val="6C6E70"/>
                  </a:solidFill>
                  <a:latin typeface="Poppins"/>
                </a:rPr>
                <a:t>Preposto</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7" name="Immagine 6" descr="Immagine che contiene cartone animato, clipart, illustrazione&#10;&#10;Descrizione generata automaticamente">
            <a:extLst>
              <a:ext uri="{FF2B5EF4-FFF2-40B4-BE49-F238E27FC236}">
                <a16:creationId xmlns:a16="http://schemas.microsoft.com/office/drawing/2014/main" id="{73CAA914-71C4-8077-01D6-C54AAD56CE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0562" y="5689990"/>
            <a:ext cx="3875415" cy="3875415"/>
          </a:xfrm>
          <a:prstGeom prst="rect">
            <a:avLst/>
          </a:prstGeom>
        </p:spPr>
      </p:pic>
      <p:grpSp>
        <p:nvGrpSpPr>
          <p:cNvPr id="3" name="Gruppo 2">
            <a:extLst>
              <a:ext uri="{FF2B5EF4-FFF2-40B4-BE49-F238E27FC236}">
                <a16:creationId xmlns:a16="http://schemas.microsoft.com/office/drawing/2014/main" id="{C5C005D3-38BE-BE7D-58B5-9A26FD2B57B8}"/>
              </a:ext>
            </a:extLst>
          </p:cNvPr>
          <p:cNvGrpSpPr/>
          <p:nvPr/>
        </p:nvGrpSpPr>
        <p:grpSpPr>
          <a:xfrm>
            <a:off x="152400" y="491503"/>
            <a:ext cx="16328801" cy="628955"/>
            <a:chOff x="164478" y="342900"/>
            <a:chExt cx="15452980" cy="628955"/>
          </a:xfrm>
        </p:grpSpPr>
        <p:sp>
          <p:nvSpPr>
            <p:cNvPr id="4" name="TextBox 3">
              <a:extLst>
                <a:ext uri="{FF2B5EF4-FFF2-40B4-BE49-F238E27FC236}">
                  <a16:creationId xmlns:a16="http://schemas.microsoft.com/office/drawing/2014/main" id="{37F4F1CD-A36D-CAAC-CB6C-F56FBBE06E4E}"/>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5" name="Immagine 4" descr="Immagine che contiene Elementi grafici, grafica, Carattere, simbolo&#10;&#10;Descrizione generata automaticamente">
              <a:extLst>
                <a:ext uri="{FF2B5EF4-FFF2-40B4-BE49-F238E27FC236}">
                  <a16:creationId xmlns:a16="http://schemas.microsoft.com/office/drawing/2014/main" id="{DB7D1C0E-0954-F38B-2C57-FA84DAE794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6" name="CasellaDiTesto 5">
            <a:extLst>
              <a:ext uri="{FF2B5EF4-FFF2-40B4-BE49-F238E27FC236}">
                <a16:creationId xmlns:a16="http://schemas.microsoft.com/office/drawing/2014/main" id="{CD121AFB-1B95-C8C1-AC1C-ABE736B29046}"/>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8" name="AutoShape 4">
            <a:extLst>
              <a:ext uri="{FF2B5EF4-FFF2-40B4-BE49-F238E27FC236}">
                <a16:creationId xmlns:a16="http://schemas.microsoft.com/office/drawing/2014/main" id="{F41A54B3-0602-54DE-948C-34EC21627BC7}"/>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5" name="Gruppo 14">
            <a:extLst>
              <a:ext uri="{FF2B5EF4-FFF2-40B4-BE49-F238E27FC236}">
                <a16:creationId xmlns:a16="http://schemas.microsoft.com/office/drawing/2014/main" id="{7C1A4824-5745-0A2F-9B95-CA3289074F3C}"/>
              </a:ext>
            </a:extLst>
          </p:cNvPr>
          <p:cNvGrpSpPr/>
          <p:nvPr/>
        </p:nvGrpSpPr>
        <p:grpSpPr>
          <a:xfrm>
            <a:off x="11963400" y="9613112"/>
            <a:ext cx="5846055" cy="559588"/>
            <a:chOff x="11987026" y="9570343"/>
            <a:chExt cx="5846055" cy="559588"/>
          </a:xfrm>
        </p:grpSpPr>
        <p:sp>
          <p:nvSpPr>
            <p:cNvPr id="16" name="TextBox 6">
              <a:extLst>
                <a:ext uri="{FF2B5EF4-FFF2-40B4-BE49-F238E27FC236}">
                  <a16:creationId xmlns:a16="http://schemas.microsoft.com/office/drawing/2014/main" id="{EE030CA1-CF37-5A7B-EA7F-9AB4E526ADB8}"/>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7" name="Freeform 8">
              <a:extLst>
                <a:ext uri="{FF2B5EF4-FFF2-40B4-BE49-F238E27FC236}">
                  <a16:creationId xmlns:a16="http://schemas.microsoft.com/office/drawing/2014/main" id="{9048EC8A-1549-5F19-AE77-7A5F59B314BD}"/>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503975570"/>
      </p:ext>
    </p:extLst>
  </p:cSld>
  <p:clrMapOvr>
    <a:masterClrMapping/>
  </p:clrMapOvr>
  <mc:AlternateContent xmlns:mc="http://schemas.openxmlformats.org/markup-compatibility/2006" xmlns:p14="http://schemas.microsoft.com/office/powerpoint/2010/main">
    <mc:Choice Requires="p14">
      <p:transition spd="slow" p14:dur="1500" advTm="125000">
        <p:push dir="u"/>
      </p:transition>
    </mc:Choice>
    <mc:Fallback xmlns="">
      <p:transition spd="slow" advTm="125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disegno, clipart, vestiti, illustrazione&#10;&#10;Descrizione generata automaticamente">
            <a:extLst>
              <a:ext uri="{FF2B5EF4-FFF2-40B4-BE49-F238E27FC236}">
                <a16:creationId xmlns:a16="http://schemas.microsoft.com/office/drawing/2014/main" id="{49E0E7DF-7089-EAC7-EC0A-EEAF0FA96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0192" y="5514500"/>
            <a:ext cx="4121169" cy="4121169"/>
          </a:xfrm>
          <a:prstGeom prst="rect">
            <a:avLst/>
          </a:prstGeom>
        </p:spPr>
      </p:pic>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5"/>
            <a:stretch>
              <a:fillRect/>
            </a:stretch>
          </a:blipFill>
        </p:spPr>
        <p:txBody>
          <a:bodyPr/>
          <a:lstStyle/>
          <a:p>
            <a:endParaRPr lang="it-IT" dirty="0"/>
          </a:p>
        </p:txBody>
      </p:sp>
      <p:grpSp>
        <p:nvGrpSpPr>
          <p:cNvPr id="2" name="Gruppo 1">
            <a:extLst>
              <a:ext uri="{FF2B5EF4-FFF2-40B4-BE49-F238E27FC236}">
                <a16:creationId xmlns:a16="http://schemas.microsoft.com/office/drawing/2014/main" id="{08054FCE-2CCF-C59C-AD9C-EF8955C76335}"/>
              </a:ext>
            </a:extLst>
          </p:cNvPr>
          <p:cNvGrpSpPr/>
          <p:nvPr/>
        </p:nvGrpSpPr>
        <p:grpSpPr>
          <a:xfrm>
            <a:off x="-19940" y="3159997"/>
            <a:ext cx="17238812" cy="628956"/>
            <a:chOff x="-19940" y="3159997"/>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3162300"/>
              <a:ext cx="15715393" cy="584775"/>
            </a:xfrm>
            <a:prstGeom prst="rect">
              <a:avLst/>
            </a:prstGeom>
            <a:noFill/>
          </p:spPr>
          <p:txBody>
            <a:bodyPr wrap="square">
              <a:spAutoFit/>
            </a:bodyPr>
            <a:lstStyle/>
            <a:p>
              <a:pPr algn="l" rtl="0" fontAlgn="base"/>
              <a:r>
                <a:rPr lang="it-IT" sz="3200" b="1" dirty="0">
                  <a:solidFill>
                    <a:srgbClr val="6C6E70"/>
                  </a:solidFill>
                  <a:latin typeface="Poppins"/>
                </a:rPr>
                <a:t>Responsabile del servizio di prevenzione e protezione</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3159997"/>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9F142A"/>
            </a:solidFill>
            <a:effectLst>
              <a:outerShdw blurRad="76200" dir="18900000" sy="23000" kx="-1200000" algn="bl" rotWithShape="0">
                <a:prstClr val="black">
                  <a:alpha val="20000"/>
                </a:prstClr>
              </a:outerShdw>
            </a:effectLst>
          </p:spPr>
          <p:txBody>
            <a:bodyPr/>
            <a:lstStyle/>
            <a:p>
              <a:endParaRPr lang="it-IT" dirty="0"/>
            </a:p>
          </p:txBody>
        </p:sp>
      </p:grpSp>
      <p:grpSp>
        <p:nvGrpSpPr>
          <p:cNvPr id="3" name="Gruppo 2">
            <a:extLst>
              <a:ext uri="{FF2B5EF4-FFF2-40B4-BE49-F238E27FC236}">
                <a16:creationId xmlns:a16="http://schemas.microsoft.com/office/drawing/2014/main" id="{6A7ED04B-9C8F-1DB9-5F22-A1D0D6E6825F}"/>
              </a:ext>
            </a:extLst>
          </p:cNvPr>
          <p:cNvGrpSpPr/>
          <p:nvPr/>
        </p:nvGrpSpPr>
        <p:grpSpPr>
          <a:xfrm>
            <a:off x="844546" y="4066126"/>
            <a:ext cx="15880549" cy="3668173"/>
            <a:chOff x="844546" y="4066126"/>
            <a:chExt cx="15880549" cy="3668173"/>
          </a:xfrm>
        </p:grpSpPr>
        <p:grpSp>
          <p:nvGrpSpPr>
            <p:cNvPr id="43" name="Gruppo 42">
              <a:extLst>
                <a:ext uri="{FF2B5EF4-FFF2-40B4-BE49-F238E27FC236}">
                  <a16:creationId xmlns:a16="http://schemas.microsoft.com/office/drawing/2014/main" id="{7CBFF150-FDD9-D2AD-8D8E-8CC6326C6E89}"/>
                </a:ext>
              </a:extLst>
            </p:cNvPr>
            <p:cNvGrpSpPr/>
            <p:nvPr/>
          </p:nvGrpSpPr>
          <p:grpSpPr>
            <a:xfrm>
              <a:off x="844546" y="4066126"/>
              <a:ext cx="15880549" cy="3668173"/>
              <a:chOff x="685800" y="4236000"/>
              <a:chExt cx="15880549" cy="3668173"/>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0"/>
                <a:ext cx="69854" cy="3668173"/>
              </a:xfrm>
              <a:prstGeom prst="line">
                <a:avLst/>
              </a:prstGeom>
              <a:ln w="38100" cap="flat">
                <a:solidFill>
                  <a:srgbClr val="C00000"/>
                </a:solidFill>
                <a:prstDash val="solid"/>
                <a:headEnd type="none" w="sm" len="sm"/>
                <a:tailEnd type="none" w="sm" len="sm"/>
              </a:ln>
            </p:spPr>
            <p:txBody>
              <a:bodyPr/>
              <a:lstStyle/>
              <a:p>
                <a:endParaRPr lang="it-IT" dirty="0">
                  <a:ln>
                    <a:solidFill>
                      <a:srgbClr val="9F142A"/>
                    </a:solidFill>
                  </a:ln>
                </a:endParaRPr>
              </a:p>
            </p:txBody>
          </p:sp>
          <p:sp>
            <p:nvSpPr>
              <p:cNvPr id="36" name="CasellaDiTesto 35">
                <a:extLst>
                  <a:ext uri="{FF2B5EF4-FFF2-40B4-BE49-F238E27FC236}">
                    <a16:creationId xmlns:a16="http://schemas.microsoft.com/office/drawing/2014/main" id="{60A93CD4-B9BF-7BE6-81F9-F897BC3CCA9E}"/>
                  </a:ext>
                </a:extLst>
              </p:cNvPr>
              <p:cNvSpPr txBox="1"/>
              <p:nvPr/>
            </p:nvSpPr>
            <p:spPr>
              <a:xfrm>
                <a:off x="887927" y="4389549"/>
                <a:ext cx="15678422" cy="1569660"/>
              </a:xfrm>
              <a:prstGeom prst="rect">
                <a:avLst/>
              </a:prstGeom>
              <a:noFill/>
            </p:spPr>
            <p:txBody>
              <a:bodyPr wrap="square">
                <a:spAutoFit/>
              </a:bodyPr>
              <a:lstStyle/>
              <a:p>
                <a:pPr algn="just" rtl="0" fontAlgn="base"/>
                <a:r>
                  <a:rPr lang="it-IT" sz="3200" i="1" dirty="0">
                    <a:solidFill>
                      <a:srgbClr val="6C6E70"/>
                    </a:solidFill>
                    <a:latin typeface="Poppins"/>
                  </a:rPr>
                  <a:t>Persona in possesso delle capacità e dei requisiti professionali di cui  all'articolo 32 designata dal datore di lavoro, a cui risponde, per coordinare il servizio di prevenzione e protezione dai rischi.</a:t>
                </a:r>
              </a:p>
            </p:txBody>
          </p:sp>
        </p:grpSp>
        <p:sp>
          <p:nvSpPr>
            <p:cNvPr id="4" name="CasellaDiTesto 3">
              <a:extLst>
                <a:ext uri="{FF2B5EF4-FFF2-40B4-BE49-F238E27FC236}">
                  <a16:creationId xmlns:a16="http://schemas.microsoft.com/office/drawing/2014/main" id="{9449A7BA-346F-8DB1-AAA1-E0AF3D0D497C}"/>
                </a:ext>
              </a:extLst>
            </p:cNvPr>
            <p:cNvSpPr txBox="1"/>
            <p:nvPr/>
          </p:nvSpPr>
          <p:spPr>
            <a:xfrm>
              <a:off x="920087" y="6936047"/>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nvGrpSpPr>
          <p:cNvPr id="5" name="Gruppo 4">
            <a:extLst>
              <a:ext uri="{FF2B5EF4-FFF2-40B4-BE49-F238E27FC236}">
                <a16:creationId xmlns:a16="http://schemas.microsoft.com/office/drawing/2014/main" id="{CECCB03D-BA4D-49DB-DECD-96624D3B5264}"/>
              </a:ext>
            </a:extLst>
          </p:cNvPr>
          <p:cNvGrpSpPr/>
          <p:nvPr/>
        </p:nvGrpSpPr>
        <p:grpSpPr>
          <a:xfrm>
            <a:off x="152400" y="491503"/>
            <a:ext cx="16328801" cy="628955"/>
            <a:chOff x="164478" y="342900"/>
            <a:chExt cx="15452980" cy="628955"/>
          </a:xfrm>
        </p:grpSpPr>
        <p:sp>
          <p:nvSpPr>
            <p:cNvPr id="7" name="TextBox 3">
              <a:extLst>
                <a:ext uri="{FF2B5EF4-FFF2-40B4-BE49-F238E27FC236}">
                  <a16:creationId xmlns:a16="http://schemas.microsoft.com/office/drawing/2014/main" id="{C720ADE4-5B8F-882D-2E7C-BC7AAAFAF6D4}"/>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8" name="Immagine 7" descr="Immagine che contiene Elementi grafici, grafica, Carattere, simbolo&#10;&#10;Descrizione generata automaticamente">
              <a:extLst>
                <a:ext uri="{FF2B5EF4-FFF2-40B4-BE49-F238E27FC236}">
                  <a16:creationId xmlns:a16="http://schemas.microsoft.com/office/drawing/2014/main" id="{0C9D6432-D124-2139-C2CF-EFA7D43754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13" name="CasellaDiTesto 12">
            <a:extLst>
              <a:ext uri="{FF2B5EF4-FFF2-40B4-BE49-F238E27FC236}">
                <a16:creationId xmlns:a16="http://schemas.microsoft.com/office/drawing/2014/main" id="{DEB467BD-D730-8030-0977-AF0970582F4F}"/>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14" name="AutoShape 4">
            <a:extLst>
              <a:ext uri="{FF2B5EF4-FFF2-40B4-BE49-F238E27FC236}">
                <a16:creationId xmlns:a16="http://schemas.microsoft.com/office/drawing/2014/main" id="{ABD2E6D5-AF2B-A0D1-046B-B7435D7BAA20}"/>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7" name="Gruppo 16">
            <a:extLst>
              <a:ext uri="{FF2B5EF4-FFF2-40B4-BE49-F238E27FC236}">
                <a16:creationId xmlns:a16="http://schemas.microsoft.com/office/drawing/2014/main" id="{B38736DE-97D2-E2AF-E559-AE6D39262E09}"/>
              </a:ext>
            </a:extLst>
          </p:cNvPr>
          <p:cNvGrpSpPr/>
          <p:nvPr/>
        </p:nvGrpSpPr>
        <p:grpSpPr>
          <a:xfrm>
            <a:off x="11963400" y="9613112"/>
            <a:ext cx="5846055" cy="559588"/>
            <a:chOff x="11987026" y="9570343"/>
            <a:chExt cx="5846055" cy="559588"/>
          </a:xfrm>
        </p:grpSpPr>
        <p:sp>
          <p:nvSpPr>
            <p:cNvPr id="18" name="TextBox 6">
              <a:extLst>
                <a:ext uri="{FF2B5EF4-FFF2-40B4-BE49-F238E27FC236}">
                  <a16:creationId xmlns:a16="http://schemas.microsoft.com/office/drawing/2014/main" id="{1D694AF7-A8DB-AD84-5E84-15F909E0B2A6}"/>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9" name="Freeform 8">
              <a:extLst>
                <a:ext uri="{FF2B5EF4-FFF2-40B4-BE49-F238E27FC236}">
                  <a16:creationId xmlns:a16="http://schemas.microsoft.com/office/drawing/2014/main" id="{6ECC7554-B7DA-B16F-9AAC-D22713711AFC}"/>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556259403"/>
      </p:ext>
    </p:extLst>
  </p:cSld>
  <p:clrMapOvr>
    <a:masterClrMapping/>
  </p:clrMapOvr>
  <mc:AlternateContent xmlns:mc="http://schemas.openxmlformats.org/markup-compatibility/2006" xmlns:p14="http://schemas.microsoft.com/office/powerpoint/2010/main">
    <mc:Choice Requires="p14">
      <p:transition spd="slow" p14:dur="1500" advTm="139000">
        <p:push dir="u"/>
      </p:transition>
    </mc:Choice>
    <mc:Fallback xmlns="">
      <p:transition spd="slow" advTm="139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vestiti, clipart, illustrazione, Cartoni animati&#10;&#10;Descrizione generata automaticamente">
            <a:extLst>
              <a:ext uri="{FF2B5EF4-FFF2-40B4-BE49-F238E27FC236}">
                <a16:creationId xmlns:a16="http://schemas.microsoft.com/office/drawing/2014/main" id="{7FB46668-CA26-AFB3-01C5-3426F98916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9600" y="6062035"/>
            <a:ext cx="3668173" cy="3668173"/>
          </a:xfrm>
          <a:prstGeom prst="rect">
            <a:avLst/>
          </a:prstGeom>
        </p:spPr>
      </p:pic>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5"/>
            <a:stretch>
              <a:fillRect/>
            </a:stretch>
          </a:blipFill>
        </p:spPr>
        <p:txBody>
          <a:bodyPr/>
          <a:lstStyle/>
          <a:p>
            <a:endParaRPr lang="it-IT" dirty="0"/>
          </a:p>
        </p:txBody>
      </p:sp>
      <p:grpSp>
        <p:nvGrpSpPr>
          <p:cNvPr id="2" name="Gruppo 1">
            <a:extLst>
              <a:ext uri="{FF2B5EF4-FFF2-40B4-BE49-F238E27FC236}">
                <a16:creationId xmlns:a16="http://schemas.microsoft.com/office/drawing/2014/main" id="{F4AF9E33-E507-D7A3-EB78-0902442C8F90}"/>
              </a:ext>
            </a:extLst>
          </p:cNvPr>
          <p:cNvGrpSpPr/>
          <p:nvPr/>
        </p:nvGrpSpPr>
        <p:grpSpPr>
          <a:xfrm>
            <a:off x="-19940" y="3159997"/>
            <a:ext cx="17238812" cy="628956"/>
            <a:chOff x="-19940" y="3159997"/>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3187125"/>
              <a:ext cx="15715393" cy="584775"/>
            </a:xfrm>
            <a:prstGeom prst="rect">
              <a:avLst/>
            </a:prstGeom>
            <a:noFill/>
          </p:spPr>
          <p:txBody>
            <a:bodyPr wrap="square">
              <a:spAutoFit/>
            </a:bodyPr>
            <a:lstStyle/>
            <a:p>
              <a:pPr algn="l" rtl="0" fontAlgn="base"/>
              <a:r>
                <a:rPr lang="it-IT" sz="3200" b="1" dirty="0">
                  <a:solidFill>
                    <a:srgbClr val="6C6E70"/>
                  </a:solidFill>
                  <a:latin typeface="Poppins"/>
                </a:rPr>
                <a:t>Medico competente</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3159997"/>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9F142A"/>
            </a:solidFill>
            <a:effectLst>
              <a:outerShdw blurRad="76200" dir="18900000" sy="23000" kx="-1200000" algn="bl" rotWithShape="0">
                <a:prstClr val="black">
                  <a:alpha val="20000"/>
                </a:prstClr>
              </a:outerShdw>
            </a:effectLst>
          </p:spPr>
          <p:txBody>
            <a:bodyPr/>
            <a:lstStyle/>
            <a:p>
              <a:endParaRPr lang="it-IT" dirty="0"/>
            </a:p>
          </p:txBody>
        </p:sp>
      </p:grpSp>
      <p:grpSp>
        <p:nvGrpSpPr>
          <p:cNvPr id="3" name="Gruppo 2">
            <a:extLst>
              <a:ext uri="{FF2B5EF4-FFF2-40B4-BE49-F238E27FC236}">
                <a16:creationId xmlns:a16="http://schemas.microsoft.com/office/drawing/2014/main" id="{5DDCC0EB-E256-404B-1C7F-F263B330F34A}"/>
              </a:ext>
            </a:extLst>
          </p:cNvPr>
          <p:cNvGrpSpPr/>
          <p:nvPr/>
        </p:nvGrpSpPr>
        <p:grpSpPr>
          <a:xfrm>
            <a:off x="844546" y="3924300"/>
            <a:ext cx="15880549" cy="3668173"/>
            <a:chOff x="844546" y="3924300"/>
            <a:chExt cx="15880549" cy="3668173"/>
          </a:xfrm>
        </p:grpSpPr>
        <p:grpSp>
          <p:nvGrpSpPr>
            <p:cNvPr id="43" name="Gruppo 42">
              <a:extLst>
                <a:ext uri="{FF2B5EF4-FFF2-40B4-BE49-F238E27FC236}">
                  <a16:creationId xmlns:a16="http://schemas.microsoft.com/office/drawing/2014/main" id="{7CBFF150-FDD9-D2AD-8D8E-8CC6326C6E89}"/>
                </a:ext>
              </a:extLst>
            </p:cNvPr>
            <p:cNvGrpSpPr/>
            <p:nvPr/>
          </p:nvGrpSpPr>
          <p:grpSpPr>
            <a:xfrm>
              <a:off x="844546" y="3924300"/>
              <a:ext cx="15880549" cy="3668173"/>
              <a:chOff x="685800" y="4236000"/>
              <a:chExt cx="15880549" cy="3668173"/>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0"/>
                <a:ext cx="69854" cy="3668173"/>
              </a:xfrm>
              <a:prstGeom prst="line">
                <a:avLst/>
              </a:prstGeom>
              <a:ln w="38100" cap="flat">
                <a:solidFill>
                  <a:srgbClr val="0067A7"/>
                </a:solidFill>
                <a:prstDash val="solid"/>
                <a:headEnd type="none" w="sm" len="sm"/>
                <a:tailEnd type="none" w="sm" len="sm"/>
              </a:ln>
            </p:spPr>
            <p:txBody>
              <a:bodyPr/>
              <a:lstStyle/>
              <a:p>
                <a:endParaRPr lang="it-IT" dirty="0">
                  <a:ln>
                    <a:solidFill>
                      <a:srgbClr val="9F142A"/>
                    </a:solidFill>
                  </a:ln>
                </a:endParaRPr>
              </a:p>
            </p:txBody>
          </p:sp>
          <p:sp>
            <p:nvSpPr>
              <p:cNvPr id="36" name="CasellaDiTesto 35">
                <a:extLst>
                  <a:ext uri="{FF2B5EF4-FFF2-40B4-BE49-F238E27FC236}">
                    <a16:creationId xmlns:a16="http://schemas.microsoft.com/office/drawing/2014/main" id="{60A93CD4-B9BF-7BE6-81F9-F897BC3CCA9E}"/>
                  </a:ext>
                </a:extLst>
              </p:cNvPr>
              <p:cNvSpPr txBox="1"/>
              <p:nvPr/>
            </p:nvSpPr>
            <p:spPr>
              <a:xfrm>
                <a:off x="887927" y="4322774"/>
                <a:ext cx="15678422" cy="2554545"/>
              </a:xfrm>
              <a:prstGeom prst="rect">
                <a:avLst/>
              </a:prstGeom>
              <a:noFill/>
            </p:spPr>
            <p:txBody>
              <a:bodyPr wrap="square">
                <a:spAutoFit/>
              </a:bodyPr>
              <a:lstStyle/>
              <a:p>
                <a:pPr algn="just" rtl="0" fontAlgn="base"/>
                <a:r>
                  <a:rPr lang="it-IT" sz="3200" i="1" dirty="0">
                    <a:solidFill>
                      <a:srgbClr val="6C6E70"/>
                    </a:solidFill>
                    <a:latin typeface="Poppins"/>
                  </a:rPr>
                  <a:t>Medico in possesso di uno dei titoli e dei  requisiti  formativi e professionali di cui all'articolo 38, che collabora,  secondo  quanto previsto all'articolo 29, comma 1, con il datore  di lavoro ai fini della valutazione dei rischi ed è nominato dallo stesso per effettuare la sorveglianza sanitaria e per tutti gli</a:t>
                </a:r>
              </a:p>
              <a:p>
                <a:pPr algn="just" rtl="0" fontAlgn="base"/>
                <a:r>
                  <a:rPr lang="it-IT" sz="3200" i="1" dirty="0">
                    <a:solidFill>
                      <a:srgbClr val="6C6E70"/>
                    </a:solidFill>
                    <a:latin typeface="Poppins"/>
                  </a:rPr>
                  <a:t>altri compiti di cui al presente decreto.</a:t>
                </a:r>
              </a:p>
            </p:txBody>
          </p:sp>
        </p:grpSp>
        <p:sp>
          <p:nvSpPr>
            <p:cNvPr id="4" name="CasellaDiTesto 3">
              <a:extLst>
                <a:ext uri="{FF2B5EF4-FFF2-40B4-BE49-F238E27FC236}">
                  <a16:creationId xmlns:a16="http://schemas.microsoft.com/office/drawing/2014/main" id="{9449A7BA-346F-8DB1-AAA1-E0AF3D0D497C}"/>
                </a:ext>
              </a:extLst>
            </p:cNvPr>
            <p:cNvSpPr txBox="1"/>
            <p:nvPr/>
          </p:nvSpPr>
          <p:spPr>
            <a:xfrm>
              <a:off x="920087" y="7058680"/>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nvGrpSpPr>
          <p:cNvPr id="5" name="Gruppo 4">
            <a:extLst>
              <a:ext uri="{FF2B5EF4-FFF2-40B4-BE49-F238E27FC236}">
                <a16:creationId xmlns:a16="http://schemas.microsoft.com/office/drawing/2014/main" id="{819AE7D9-DA6C-6F1D-0388-ADFEE5F01B79}"/>
              </a:ext>
            </a:extLst>
          </p:cNvPr>
          <p:cNvGrpSpPr/>
          <p:nvPr/>
        </p:nvGrpSpPr>
        <p:grpSpPr>
          <a:xfrm>
            <a:off x="152400" y="491503"/>
            <a:ext cx="16328801" cy="628955"/>
            <a:chOff x="164478" y="342900"/>
            <a:chExt cx="15452980" cy="628955"/>
          </a:xfrm>
        </p:grpSpPr>
        <p:sp>
          <p:nvSpPr>
            <p:cNvPr id="6" name="TextBox 3">
              <a:extLst>
                <a:ext uri="{FF2B5EF4-FFF2-40B4-BE49-F238E27FC236}">
                  <a16:creationId xmlns:a16="http://schemas.microsoft.com/office/drawing/2014/main" id="{DDE931A3-7FCF-71FE-4ED4-68EBF0B9914E}"/>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8" name="Immagine 7" descr="Immagine che contiene Elementi grafici, grafica, Carattere, simbolo&#10;&#10;Descrizione generata automaticamente">
              <a:extLst>
                <a:ext uri="{FF2B5EF4-FFF2-40B4-BE49-F238E27FC236}">
                  <a16:creationId xmlns:a16="http://schemas.microsoft.com/office/drawing/2014/main" id="{88F268CC-8CED-B69F-A263-7BE817FB4E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13" name="CasellaDiTesto 12">
            <a:extLst>
              <a:ext uri="{FF2B5EF4-FFF2-40B4-BE49-F238E27FC236}">
                <a16:creationId xmlns:a16="http://schemas.microsoft.com/office/drawing/2014/main" id="{DC65F3A4-9F55-9216-AA45-3FFF714868BC}"/>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14" name="AutoShape 4">
            <a:extLst>
              <a:ext uri="{FF2B5EF4-FFF2-40B4-BE49-F238E27FC236}">
                <a16:creationId xmlns:a16="http://schemas.microsoft.com/office/drawing/2014/main" id="{847057F4-6EB5-01E0-7E9B-628DAB3F7FBF}"/>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7" name="Gruppo 16">
            <a:extLst>
              <a:ext uri="{FF2B5EF4-FFF2-40B4-BE49-F238E27FC236}">
                <a16:creationId xmlns:a16="http://schemas.microsoft.com/office/drawing/2014/main" id="{15CF15F4-FE0F-B5C3-9420-20B57594C97E}"/>
              </a:ext>
            </a:extLst>
          </p:cNvPr>
          <p:cNvGrpSpPr/>
          <p:nvPr/>
        </p:nvGrpSpPr>
        <p:grpSpPr>
          <a:xfrm>
            <a:off x="11963400" y="9613112"/>
            <a:ext cx="5846055" cy="559588"/>
            <a:chOff x="11987026" y="9570343"/>
            <a:chExt cx="5846055" cy="559588"/>
          </a:xfrm>
        </p:grpSpPr>
        <p:sp>
          <p:nvSpPr>
            <p:cNvPr id="18" name="TextBox 6">
              <a:extLst>
                <a:ext uri="{FF2B5EF4-FFF2-40B4-BE49-F238E27FC236}">
                  <a16:creationId xmlns:a16="http://schemas.microsoft.com/office/drawing/2014/main" id="{AC9379D5-F152-AA9E-4F9B-96CD89031BFF}"/>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9" name="Freeform 8">
              <a:extLst>
                <a:ext uri="{FF2B5EF4-FFF2-40B4-BE49-F238E27FC236}">
                  <a16:creationId xmlns:a16="http://schemas.microsoft.com/office/drawing/2014/main" id="{058088E0-AB95-59AB-155C-6150D8AB7311}"/>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2449772473"/>
      </p:ext>
    </p:extLst>
  </p:cSld>
  <p:clrMapOvr>
    <a:masterClrMapping/>
  </p:clrMapOvr>
  <mc:AlternateContent xmlns:mc="http://schemas.openxmlformats.org/markup-compatibility/2006" xmlns:p14="http://schemas.microsoft.com/office/powerpoint/2010/main">
    <mc:Choice Requires="p14">
      <p:transition spd="slow" p14:dur="1500" advTm="120000">
        <p:push dir="u"/>
      </p:transition>
    </mc:Choice>
    <mc:Fallback xmlns="">
      <p:transition spd="slow" advTm="120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vestiti, eretto, cartone animato, persona&#10;&#10;Descrizione generata automaticamente">
            <a:extLst>
              <a:ext uri="{FF2B5EF4-FFF2-40B4-BE49-F238E27FC236}">
                <a16:creationId xmlns:a16="http://schemas.microsoft.com/office/drawing/2014/main" id="{EF3FE1F0-08ED-F124-9016-B9BB7BD47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103216" y="3497692"/>
            <a:ext cx="6073163" cy="6073163"/>
          </a:xfrm>
          <a:prstGeom prst="rect">
            <a:avLst/>
          </a:prstGeom>
        </p:spPr>
      </p:pic>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5"/>
            <a:stretch>
              <a:fillRect/>
            </a:stretch>
          </a:blipFill>
        </p:spPr>
        <p:txBody>
          <a:bodyPr/>
          <a:lstStyle/>
          <a:p>
            <a:endParaRPr lang="it-IT" dirty="0"/>
          </a:p>
        </p:txBody>
      </p:sp>
      <p:grpSp>
        <p:nvGrpSpPr>
          <p:cNvPr id="5" name="Gruppo 4">
            <a:extLst>
              <a:ext uri="{FF2B5EF4-FFF2-40B4-BE49-F238E27FC236}">
                <a16:creationId xmlns:a16="http://schemas.microsoft.com/office/drawing/2014/main" id="{94E1AC0A-5960-EEBA-2566-3E15661C191F}"/>
              </a:ext>
            </a:extLst>
          </p:cNvPr>
          <p:cNvGrpSpPr/>
          <p:nvPr/>
        </p:nvGrpSpPr>
        <p:grpSpPr>
          <a:xfrm>
            <a:off x="-19940" y="3159997"/>
            <a:ext cx="17238812" cy="628956"/>
            <a:chOff x="-19940" y="3159997"/>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3187125"/>
              <a:ext cx="15715393" cy="584775"/>
            </a:xfrm>
            <a:prstGeom prst="rect">
              <a:avLst/>
            </a:prstGeom>
            <a:noFill/>
          </p:spPr>
          <p:txBody>
            <a:bodyPr wrap="square">
              <a:spAutoFit/>
            </a:bodyPr>
            <a:lstStyle/>
            <a:p>
              <a:pPr algn="l" rtl="0" fontAlgn="base"/>
              <a:r>
                <a:rPr lang="it-IT" sz="3200" b="1" dirty="0">
                  <a:solidFill>
                    <a:srgbClr val="6C6E70"/>
                  </a:solidFill>
                  <a:latin typeface="Poppins"/>
                </a:rPr>
                <a:t>Rappresentante dei  lavoratori per la sicurezza</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3159997"/>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9F142A"/>
            </a:solidFill>
            <a:effectLst>
              <a:outerShdw blurRad="76200" dir="18900000" sy="23000" kx="-1200000" algn="bl" rotWithShape="0">
                <a:prstClr val="black">
                  <a:alpha val="20000"/>
                </a:prstClr>
              </a:outerShdw>
            </a:effectLst>
          </p:spPr>
          <p:txBody>
            <a:bodyPr/>
            <a:lstStyle/>
            <a:p>
              <a:endParaRPr lang="it-IT" dirty="0"/>
            </a:p>
          </p:txBody>
        </p:sp>
      </p:grpSp>
      <p:grpSp>
        <p:nvGrpSpPr>
          <p:cNvPr id="6" name="Gruppo 5">
            <a:extLst>
              <a:ext uri="{FF2B5EF4-FFF2-40B4-BE49-F238E27FC236}">
                <a16:creationId xmlns:a16="http://schemas.microsoft.com/office/drawing/2014/main" id="{5A89BBEB-754D-9AAB-D693-0362CBC20ED1}"/>
              </a:ext>
            </a:extLst>
          </p:cNvPr>
          <p:cNvGrpSpPr/>
          <p:nvPr/>
        </p:nvGrpSpPr>
        <p:grpSpPr>
          <a:xfrm>
            <a:off x="844546" y="4066126"/>
            <a:ext cx="12795254" cy="3668173"/>
            <a:chOff x="844546" y="4066126"/>
            <a:chExt cx="12795254" cy="3668173"/>
          </a:xfrm>
        </p:grpSpPr>
        <p:grpSp>
          <p:nvGrpSpPr>
            <p:cNvPr id="43" name="Gruppo 42">
              <a:extLst>
                <a:ext uri="{FF2B5EF4-FFF2-40B4-BE49-F238E27FC236}">
                  <a16:creationId xmlns:a16="http://schemas.microsoft.com/office/drawing/2014/main" id="{7CBFF150-FDD9-D2AD-8D8E-8CC6326C6E89}"/>
                </a:ext>
              </a:extLst>
            </p:cNvPr>
            <p:cNvGrpSpPr/>
            <p:nvPr/>
          </p:nvGrpSpPr>
          <p:grpSpPr>
            <a:xfrm>
              <a:off x="844546" y="4066126"/>
              <a:ext cx="12795254" cy="3668173"/>
              <a:chOff x="685800" y="4236000"/>
              <a:chExt cx="12795254" cy="3668173"/>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0"/>
                <a:ext cx="69854" cy="3668173"/>
              </a:xfrm>
              <a:prstGeom prst="line">
                <a:avLst/>
              </a:prstGeom>
              <a:ln w="38100" cap="flat">
                <a:solidFill>
                  <a:srgbClr val="C00000"/>
                </a:solidFill>
                <a:prstDash val="solid"/>
                <a:headEnd type="none" w="sm" len="sm"/>
                <a:tailEnd type="none" w="sm" len="sm"/>
              </a:ln>
            </p:spPr>
            <p:txBody>
              <a:bodyPr/>
              <a:lstStyle/>
              <a:p>
                <a:endParaRPr lang="it-IT" dirty="0">
                  <a:ln>
                    <a:solidFill>
                      <a:srgbClr val="9F142A"/>
                    </a:solidFill>
                  </a:ln>
                </a:endParaRPr>
              </a:p>
            </p:txBody>
          </p:sp>
          <p:sp>
            <p:nvSpPr>
              <p:cNvPr id="36" name="CasellaDiTesto 35">
                <a:extLst>
                  <a:ext uri="{FF2B5EF4-FFF2-40B4-BE49-F238E27FC236}">
                    <a16:creationId xmlns:a16="http://schemas.microsoft.com/office/drawing/2014/main" id="{60A93CD4-B9BF-7BE6-81F9-F897BC3CCA9E}"/>
                  </a:ext>
                </a:extLst>
              </p:cNvPr>
              <p:cNvSpPr txBox="1"/>
              <p:nvPr/>
            </p:nvSpPr>
            <p:spPr>
              <a:xfrm>
                <a:off x="887927" y="4540956"/>
                <a:ext cx="12593127" cy="1569660"/>
              </a:xfrm>
              <a:prstGeom prst="rect">
                <a:avLst/>
              </a:prstGeom>
              <a:noFill/>
            </p:spPr>
            <p:txBody>
              <a:bodyPr wrap="square">
                <a:spAutoFit/>
              </a:bodyPr>
              <a:lstStyle/>
              <a:p>
                <a:pPr algn="just" rtl="0" fontAlgn="base"/>
                <a:r>
                  <a:rPr lang="it-IT" sz="3200" i="1" dirty="0">
                    <a:solidFill>
                      <a:srgbClr val="6C6E70"/>
                    </a:solidFill>
                    <a:latin typeface="Poppins"/>
                  </a:rPr>
                  <a:t>Persona eletta o designata per rappresentare i lavoratori per quanto concerne gli aspetti della salute e della sicurezza durante il lavoro.</a:t>
                </a:r>
              </a:p>
            </p:txBody>
          </p:sp>
        </p:grpSp>
        <p:sp>
          <p:nvSpPr>
            <p:cNvPr id="4" name="CasellaDiTesto 3">
              <a:extLst>
                <a:ext uri="{FF2B5EF4-FFF2-40B4-BE49-F238E27FC236}">
                  <a16:creationId xmlns:a16="http://schemas.microsoft.com/office/drawing/2014/main" id="{9449A7BA-346F-8DB1-AAA1-E0AF3D0D497C}"/>
                </a:ext>
              </a:extLst>
            </p:cNvPr>
            <p:cNvSpPr txBox="1"/>
            <p:nvPr/>
          </p:nvSpPr>
          <p:spPr>
            <a:xfrm>
              <a:off x="914400" y="6866389"/>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nvGrpSpPr>
          <p:cNvPr id="14" name="Gruppo 13">
            <a:extLst>
              <a:ext uri="{FF2B5EF4-FFF2-40B4-BE49-F238E27FC236}">
                <a16:creationId xmlns:a16="http://schemas.microsoft.com/office/drawing/2014/main" id="{D2A9F027-9EBB-1D0A-E64F-009ADE60A981}"/>
              </a:ext>
            </a:extLst>
          </p:cNvPr>
          <p:cNvGrpSpPr/>
          <p:nvPr/>
        </p:nvGrpSpPr>
        <p:grpSpPr>
          <a:xfrm>
            <a:off x="152400" y="491503"/>
            <a:ext cx="16328801" cy="628955"/>
            <a:chOff x="164478" y="342900"/>
            <a:chExt cx="15452980" cy="628955"/>
          </a:xfrm>
        </p:grpSpPr>
        <p:sp>
          <p:nvSpPr>
            <p:cNvPr id="15" name="TextBox 3">
              <a:extLst>
                <a:ext uri="{FF2B5EF4-FFF2-40B4-BE49-F238E27FC236}">
                  <a16:creationId xmlns:a16="http://schemas.microsoft.com/office/drawing/2014/main" id="{99724B98-3812-9FEE-0EFC-AEC3FC1A0B0C}"/>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16" name="Immagine 15" descr="Immagine che contiene Elementi grafici, grafica, Carattere, simbolo&#10;&#10;Descrizione generata automaticamente">
              <a:extLst>
                <a:ext uri="{FF2B5EF4-FFF2-40B4-BE49-F238E27FC236}">
                  <a16:creationId xmlns:a16="http://schemas.microsoft.com/office/drawing/2014/main" id="{AC1E2C29-0DBB-D2E7-C0A6-610B4068F8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2" name="CasellaDiTesto 1">
            <a:extLst>
              <a:ext uri="{FF2B5EF4-FFF2-40B4-BE49-F238E27FC236}">
                <a16:creationId xmlns:a16="http://schemas.microsoft.com/office/drawing/2014/main" id="{84C11307-BBCD-D847-407C-95C90D23E8E0}"/>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3" name="AutoShape 4">
            <a:extLst>
              <a:ext uri="{FF2B5EF4-FFF2-40B4-BE49-F238E27FC236}">
                <a16:creationId xmlns:a16="http://schemas.microsoft.com/office/drawing/2014/main" id="{58FBD0FE-6FB2-F6B9-9AE3-53A73B3CB33A}"/>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7" name="Gruppo 16">
            <a:extLst>
              <a:ext uri="{FF2B5EF4-FFF2-40B4-BE49-F238E27FC236}">
                <a16:creationId xmlns:a16="http://schemas.microsoft.com/office/drawing/2014/main" id="{448BBA3E-BA33-4A3B-091B-20BD61CFF28E}"/>
              </a:ext>
            </a:extLst>
          </p:cNvPr>
          <p:cNvGrpSpPr/>
          <p:nvPr/>
        </p:nvGrpSpPr>
        <p:grpSpPr>
          <a:xfrm>
            <a:off x="11963400" y="9613112"/>
            <a:ext cx="5846055" cy="559588"/>
            <a:chOff x="11987026" y="9570343"/>
            <a:chExt cx="5846055" cy="559588"/>
          </a:xfrm>
        </p:grpSpPr>
        <p:sp>
          <p:nvSpPr>
            <p:cNvPr id="18" name="TextBox 6">
              <a:extLst>
                <a:ext uri="{FF2B5EF4-FFF2-40B4-BE49-F238E27FC236}">
                  <a16:creationId xmlns:a16="http://schemas.microsoft.com/office/drawing/2014/main" id="{3FD5F9AA-E245-D040-A62C-E4C8059C4F3A}"/>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9" name="Freeform 8">
              <a:extLst>
                <a:ext uri="{FF2B5EF4-FFF2-40B4-BE49-F238E27FC236}">
                  <a16:creationId xmlns:a16="http://schemas.microsoft.com/office/drawing/2014/main" id="{ED2921D3-436F-8B2C-A4FD-ED68843012C7}"/>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707239839"/>
      </p:ext>
    </p:extLst>
  </p:cSld>
  <p:clrMapOvr>
    <a:masterClrMapping/>
  </p:clrMapOvr>
  <mc:AlternateContent xmlns:mc="http://schemas.openxmlformats.org/markup-compatibility/2006" xmlns:p14="http://schemas.microsoft.com/office/powerpoint/2010/main">
    <mc:Choice Requires="p14">
      <p:transition spd="slow" p14:dur="1500" advTm="123000">
        <p:push dir="u"/>
      </p:transition>
    </mc:Choice>
    <mc:Fallback xmlns="">
      <p:transition spd="slow" advTm="12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844546" y="3611230"/>
            <a:ext cx="16071855" cy="4275470"/>
            <a:chOff x="685800" y="4236001"/>
            <a:chExt cx="16071855" cy="4275470"/>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1"/>
              <a:ext cx="69854" cy="4275470"/>
            </a:xfrm>
            <a:prstGeom prst="line">
              <a:avLst/>
            </a:prstGeom>
            <a:ln w="38100" cap="flat">
              <a:solidFill>
                <a:srgbClr val="0067A7"/>
              </a:solidFill>
              <a:prstDash val="solid"/>
              <a:headEnd type="none" w="sm" len="sm"/>
              <a:tailEnd type="none" w="sm" len="sm"/>
            </a:ln>
          </p:spPr>
          <p:txBody>
            <a:bodyPr/>
            <a:lstStyle/>
            <a:p>
              <a:endParaRPr lang="it-IT" dirty="0">
                <a:ln>
                  <a:solidFill>
                    <a:srgbClr val="9F142A"/>
                  </a:solidFill>
                </a:ln>
              </a:endParaRPr>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761341" y="4315768"/>
              <a:ext cx="15996314" cy="3768270"/>
              <a:chOff x="761341" y="4456097"/>
              <a:chExt cx="15996314" cy="3768270"/>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892795" y="4456097"/>
                <a:ext cx="15864860" cy="2062103"/>
              </a:xfrm>
              <a:prstGeom prst="rect">
                <a:avLst/>
              </a:prstGeom>
              <a:noFill/>
            </p:spPr>
            <p:txBody>
              <a:bodyPr wrap="square">
                <a:spAutoFit/>
              </a:bodyPr>
              <a:lstStyle/>
              <a:p>
                <a:pPr algn="just" rtl="0" fontAlgn="base"/>
                <a:r>
                  <a:rPr lang="it-IT" sz="3200" i="1" dirty="0">
                    <a:solidFill>
                      <a:srgbClr val="6C6E70"/>
                    </a:solidFill>
                    <a:latin typeface="Poppins"/>
                  </a:rPr>
                  <a:t>Il complesso  delle  disposizioni  o  misure necessarie anche secondo la particolarità del lavoro, l'esperienza e la  tecnica,  per  evitare  o  diminuire  i  rischi professionali nel rispetto   della   salute   della   popolazione   e   dell'integrità dell'ambiente esterno.</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761341" y="7701147"/>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79A24333-2628-6706-82CF-59404381853A}"/>
              </a:ext>
            </a:extLst>
          </p:cNvPr>
          <p:cNvGrpSpPr/>
          <p:nvPr/>
        </p:nvGrpSpPr>
        <p:grpSpPr>
          <a:xfrm>
            <a:off x="-19940" y="2705100"/>
            <a:ext cx="17238812" cy="628956"/>
            <a:chOff x="-19940" y="2705100"/>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05100"/>
              <a:ext cx="15715393" cy="584775"/>
            </a:xfrm>
            <a:prstGeom prst="rect">
              <a:avLst/>
            </a:prstGeom>
            <a:noFill/>
          </p:spPr>
          <p:txBody>
            <a:bodyPr wrap="square">
              <a:spAutoFit/>
            </a:bodyPr>
            <a:lstStyle/>
            <a:p>
              <a:pPr algn="l" rtl="0" fontAlgn="base"/>
              <a:r>
                <a:rPr lang="it-IT" sz="3200" b="1" dirty="0">
                  <a:solidFill>
                    <a:srgbClr val="6C6E70"/>
                  </a:solidFill>
                  <a:latin typeface="Poppins"/>
                </a:rPr>
                <a:t>Prevenzione</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3" name="Immagine 2" descr="Immagine che contiene panchina&#10;&#10;Descrizione generata automaticamente con attendibilità bassa">
            <a:extLst>
              <a:ext uri="{FF2B5EF4-FFF2-40B4-BE49-F238E27FC236}">
                <a16:creationId xmlns:a16="http://schemas.microsoft.com/office/drawing/2014/main" id="{9B70C727-50AC-C255-7E9D-2237C3C0EBA7}"/>
              </a:ext>
            </a:extLst>
          </p:cNvPr>
          <p:cNvPicPr>
            <a:picLocks noChangeAspect="1"/>
          </p:cNvPicPr>
          <p:nvPr/>
        </p:nvPicPr>
        <p:blipFill rotWithShape="1">
          <a:blip r:embed="rId5">
            <a:extLst>
              <a:ext uri="{28A0092B-C50C-407E-A947-70E740481C1C}">
                <a14:useLocalDpi xmlns:a14="http://schemas.microsoft.com/office/drawing/2010/main" val="0"/>
              </a:ext>
            </a:extLst>
          </a:blip>
          <a:srcRect t="18512" b="9254"/>
          <a:stretch/>
        </p:blipFill>
        <p:spPr>
          <a:xfrm>
            <a:off x="11125200" y="5927607"/>
            <a:ext cx="4897217" cy="3537418"/>
          </a:xfrm>
          <a:prstGeom prst="rect">
            <a:avLst/>
          </a:prstGeom>
        </p:spPr>
      </p:pic>
      <p:grpSp>
        <p:nvGrpSpPr>
          <p:cNvPr id="4" name="Gruppo 3">
            <a:extLst>
              <a:ext uri="{FF2B5EF4-FFF2-40B4-BE49-F238E27FC236}">
                <a16:creationId xmlns:a16="http://schemas.microsoft.com/office/drawing/2014/main" id="{D4812320-B664-C3EA-A29F-02A235DF911C}"/>
              </a:ext>
            </a:extLst>
          </p:cNvPr>
          <p:cNvGrpSpPr/>
          <p:nvPr/>
        </p:nvGrpSpPr>
        <p:grpSpPr>
          <a:xfrm>
            <a:off x="152400" y="491503"/>
            <a:ext cx="16328801" cy="628955"/>
            <a:chOff x="164478" y="342900"/>
            <a:chExt cx="15452980" cy="628955"/>
          </a:xfrm>
        </p:grpSpPr>
        <p:sp>
          <p:nvSpPr>
            <p:cNvPr id="5" name="TextBox 3">
              <a:extLst>
                <a:ext uri="{FF2B5EF4-FFF2-40B4-BE49-F238E27FC236}">
                  <a16:creationId xmlns:a16="http://schemas.microsoft.com/office/drawing/2014/main" id="{D5A13F83-4BCC-2E54-0CCF-563B7AEE97B6}"/>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6" name="Immagine 5" descr="Immagine che contiene Elementi grafici, grafica, Carattere, simbolo&#10;&#10;Descrizione generata automaticamente">
              <a:extLst>
                <a:ext uri="{FF2B5EF4-FFF2-40B4-BE49-F238E27FC236}">
                  <a16:creationId xmlns:a16="http://schemas.microsoft.com/office/drawing/2014/main" id="{59E69AAB-66F2-D8A5-62FE-2F99D8E7A2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7" name="CasellaDiTesto 6">
            <a:extLst>
              <a:ext uri="{FF2B5EF4-FFF2-40B4-BE49-F238E27FC236}">
                <a16:creationId xmlns:a16="http://schemas.microsoft.com/office/drawing/2014/main" id="{F2338C10-E821-C5AE-DADF-C27E327ACDD9}"/>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8" name="AutoShape 4">
            <a:extLst>
              <a:ext uri="{FF2B5EF4-FFF2-40B4-BE49-F238E27FC236}">
                <a16:creationId xmlns:a16="http://schemas.microsoft.com/office/drawing/2014/main" id="{0747BB25-695E-91D7-21EA-4CDCAFE1D876}"/>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5" name="Gruppo 14">
            <a:extLst>
              <a:ext uri="{FF2B5EF4-FFF2-40B4-BE49-F238E27FC236}">
                <a16:creationId xmlns:a16="http://schemas.microsoft.com/office/drawing/2014/main" id="{CD63791F-D40D-8260-EBF3-CA6D3623DFD4}"/>
              </a:ext>
            </a:extLst>
          </p:cNvPr>
          <p:cNvGrpSpPr/>
          <p:nvPr/>
        </p:nvGrpSpPr>
        <p:grpSpPr>
          <a:xfrm>
            <a:off x="11963400" y="9613112"/>
            <a:ext cx="5846055" cy="559588"/>
            <a:chOff x="11987026" y="9570343"/>
            <a:chExt cx="5846055" cy="559588"/>
          </a:xfrm>
        </p:grpSpPr>
        <p:sp>
          <p:nvSpPr>
            <p:cNvPr id="16" name="TextBox 6">
              <a:extLst>
                <a:ext uri="{FF2B5EF4-FFF2-40B4-BE49-F238E27FC236}">
                  <a16:creationId xmlns:a16="http://schemas.microsoft.com/office/drawing/2014/main" id="{530B9CFD-0F05-7D4E-1A70-C26DF4A7CA05}"/>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7" name="Freeform 8">
              <a:extLst>
                <a:ext uri="{FF2B5EF4-FFF2-40B4-BE49-F238E27FC236}">
                  <a16:creationId xmlns:a16="http://schemas.microsoft.com/office/drawing/2014/main" id="{8E8D2595-E71B-8C11-251E-F88BFE991A16}"/>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360456958"/>
      </p:ext>
    </p:extLst>
  </p:cSld>
  <p:clrMapOvr>
    <a:masterClrMapping/>
  </p:clrMapOvr>
  <mc:AlternateContent xmlns:mc="http://schemas.openxmlformats.org/markup-compatibility/2006" xmlns:p14="http://schemas.microsoft.com/office/powerpoint/2010/main">
    <mc:Choice Requires="p14">
      <p:transition spd="slow" p14:dur="1500" advTm="107000">
        <p:push dir="u"/>
      </p:transition>
    </mc:Choice>
    <mc:Fallback xmlns="">
      <p:transition spd="slow" advTm="107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844546" y="3611230"/>
            <a:ext cx="15468600" cy="3056270"/>
            <a:chOff x="685800" y="4236001"/>
            <a:chExt cx="15468600" cy="3056270"/>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1"/>
              <a:ext cx="69854" cy="3056270"/>
            </a:xfrm>
            <a:prstGeom prst="line">
              <a:avLst/>
            </a:prstGeom>
            <a:ln w="38100" cap="flat">
              <a:solidFill>
                <a:srgbClr val="C00000"/>
              </a:solidFill>
              <a:prstDash val="solid"/>
              <a:headEnd type="none" w="sm" len="sm"/>
              <a:tailEnd type="none" w="sm" len="sm"/>
            </a:ln>
          </p:spPr>
          <p:txBody>
            <a:bodyPr/>
            <a:lstStyle/>
            <a:p>
              <a:endParaRPr lang="it-IT" dirty="0">
                <a:ln>
                  <a:solidFill>
                    <a:srgbClr val="9F142A"/>
                  </a:solidFill>
                </a:ln>
              </a:endParaRPr>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804159" y="4315768"/>
              <a:ext cx="15350241" cy="2611890"/>
              <a:chOff x="804159" y="4456097"/>
              <a:chExt cx="15350241" cy="2611890"/>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892795" y="4456097"/>
                <a:ext cx="15261605" cy="1077218"/>
              </a:xfrm>
              <a:prstGeom prst="rect">
                <a:avLst/>
              </a:prstGeom>
              <a:noFill/>
            </p:spPr>
            <p:txBody>
              <a:bodyPr wrap="square">
                <a:spAutoFit/>
              </a:bodyPr>
              <a:lstStyle/>
              <a:p>
                <a:pPr algn="just" rtl="0" fontAlgn="base"/>
                <a:r>
                  <a:rPr lang="it-IT" sz="3200" i="1" dirty="0">
                    <a:solidFill>
                      <a:srgbClr val="6C6E70"/>
                    </a:solidFill>
                    <a:latin typeface="Poppins"/>
                  </a:rPr>
                  <a:t>Stato  di  completo  benessere  fisico,  mentale e sociale,   non   consistente   solo   in  un'assenza  di  malattia  o d'infermità.</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804159" y="6544767"/>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4CC29978-C7C7-C586-680B-B9DD622B6259}"/>
              </a:ext>
            </a:extLst>
          </p:cNvPr>
          <p:cNvGrpSpPr/>
          <p:nvPr/>
        </p:nvGrpSpPr>
        <p:grpSpPr>
          <a:xfrm>
            <a:off x="-19940" y="2705100"/>
            <a:ext cx="17238812" cy="628956"/>
            <a:chOff x="-19940" y="2705100"/>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05100"/>
              <a:ext cx="15715393" cy="584775"/>
            </a:xfrm>
            <a:prstGeom prst="rect">
              <a:avLst/>
            </a:prstGeom>
            <a:noFill/>
          </p:spPr>
          <p:txBody>
            <a:bodyPr wrap="square">
              <a:spAutoFit/>
            </a:bodyPr>
            <a:lstStyle/>
            <a:p>
              <a:pPr algn="l" rtl="0" fontAlgn="base"/>
              <a:r>
                <a:rPr lang="it-IT" sz="3200" b="1" dirty="0">
                  <a:solidFill>
                    <a:srgbClr val="6C6E70"/>
                  </a:solidFill>
                  <a:latin typeface="Poppins"/>
                </a:rPr>
                <a:t>Salute</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4" name="Immagine 3" descr="Immagine che contiene cuore, rosa, Magenta, San Valentino&#10;&#10;Descrizione generata automaticamente">
            <a:extLst>
              <a:ext uri="{FF2B5EF4-FFF2-40B4-BE49-F238E27FC236}">
                <a16:creationId xmlns:a16="http://schemas.microsoft.com/office/drawing/2014/main" id="{F992998F-F8CD-1922-6175-4EFC75EB3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8153" y="5276823"/>
            <a:ext cx="4604993" cy="4604993"/>
          </a:xfrm>
          <a:prstGeom prst="rect">
            <a:avLst/>
          </a:prstGeom>
        </p:spPr>
      </p:pic>
      <p:grpSp>
        <p:nvGrpSpPr>
          <p:cNvPr id="3" name="Gruppo 2">
            <a:extLst>
              <a:ext uri="{FF2B5EF4-FFF2-40B4-BE49-F238E27FC236}">
                <a16:creationId xmlns:a16="http://schemas.microsoft.com/office/drawing/2014/main" id="{DB02914F-74F4-3141-4B90-ADF19D969550}"/>
              </a:ext>
            </a:extLst>
          </p:cNvPr>
          <p:cNvGrpSpPr/>
          <p:nvPr/>
        </p:nvGrpSpPr>
        <p:grpSpPr>
          <a:xfrm>
            <a:off x="152400" y="491503"/>
            <a:ext cx="16328801" cy="628955"/>
            <a:chOff x="164478" y="342900"/>
            <a:chExt cx="15452980" cy="628955"/>
          </a:xfrm>
        </p:grpSpPr>
        <p:sp>
          <p:nvSpPr>
            <p:cNvPr id="5" name="TextBox 3">
              <a:extLst>
                <a:ext uri="{FF2B5EF4-FFF2-40B4-BE49-F238E27FC236}">
                  <a16:creationId xmlns:a16="http://schemas.microsoft.com/office/drawing/2014/main" id="{36D30448-2481-6B3F-62B4-62F2661346F3}"/>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6" name="Immagine 5" descr="Immagine che contiene Elementi grafici, grafica, Carattere, simbolo&#10;&#10;Descrizione generata automaticamente">
              <a:extLst>
                <a:ext uri="{FF2B5EF4-FFF2-40B4-BE49-F238E27FC236}">
                  <a16:creationId xmlns:a16="http://schemas.microsoft.com/office/drawing/2014/main" id="{24ABB810-4973-FF04-6691-751FC7F445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7" name="CasellaDiTesto 6">
            <a:extLst>
              <a:ext uri="{FF2B5EF4-FFF2-40B4-BE49-F238E27FC236}">
                <a16:creationId xmlns:a16="http://schemas.microsoft.com/office/drawing/2014/main" id="{6D5DF5E7-3888-5AD5-F4BC-0B47B08E45D7}"/>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8" name="AutoShape 4">
            <a:extLst>
              <a:ext uri="{FF2B5EF4-FFF2-40B4-BE49-F238E27FC236}">
                <a16:creationId xmlns:a16="http://schemas.microsoft.com/office/drawing/2014/main" id="{11583254-CBB2-03AC-9CD7-80386F9668A0}"/>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5" name="Gruppo 14">
            <a:extLst>
              <a:ext uri="{FF2B5EF4-FFF2-40B4-BE49-F238E27FC236}">
                <a16:creationId xmlns:a16="http://schemas.microsoft.com/office/drawing/2014/main" id="{F42C9F7B-30E9-FEB4-03DA-3AE256CE96DA}"/>
              </a:ext>
            </a:extLst>
          </p:cNvPr>
          <p:cNvGrpSpPr/>
          <p:nvPr/>
        </p:nvGrpSpPr>
        <p:grpSpPr>
          <a:xfrm>
            <a:off x="11963400" y="9613112"/>
            <a:ext cx="5846055" cy="559588"/>
            <a:chOff x="11987026" y="9570343"/>
            <a:chExt cx="5846055" cy="559588"/>
          </a:xfrm>
        </p:grpSpPr>
        <p:sp>
          <p:nvSpPr>
            <p:cNvPr id="16" name="TextBox 6">
              <a:extLst>
                <a:ext uri="{FF2B5EF4-FFF2-40B4-BE49-F238E27FC236}">
                  <a16:creationId xmlns:a16="http://schemas.microsoft.com/office/drawing/2014/main" id="{45EBC385-8E47-2DBC-57CB-862E9873ED0E}"/>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7" name="Freeform 8">
              <a:extLst>
                <a:ext uri="{FF2B5EF4-FFF2-40B4-BE49-F238E27FC236}">
                  <a16:creationId xmlns:a16="http://schemas.microsoft.com/office/drawing/2014/main" id="{3568DE1D-28EF-D29D-BDEE-B8BF86C6C145}"/>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847120974"/>
      </p:ext>
    </p:extLst>
  </p:cSld>
  <p:clrMapOvr>
    <a:masterClrMapping/>
  </p:clrMapOvr>
  <mc:AlternateContent xmlns:mc="http://schemas.openxmlformats.org/markup-compatibility/2006" xmlns:p14="http://schemas.microsoft.com/office/powerpoint/2010/main">
    <mc:Choice Requires="p14">
      <p:transition spd="slow" p14:dur="1500" advTm="131000">
        <p:push dir="u"/>
      </p:transition>
    </mc:Choice>
    <mc:Fallback xmlns="">
      <p:transition spd="slow" advTm="131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844546" y="3611230"/>
            <a:ext cx="15636655" cy="2306418"/>
            <a:chOff x="685800" y="4236001"/>
            <a:chExt cx="15636655" cy="2306418"/>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1"/>
              <a:ext cx="69854" cy="2306418"/>
            </a:xfrm>
            <a:prstGeom prst="line">
              <a:avLst/>
            </a:prstGeom>
            <a:ln w="38100" cap="flat">
              <a:solidFill>
                <a:srgbClr val="0067A7"/>
              </a:solidFill>
              <a:prstDash val="solid"/>
              <a:headEnd type="none" w="sm" len="sm"/>
              <a:tailEnd type="none" w="sm" len="sm"/>
            </a:ln>
          </p:spPr>
          <p:txBody>
            <a:bodyPr/>
            <a:lstStyle/>
            <a:p>
              <a:endParaRPr lang="it-IT" dirty="0">
                <a:ln>
                  <a:solidFill>
                    <a:srgbClr val="9F142A"/>
                  </a:solidFill>
                </a:ln>
              </a:endParaRPr>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892795" y="4315768"/>
              <a:ext cx="15429660" cy="1975723"/>
              <a:chOff x="892795" y="4456097"/>
              <a:chExt cx="15429660" cy="1975723"/>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892795" y="4456097"/>
                <a:ext cx="15429660" cy="1077218"/>
              </a:xfrm>
              <a:prstGeom prst="rect">
                <a:avLst/>
              </a:prstGeom>
              <a:noFill/>
            </p:spPr>
            <p:txBody>
              <a:bodyPr wrap="square">
                <a:spAutoFit/>
              </a:bodyPr>
              <a:lstStyle/>
              <a:p>
                <a:pPr algn="just" rtl="0" fontAlgn="base"/>
                <a:r>
                  <a:rPr lang="it-IT" sz="3200" i="1" dirty="0">
                    <a:solidFill>
                      <a:srgbClr val="6C6E70"/>
                    </a:solidFill>
                    <a:latin typeface="Poppins"/>
                  </a:rPr>
                  <a:t>Proprietà o qualità intrinseca di un determinato fattore avente il potenziale di causare danni.</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892795" y="5908600"/>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063DBF82-CC4C-8877-CD7B-4B7870BA79DE}"/>
              </a:ext>
            </a:extLst>
          </p:cNvPr>
          <p:cNvGrpSpPr/>
          <p:nvPr/>
        </p:nvGrpSpPr>
        <p:grpSpPr>
          <a:xfrm>
            <a:off x="-19940" y="2705100"/>
            <a:ext cx="17238812" cy="628956"/>
            <a:chOff x="-19940" y="2705100"/>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05100"/>
              <a:ext cx="15715393" cy="584775"/>
            </a:xfrm>
            <a:prstGeom prst="rect">
              <a:avLst/>
            </a:prstGeom>
            <a:noFill/>
          </p:spPr>
          <p:txBody>
            <a:bodyPr wrap="square">
              <a:spAutoFit/>
            </a:bodyPr>
            <a:lstStyle/>
            <a:p>
              <a:pPr algn="l" rtl="0" fontAlgn="base"/>
              <a:r>
                <a:rPr lang="it-IT" sz="3200" b="1" dirty="0">
                  <a:solidFill>
                    <a:srgbClr val="6C6E70"/>
                  </a:solidFill>
                  <a:latin typeface="Poppins"/>
                </a:rPr>
                <a:t>Pericolo</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4" name="Immagine 3" descr="Immagine che contiene Segnale stradale, segnaletica, cartello&#10;&#10;Descrizione generata automaticamente">
            <a:extLst>
              <a:ext uri="{FF2B5EF4-FFF2-40B4-BE49-F238E27FC236}">
                <a16:creationId xmlns:a16="http://schemas.microsoft.com/office/drawing/2014/main" id="{08A15EC8-278A-B82B-D049-400DFB5376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49358" y="5067353"/>
            <a:ext cx="4431843" cy="4431843"/>
          </a:xfrm>
          <a:prstGeom prst="rect">
            <a:avLst/>
          </a:prstGeom>
        </p:spPr>
      </p:pic>
      <p:grpSp>
        <p:nvGrpSpPr>
          <p:cNvPr id="3" name="Gruppo 2">
            <a:extLst>
              <a:ext uri="{FF2B5EF4-FFF2-40B4-BE49-F238E27FC236}">
                <a16:creationId xmlns:a16="http://schemas.microsoft.com/office/drawing/2014/main" id="{18F1BC11-008C-77C3-4BE9-F9F7888013D6}"/>
              </a:ext>
            </a:extLst>
          </p:cNvPr>
          <p:cNvGrpSpPr/>
          <p:nvPr/>
        </p:nvGrpSpPr>
        <p:grpSpPr>
          <a:xfrm>
            <a:off x="152400" y="491503"/>
            <a:ext cx="16328801" cy="628955"/>
            <a:chOff x="164478" y="342900"/>
            <a:chExt cx="15452980" cy="628955"/>
          </a:xfrm>
        </p:grpSpPr>
        <p:sp>
          <p:nvSpPr>
            <p:cNvPr id="5" name="TextBox 3">
              <a:extLst>
                <a:ext uri="{FF2B5EF4-FFF2-40B4-BE49-F238E27FC236}">
                  <a16:creationId xmlns:a16="http://schemas.microsoft.com/office/drawing/2014/main" id="{65C225F5-56A6-3DE6-A21B-19BFA521925B}"/>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6" name="Immagine 5" descr="Immagine che contiene Elementi grafici, grafica, Carattere, simbolo&#10;&#10;Descrizione generata automaticamente">
              <a:extLst>
                <a:ext uri="{FF2B5EF4-FFF2-40B4-BE49-F238E27FC236}">
                  <a16:creationId xmlns:a16="http://schemas.microsoft.com/office/drawing/2014/main" id="{0DEF67EE-6C00-D820-9469-F58416764D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7" name="CasellaDiTesto 6">
            <a:extLst>
              <a:ext uri="{FF2B5EF4-FFF2-40B4-BE49-F238E27FC236}">
                <a16:creationId xmlns:a16="http://schemas.microsoft.com/office/drawing/2014/main" id="{ECE2F47D-53A2-B840-9BD0-0B496D29465C}"/>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8" name="AutoShape 4">
            <a:extLst>
              <a:ext uri="{FF2B5EF4-FFF2-40B4-BE49-F238E27FC236}">
                <a16:creationId xmlns:a16="http://schemas.microsoft.com/office/drawing/2014/main" id="{A13DC514-EB0C-F33F-7A58-4DF11A93B4DF}"/>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5" name="Gruppo 14">
            <a:extLst>
              <a:ext uri="{FF2B5EF4-FFF2-40B4-BE49-F238E27FC236}">
                <a16:creationId xmlns:a16="http://schemas.microsoft.com/office/drawing/2014/main" id="{C368D0DE-F6A4-CD14-79C8-C50B418EC022}"/>
              </a:ext>
            </a:extLst>
          </p:cNvPr>
          <p:cNvGrpSpPr/>
          <p:nvPr/>
        </p:nvGrpSpPr>
        <p:grpSpPr>
          <a:xfrm>
            <a:off x="11963400" y="9613112"/>
            <a:ext cx="5846055" cy="559588"/>
            <a:chOff x="11987026" y="9570343"/>
            <a:chExt cx="5846055" cy="559588"/>
          </a:xfrm>
        </p:grpSpPr>
        <p:sp>
          <p:nvSpPr>
            <p:cNvPr id="16" name="TextBox 6">
              <a:extLst>
                <a:ext uri="{FF2B5EF4-FFF2-40B4-BE49-F238E27FC236}">
                  <a16:creationId xmlns:a16="http://schemas.microsoft.com/office/drawing/2014/main" id="{313E9227-E824-BA3E-987F-E901422465C1}"/>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7" name="Freeform 8">
              <a:extLst>
                <a:ext uri="{FF2B5EF4-FFF2-40B4-BE49-F238E27FC236}">
                  <a16:creationId xmlns:a16="http://schemas.microsoft.com/office/drawing/2014/main" id="{959DA5AA-D4FE-1532-E8D2-035C0DF3C6C1}"/>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385583370"/>
      </p:ext>
    </p:extLst>
  </p:cSld>
  <p:clrMapOvr>
    <a:masterClrMapping/>
  </p:clrMapOvr>
  <mc:AlternateContent xmlns:mc="http://schemas.openxmlformats.org/markup-compatibility/2006" xmlns:p14="http://schemas.microsoft.com/office/powerpoint/2010/main">
    <mc:Choice Requires="p14">
      <p:transition spd="slow" p14:dur="1500" advTm="94704">
        <p:push dir="u"/>
      </p:transition>
    </mc:Choice>
    <mc:Fallback xmlns="">
      <p:transition spd="slow" advTm="94704">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844546" y="3611230"/>
            <a:ext cx="15468600" cy="3056270"/>
            <a:chOff x="685800" y="4236001"/>
            <a:chExt cx="15468600" cy="3056270"/>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1"/>
              <a:ext cx="69854" cy="3056270"/>
            </a:xfrm>
            <a:prstGeom prst="line">
              <a:avLst/>
            </a:prstGeom>
            <a:ln w="38100" cap="flat">
              <a:solidFill>
                <a:srgbClr val="C00000"/>
              </a:solidFill>
              <a:prstDash val="solid"/>
              <a:headEnd type="none" w="sm" len="sm"/>
              <a:tailEnd type="none" w="sm" len="sm"/>
            </a:ln>
          </p:spPr>
          <p:txBody>
            <a:bodyPr/>
            <a:lstStyle/>
            <a:p>
              <a:endParaRPr lang="it-IT" dirty="0">
                <a:ln>
                  <a:solidFill>
                    <a:srgbClr val="9F142A"/>
                  </a:solidFill>
                </a:ln>
              </a:endParaRPr>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804159" y="4315768"/>
              <a:ext cx="15350241" cy="2611890"/>
              <a:chOff x="804159" y="4456097"/>
              <a:chExt cx="15350241" cy="2611890"/>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892795" y="4456097"/>
                <a:ext cx="15261605" cy="1569660"/>
              </a:xfrm>
              <a:prstGeom prst="rect">
                <a:avLst/>
              </a:prstGeom>
              <a:noFill/>
            </p:spPr>
            <p:txBody>
              <a:bodyPr wrap="square">
                <a:spAutoFit/>
              </a:bodyPr>
              <a:lstStyle/>
              <a:p>
                <a:pPr algn="just" rtl="0" fontAlgn="base"/>
                <a:r>
                  <a:rPr lang="it-IT" sz="3200" i="1" dirty="0">
                    <a:solidFill>
                      <a:srgbClr val="6C6E70"/>
                    </a:solidFill>
                    <a:latin typeface="Poppins"/>
                  </a:rPr>
                  <a:t>Probabilità  di  raggiungimento  del  livello potenziale  di  danno nelle condizioni di impiego o di esposizione ad un determinato fattore o agente oppure alla loro combinazione.</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804159" y="6544767"/>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D93A1EEC-2F21-AB4E-7E18-EBF3731B9286}"/>
              </a:ext>
            </a:extLst>
          </p:cNvPr>
          <p:cNvGrpSpPr/>
          <p:nvPr/>
        </p:nvGrpSpPr>
        <p:grpSpPr>
          <a:xfrm>
            <a:off x="-19940" y="2705100"/>
            <a:ext cx="17238812" cy="628956"/>
            <a:chOff x="-19940" y="2705100"/>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05100"/>
              <a:ext cx="15715393" cy="584775"/>
            </a:xfrm>
            <a:prstGeom prst="rect">
              <a:avLst/>
            </a:prstGeom>
            <a:noFill/>
          </p:spPr>
          <p:txBody>
            <a:bodyPr wrap="square">
              <a:spAutoFit/>
            </a:bodyPr>
            <a:lstStyle/>
            <a:p>
              <a:pPr algn="l" rtl="0" fontAlgn="base"/>
              <a:r>
                <a:rPr lang="it-IT" sz="3200" b="1" dirty="0">
                  <a:solidFill>
                    <a:srgbClr val="6C6E70"/>
                  </a:solidFill>
                  <a:latin typeface="Poppins"/>
                </a:rPr>
                <a:t>Rischio</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3" name="Immagine 2" descr="Immagine che contiene cartone animato, clipart, halloween, zucca&#10;&#10;Descrizione generata automaticamente">
            <a:extLst>
              <a:ext uri="{FF2B5EF4-FFF2-40B4-BE49-F238E27FC236}">
                <a16:creationId xmlns:a16="http://schemas.microsoft.com/office/drawing/2014/main" id="{8D44012B-E21E-0711-4A1C-FF3FA9527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37" y="4420243"/>
            <a:ext cx="5523857" cy="5523857"/>
          </a:xfrm>
          <a:prstGeom prst="rect">
            <a:avLst/>
          </a:prstGeom>
        </p:spPr>
      </p:pic>
      <p:grpSp>
        <p:nvGrpSpPr>
          <p:cNvPr id="4" name="Gruppo 3">
            <a:extLst>
              <a:ext uri="{FF2B5EF4-FFF2-40B4-BE49-F238E27FC236}">
                <a16:creationId xmlns:a16="http://schemas.microsoft.com/office/drawing/2014/main" id="{351C2018-BAEE-1D30-5A1E-06E8FA4B868E}"/>
              </a:ext>
            </a:extLst>
          </p:cNvPr>
          <p:cNvGrpSpPr/>
          <p:nvPr/>
        </p:nvGrpSpPr>
        <p:grpSpPr>
          <a:xfrm>
            <a:off x="152400" y="491503"/>
            <a:ext cx="16328801" cy="628955"/>
            <a:chOff x="164478" y="342900"/>
            <a:chExt cx="15452980" cy="628955"/>
          </a:xfrm>
        </p:grpSpPr>
        <p:sp>
          <p:nvSpPr>
            <p:cNvPr id="5" name="TextBox 3">
              <a:extLst>
                <a:ext uri="{FF2B5EF4-FFF2-40B4-BE49-F238E27FC236}">
                  <a16:creationId xmlns:a16="http://schemas.microsoft.com/office/drawing/2014/main" id="{B37BEE98-25E9-F212-47E3-7AF2D9E4EE5B}"/>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6" name="Immagine 5" descr="Immagine che contiene Elementi grafici, grafica, Carattere, simbolo&#10;&#10;Descrizione generata automaticamente">
              <a:extLst>
                <a:ext uri="{FF2B5EF4-FFF2-40B4-BE49-F238E27FC236}">
                  <a16:creationId xmlns:a16="http://schemas.microsoft.com/office/drawing/2014/main" id="{8B1C485F-96DD-320C-1318-A7F08BB940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7" name="CasellaDiTesto 6">
            <a:extLst>
              <a:ext uri="{FF2B5EF4-FFF2-40B4-BE49-F238E27FC236}">
                <a16:creationId xmlns:a16="http://schemas.microsoft.com/office/drawing/2014/main" id="{AA7F20E2-B820-D7B5-5983-5C3A6BC9B9AE}"/>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8" name="AutoShape 4">
            <a:extLst>
              <a:ext uri="{FF2B5EF4-FFF2-40B4-BE49-F238E27FC236}">
                <a16:creationId xmlns:a16="http://schemas.microsoft.com/office/drawing/2014/main" id="{EDF0CD15-4792-AF48-7DB9-DB4A776B4C59}"/>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5" name="Gruppo 14">
            <a:extLst>
              <a:ext uri="{FF2B5EF4-FFF2-40B4-BE49-F238E27FC236}">
                <a16:creationId xmlns:a16="http://schemas.microsoft.com/office/drawing/2014/main" id="{A6465F67-F873-1BBB-7A2D-309C70F76F61}"/>
              </a:ext>
            </a:extLst>
          </p:cNvPr>
          <p:cNvGrpSpPr/>
          <p:nvPr/>
        </p:nvGrpSpPr>
        <p:grpSpPr>
          <a:xfrm>
            <a:off x="11963400" y="9613112"/>
            <a:ext cx="5846055" cy="559588"/>
            <a:chOff x="11987026" y="9570343"/>
            <a:chExt cx="5846055" cy="559588"/>
          </a:xfrm>
        </p:grpSpPr>
        <p:sp>
          <p:nvSpPr>
            <p:cNvPr id="16" name="TextBox 6">
              <a:extLst>
                <a:ext uri="{FF2B5EF4-FFF2-40B4-BE49-F238E27FC236}">
                  <a16:creationId xmlns:a16="http://schemas.microsoft.com/office/drawing/2014/main" id="{44FC2F17-CBF5-D580-E366-126972C7A3E7}"/>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7" name="Freeform 8">
              <a:extLst>
                <a:ext uri="{FF2B5EF4-FFF2-40B4-BE49-F238E27FC236}">
                  <a16:creationId xmlns:a16="http://schemas.microsoft.com/office/drawing/2014/main" id="{3E220634-9962-59A6-9ABA-2206434ABB06}"/>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23929456"/>
      </p:ext>
    </p:extLst>
  </p:cSld>
  <p:clrMapOvr>
    <a:masterClrMapping/>
  </p:clrMapOvr>
  <mc:AlternateContent xmlns:mc="http://schemas.openxmlformats.org/markup-compatibility/2006" xmlns:p14="http://schemas.microsoft.com/office/powerpoint/2010/main">
    <mc:Choice Requires="p14">
      <p:transition spd="slow" p14:dur="1500" advTm="100000">
        <p:push dir="u"/>
      </p:transition>
    </mc:Choice>
    <mc:Fallback xmlns="">
      <p:transition spd="slow" advTm="100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844546" y="3611228"/>
            <a:ext cx="13188946" cy="5113671"/>
            <a:chOff x="685800" y="4235999"/>
            <a:chExt cx="13188946" cy="5113671"/>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5999"/>
              <a:ext cx="129732" cy="5113671"/>
            </a:xfrm>
            <a:prstGeom prst="line">
              <a:avLst/>
            </a:prstGeom>
            <a:ln w="38100" cap="flat">
              <a:solidFill>
                <a:srgbClr val="0067A7"/>
              </a:solidFill>
              <a:prstDash val="solid"/>
              <a:headEnd type="none" w="sm" len="sm"/>
              <a:tailEnd type="none" w="sm" len="sm"/>
            </a:ln>
          </p:spPr>
          <p:txBody>
            <a:bodyPr/>
            <a:lstStyle/>
            <a:p>
              <a:endParaRPr lang="it-IT" dirty="0">
                <a:ln>
                  <a:solidFill>
                    <a:srgbClr val="9F142A"/>
                  </a:solidFill>
                </a:ln>
              </a:endParaRPr>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908054" y="4397683"/>
              <a:ext cx="12966692" cy="4581156"/>
              <a:chOff x="908054" y="4538012"/>
              <a:chExt cx="12966692" cy="4581156"/>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1100295" y="4538012"/>
                <a:ext cx="12774451" cy="3539430"/>
              </a:xfrm>
              <a:prstGeom prst="rect">
                <a:avLst/>
              </a:prstGeom>
              <a:noFill/>
            </p:spPr>
            <p:txBody>
              <a:bodyPr wrap="square">
                <a:spAutoFit/>
              </a:bodyPr>
              <a:lstStyle/>
              <a:p>
                <a:pPr algn="just" rtl="0" fontAlgn="base"/>
                <a:r>
                  <a:rPr lang="it-IT" sz="3200" i="1" dirty="0">
                    <a:solidFill>
                      <a:srgbClr val="6C6E70"/>
                    </a:solidFill>
                    <a:latin typeface="Poppins"/>
                  </a:rPr>
                  <a:t>Valutazione globale e documentata di tutti  i  rischi  per  la  salute e sicurezza dei lavoratori presenti nell'ambito  dell'organizzazione  in  cui  essi  prestano  la propria attività, finalizzata   ad   individuare  le  adeguate  misure  di prevenzione  e di protezione e ad elaborare il programma delle misure atte  a  garantire il miglioramento nel tempo dei livelli di salute e sicurezza.</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908054" y="8595948"/>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78C660EE-6BC6-E590-E54F-5A47C97C8E71}"/>
              </a:ext>
            </a:extLst>
          </p:cNvPr>
          <p:cNvGrpSpPr/>
          <p:nvPr/>
        </p:nvGrpSpPr>
        <p:grpSpPr>
          <a:xfrm>
            <a:off x="-19940" y="2705100"/>
            <a:ext cx="17238812" cy="628956"/>
            <a:chOff x="-19940" y="2705100"/>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05100"/>
              <a:ext cx="15715393" cy="584775"/>
            </a:xfrm>
            <a:prstGeom prst="rect">
              <a:avLst/>
            </a:prstGeom>
            <a:noFill/>
          </p:spPr>
          <p:txBody>
            <a:bodyPr wrap="square">
              <a:spAutoFit/>
            </a:bodyPr>
            <a:lstStyle/>
            <a:p>
              <a:pPr algn="l" rtl="0" fontAlgn="base"/>
              <a:r>
                <a:rPr lang="it-IT" sz="3200" b="1" dirty="0">
                  <a:solidFill>
                    <a:srgbClr val="6C6E70"/>
                  </a:solidFill>
                  <a:latin typeface="Poppins"/>
                </a:rPr>
                <a:t>Valutazione dei rischi</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5" name="Immagine 4" descr="Immagine che contiene schermata, design&#10;&#10;Descrizione generata automaticamente">
            <a:extLst>
              <a:ext uri="{FF2B5EF4-FFF2-40B4-BE49-F238E27FC236}">
                <a16:creationId xmlns:a16="http://schemas.microsoft.com/office/drawing/2014/main" id="{9B4D2C77-1474-EA15-CE83-5F1367D380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2998" y="5768476"/>
            <a:ext cx="3557649" cy="3557649"/>
          </a:xfrm>
          <a:prstGeom prst="rect">
            <a:avLst/>
          </a:prstGeom>
        </p:spPr>
      </p:pic>
      <p:grpSp>
        <p:nvGrpSpPr>
          <p:cNvPr id="3" name="Gruppo 2">
            <a:extLst>
              <a:ext uri="{FF2B5EF4-FFF2-40B4-BE49-F238E27FC236}">
                <a16:creationId xmlns:a16="http://schemas.microsoft.com/office/drawing/2014/main" id="{153E17EF-86E1-5F40-1C57-1FD277B7D62F}"/>
              </a:ext>
            </a:extLst>
          </p:cNvPr>
          <p:cNvGrpSpPr/>
          <p:nvPr/>
        </p:nvGrpSpPr>
        <p:grpSpPr>
          <a:xfrm>
            <a:off x="152400" y="491503"/>
            <a:ext cx="16328801" cy="628955"/>
            <a:chOff x="164478" y="342900"/>
            <a:chExt cx="15452980" cy="628955"/>
          </a:xfrm>
        </p:grpSpPr>
        <p:sp>
          <p:nvSpPr>
            <p:cNvPr id="4" name="TextBox 3">
              <a:extLst>
                <a:ext uri="{FF2B5EF4-FFF2-40B4-BE49-F238E27FC236}">
                  <a16:creationId xmlns:a16="http://schemas.microsoft.com/office/drawing/2014/main" id="{7B74CB61-FE67-C90C-B367-F8D38117969E}"/>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6" name="Immagine 5" descr="Immagine che contiene Elementi grafici, grafica, Carattere, simbolo&#10;&#10;Descrizione generata automaticamente">
              <a:extLst>
                <a:ext uri="{FF2B5EF4-FFF2-40B4-BE49-F238E27FC236}">
                  <a16:creationId xmlns:a16="http://schemas.microsoft.com/office/drawing/2014/main" id="{3BCF296B-429D-F4A2-EC4B-170439C9BF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7" name="CasellaDiTesto 6">
            <a:extLst>
              <a:ext uri="{FF2B5EF4-FFF2-40B4-BE49-F238E27FC236}">
                <a16:creationId xmlns:a16="http://schemas.microsoft.com/office/drawing/2014/main" id="{C0227DF4-07A5-C309-86E0-2BCD666EF972}"/>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8" name="AutoShape 4">
            <a:extLst>
              <a:ext uri="{FF2B5EF4-FFF2-40B4-BE49-F238E27FC236}">
                <a16:creationId xmlns:a16="http://schemas.microsoft.com/office/drawing/2014/main" id="{A01009AA-F671-1055-AFD4-9358EF29F683}"/>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5" name="Gruppo 14">
            <a:extLst>
              <a:ext uri="{FF2B5EF4-FFF2-40B4-BE49-F238E27FC236}">
                <a16:creationId xmlns:a16="http://schemas.microsoft.com/office/drawing/2014/main" id="{9376BBE6-634A-BDF9-602D-6707476FC609}"/>
              </a:ext>
            </a:extLst>
          </p:cNvPr>
          <p:cNvGrpSpPr/>
          <p:nvPr/>
        </p:nvGrpSpPr>
        <p:grpSpPr>
          <a:xfrm>
            <a:off x="11963400" y="9613112"/>
            <a:ext cx="5846055" cy="559588"/>
            <a:chOff x="11987026" y="9570343"/>
            <a:chExt cx="5846055" cy="559588"/>
          </a:xfrm>
        </p:grpSpPr>
        <p:sp>
          <p:nvSpPr>
            <p:cNvPr id="16" name="TextBox 6">
              <a:extLst>
                <a:ext uri="{FF2B5EF4-FFF2-40B4-BE49-F238E27FC236}">
                  <a16:creationId xmlns:a16="http://schemas.microsoft.com/office/drawing/2014/main" id="{0C68F10C-B128-F5F8-685F-7A6A2D4C8C78}"/>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7" name="Freeform 8">
              <a:extLst>
                <a:ext uri="{FF2B5EF4-FFF2-40B4-BE49-F238E27FC236}">
                  <a16:creationId xmlns:a16="http://schemas.microsoft.com/office/drawing/2014/main" id="{6739B827-7218-3070-8747-EE5BC450F9E1}"/>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818485392"/>
      </p:ext>
    </p:extLst>
  </p:cSld>
  <p:clrMapOvr>
    <a:masterClrMapping/>
  </p:clrMapOvr>
  <mc:AlternateContent xmlns:mc="http://schemas.openxmlformats.org/markup-compatibility/2006" xmlns:p14="http://schemas.microsoft.com/office/powerpoint/2010/main">
    <mc:Choice Requires="p14">
      <p:transition spd="slow" p14:dur="1500" advTm="117000">
        <p:push dir="u"/>
      </p:transition>
    </mc:Choice>
    <mc:Fallback xmlns="">
      <p:transition spd="slow" advTm="117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2E56E-856F-7D91-CFFB-7E941FEBF44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35DD82-0CB9-9BCA-7649-A6B68BDE6843}"/>
              </a:ext>
            </a:extLst>
          </p:cNvPr>
          <p:cNvGrpSpPr/>
          <p:nvPr/>
        </p:nvGrpSpPr>
        <p:grpSpPr>
          <a:xfrm>
            <a:off x="0" y="0"/>
            <a:ext cx="18288000" cy="10287000"/>
            <a:chOff x="0" y="0"/>
            <a:chExt cx="4816593" cy="2709333"/>
          </a:xfrm>
        </p:grpSpPr>
        <p:sp>
          <p:nvSpPr>
            <p:cNvPr id="3" name="Freeform 3">
              <a:extLst>
                <a:ext uri="{FF2B5EF4-FFF2-40B4-BE49-F238E27FC236}">
                  <a16:creationId xmlns:a16="http://schemas.microsoft.com/office/drawing/2014/main" id="{5D253351-9849-DF67-D7F7-A32C8DD5B468}"/>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dirty="0"/>
            </a:p>
          </p:txBody>
        </p:sp>
        <p:sp>
          <p:nvSpPr>
            <p:cNvPr id="4" name="TextBox 4">
              <a:extLst>
                <a:ext uri="{FF2B5EF4-FFF2-40B4-BE49-F238E27FC236}">
                  <a16:creationId xmlns:a16="http://schemas.microsoft.com/office/drawing/2014/main" id="{4AC52F69-AD7C-34F1-98E9-855E3962DD7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E59C3A7E-C6CA-A61B-0693-91A332CB8594}"/>
              </a:ext>
            </a:extLst>
          </p:cNvPr>
          <p:cNvGrpSpPr/>
          <p:nvPr/>
        </p:nvGrpSpPr>
        <p:grpSpPr>
          <a:xfrm>
            <a:off x="-1368176" y="173797"/>
            <a:ext cx="6906482" cy="1614555"/>
            <a:chOff x="0" y="0"/>
            <a:chExt cx="1818991" cy="425233"/>
          </a:xfrm>
        </p:grpSpPr>
        <p:sp>
          <p:nvSpPr>
            <p:cNvPr id="6" name="Freeform 6">
              <a:extLst>
                <a:ext uri="{FF2B5EF4-FFF2-40B4-BE49-F238E27FC236}">
                  <a16:creationId xmlns:a16="http://schemas.microsoft.com/office/drawing/2014/main" id="{00355D35-5223-7244-682C-64A48F32C23B}"/>
                </a:ext>
              </a:extLst>
            </p:cNvPr>
            <p:cNvSpPr/>
            <p:nvPr/>
          </p:nvSpPr>
          <p:spPr>
            <a:xfrm>
              <a:off x="0" y="0"/>
              <a:ext cx="1818991" cy="425233"/>
            </a:xfrm>
            <a:custGeom>
              <a:avLst/>
              <a:gdLst/>
              <a:ahLst/>
              <a:cxnLst/>
              <a:rect l="l" t="t" r="r" b="b"/>
              <a:pathLst>
                <a:path w="1818991" h="425233">
                  <a:moveTo>
                    <a:pt x="57169" y="0"/>
                  </a:moveTo>
                  <a:lnTo>
                    <a:pt x="1761822" y="0"/>
                  </a:lnTo>
                  <a:cubicBezTo>
                    <a:pt x="1793396" y="0"/>
                    <a:pt x="1818991" y="25596"/>
                    <a:pt x="1818991" y="57169"/>
                  </a:cubicBezTo>
                  <a:lnTo>
                    <a:pt x="1818991" y="368063"/>
                  </a:lnTo>
                  <a:cubicBezTo>
                    <a:pt x="1818991" y="383226"/>
                    <a:pt x="1812968" y="397767"/>
                    <a:pt x="1802247" y="408488"/>
                  </a:cubicBezTo>
                  <a:cubicBezTo>
                    <a:pt x="1791525" y="419209"/>
                    <a:pt x="1776984" y="425233"/>
                    <a:pt x="1761822" y="425233"/>
                  </a:cubicBezTo>
                  <a:lnTo>
                    <a:pt x="57169" y="425233"/>
                  </a:lnTo>
                  <a:cubicBezTo>
                    <a:pt x="42007" y="425233"/>
                    <a:pt x="27466" y="419209"/>
                    <a:pt x="16744" y="408488"/>
                  </a:cubicBezTo>
                  <a:cubicBezTo>
                    <a:pt x="6023" y="397767"/>
                    <a:pt x="0" y="383226"/>
                    <a:pt x="0" y="368063"/>
                  </a:cubicBezTo>
                  <a:lnTo>
                    <a:pt x="0" y="57169"/>
                  </a:lnTo>
                  <a:cubicBezTo>
                    <a:pt x="0" y="42007"/>
                    <a:pt x="6023" y="27466"/>
                    <a:pt x="16744" y="16744"/>
                  </a:cubicBezTo>
                  <a:cubicBezTo>
                    <a:pt x="27466" y="6023"/>
                    <a:pt x="42007" y="0"/>
                    <a:pt x="57169" y="0"/>
                  </a:cubicBezTo>
                  <a:close/>
                </a:path>
              </a:pathLst>
            </a:custGeom>
            <a:solidFill>
              <a:srgbClr val="000000">
                <a:alpha val="0"/>
              </a:srgbClr>
            </a:solidFill>
            <a:ln w="38100" cap="rnd">
              <a:solidFill>
                <a:srgbClr val="FFFFFF"/>
              </a:solidFill>
              <a:round/>
            </a:ln>
          </p:spPr>
          <p:txBody>
            <a:bodyPr/>
            <a:lstStyle/>
            <a:p>
              <a:endParaRPr lang="it-IT"/>
            </a:p>
          </p:txBody>
        </p:sp>
        <p:sp>
          <p:nvSpPr>
            <p:cNvPr id="7" name="TextBox 7">
              <a:extLst>
                <a:ext uri="{FF2B5EF4-FFF2-40B4-BE49-F238E27FC236}">
                  <a16:creationId xmlns:a16="http://schemas.microsoft.com/office/drawing/2014/main" id="{B1AFBE56-21D1-F9EC-5BF7-CE5428CD28F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a:extLst>
              <a:ext uri="{FF2B5EF4-FFF2-40B4-BE49-F238E27FC236}">
                <a16:creationId xmlns:a16="http://schemas.microsoft.com/office/drawing/2014/main" id="{3B438501-4E80-16AC-DE64-882BBD56F5D3}"/>
              </a:ext>
            </a:extLst>
          </p:cNvPr>
          <p:cNvSpPr/>
          <p:nvPr/>
        </p:nvSpPr>
        <p:spPr>
          <a:xfrm>
            <a:off x="492771" y="341939"/>
            <a:ext cx="4745483" cy="1271789"/>
          </a:xfrm>
          <a:custGeom>
            <a:avLst/>
            <a:gdLst/>
            <a:ahLst/>
            <a:cxnLst/>
            <a:rect l="l" t="t" r="r" b="b"/>
            <a:pathLst>
              <a:path w="4745483" h="1271789">
                <a:moveTo>
                  <a:pt x="0" y="0"/>
                </a:moveTo>
                <a:lnTo>
                  <a:pt x="4745483" y="0"/>
                </a:lnTo>
                <a:lnTo>
                  <a:pt x="4745483" y="1271789"/>
                </a:lnTo>
                <a:lnTo>
                  <a:pt x="0" y="1271789"/>
                </a:lnTo>
                <a:lnTo>
                  <a:pt x="0" y="0"/>
                </a:lnTo>
                <a:close/>
              </a:path>
            </a:pathLst>
          </a:custGeom>
          <a:blipFill>
            <a:blip r:embed="rId4"/>
            <a:stretch>
              <a:fillRect/>
            </a:stretch>
          </a:blipFill>
        </p:spPr>
        <p:txBody>
          <a:bodyPr/>
          <a:lstStyle/>
          <a:p>
            <a:endParaRPr lang="it-IT"/>
          </a:p>
        </p:txBody>
      </p:sp>
      <p:sp>
        <p:nvSpPr>
          <p:cNvPr id="11" name="TextBox 11">
            <a:extLst>
              <a:ext uri="{FF2B5EF4-FFF2-40B4-BE49-F238E27FC236}">
                <a16:creationId xmlns:a16="http://schemas.microsoft.com/office/drawing/2014/main" id="{3F8986F9-CCE3-0A86-9185-F6E4D3FC0180}"/>
              </a:ext>
            </a:extLst>
          </p:cNvPr>
          <p:cNvSpPr txBox="1"/>
          <p:nvPr/>
        </p:nvSpPr>
        <p:spPr>
          <a:xfrm>
            <a:off x="492771" y="4488702"/>
            <a:ext cx="17200728" cy="1231106"/>
          </a:xfrm>
          <a:prstGeom prst="rect">
            <a:avLst/>
          </a:prstGeom>
        </p:spPr>
        <p:txBody>
          <a:bodyPr lIns="0" tIns="0" rIns="0" bIns="0" rtlCol="0" anchor="t">
            <a:spAutoFit/>
          </a:bodyPr>
          <a:lstStyle/>
          <a:p>
            <a:pPr algn="ctr"/>
            <a:r>
              <a:rPr lang="en-US" sz="8000" dirty="0">
                <a:solidFill>
                  <a:srgbClr val="FFFFFF"/>
                </a:solidFill>
                <a:latin typeface="Poppins Bold"/>
              </a:rPr>
              <a:t>FINE</a:t>
            </a:r>
          </a:p>
        </p:txBody>
      </p:sp>
      <p:sp>
        <p:nvSpPr>
          <p:cNvPr id="15" name="AutoShape 11">
            <a:extLst>
              <a:ext uri="{FF2B5EF4-FFF2-40B4-BE49-F238E27FC236}">
                <a16:creationId xmlns:a16="http://schemas.microsoft.com/office/drawing/2014/main" id="{98B05D1C-0A76-3C2F-A58F-AFD0AB811A85}"/>
              </a:ext>
            </a:extLst>
          </p:cNvPr>
          <p:cNvSpPr/>
          <p:nvPr/>
        </p:nvSpPr>
        <p:spPr>
          <a:xfrm>
            <a:off x="9412" y="9508422"/>
            <a:ext cx="18278588" cy="54678"/>
          </a:xfrm>
          <a:prstGeom prst="rect">
            <a:avLst/>
          </a:prstGeom>
          <a:solidFill>
            <a:srgbClr val="FFFFFF"/>
          </a:solidFill>
        </p:spPr>
        <p:txBody>
          <a:bodyPr/>
          <a:lstStyle/>
          <a:p>
            <a:endParaRPr lang="it-IT"/>
          </a:p>
        </p:txBody>
      </p:sp>
      <p:sp>
        <p:nvSpPr>
          <p:cNvPr id="16" name="AutoShape 4">
            <a:extLst>
              <a:ext uri="{FF2B5EF4-FFF2-40B4-BE49-F238E27FC236}">
                <a16:creationId xmlns:a16="http://schemas.microsoft.com/office/drawing/2014/main" id="{7856AB86-E964-D36C-2282-1C3D263B3F55}"/>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9" name="Gruppo 18">
            <a:extLst>
              <a:ext uri="{FF2B5EF4-FFF2-40B4-BE49-F238E27FC236}">
                <a16:creationId xmlns:a16="http://schemas.microsoft.com/office/drawing/2014/main" id="{B2096ACC-E565-1BED-89BF-CB80C8FEA709}"/>
              </a:ext>
            </a:extLst>
          </p:cNvPr>
          <p:cNvGrpSpPr/>
          <p:nvPr/>
        </p:nvGrpSpPr>
        <p:grpSpPr>
          <a:xfrm>
            <a:off x="11963400" y="9613112"/>
            <a:ext cx="5846055" cy="559588"/>
            <a:chOff x="11987026" y="9570343"/>
            <a:chExt cx="5846055" cy="559588"/>
          </a:xfrm>
        </p:grpSpPr>
        <p:sp>
          <p:nvSpPr>
            <p:cNvPr id="20" name="TextBox 6">
              <a:extLst>
                <a:ext uri="{FF2B5EF4-FFF2-40B4-BE49-F238E27FC236}">
                  <a16:creationId xmlns:a16="http://schemas.microsoft.com/office/drawing/2014/main" id="{DBF47B22-828D-C90B-D311-0B2301C99591}"/>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21" name="Freeform 8">
              <a:extLst>
                <a:ext uri="{FF2B5EF4-FFF2-40B4-BE49-F238E27FC236}">
                  <a16:creationId xmlns:a16="http://schemas.microsoft.com/office/drawing/2014/main" id="{13F9EA25-559C-D1B4-9F16-484D480CC06D}"/>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0253222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1231891" y="3848100"/>
            <a:ext cx="15816388" cy="4106532"/>
            <a:chOff x="1231891" y="4236002"/>
            <a:chExt cx="15816388" cy="4106532"/>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1231891" y="4236002"/>
              <a:ext cx="76200" cy="4106532"/>
            </a:xfrm>
            <a:prstGeom prst="line">
              <a:avLst/>
            </a:prstGeom>
            <a:ln w="38100" cap="flat">
              <a:solidFill>
                <a:srgbClr val="0064A3"/>
              </a:solidFill>
              <a:prstDash val="solid"/>
              <a:headEnd type="none" w="sm" len="sm"/>
              <a:tailEnd type="none" w="sm" len="sm"/>
            </a:ln>
          </p:spPr>
          <p:txBody>
            <a:bodyPr/>
            <a:lstStyle/>
            <a:p>
              <a:endParaRPr lang="it-IT"/>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1503479" y="4608734"/>
              <a:ext cx="15544800" cy="3417636"/>
              <a:chOff x="1503479" y="4749063"/>
              <a:chExt cx="15544800" cy="3417636"/>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1503479" y="4749063"/>
                <a:ext cx="15544800" cy="2554545"/>
              </a:xfrm>
              <a:prstGeom prst="rect">
                <a:avLst/>
              </a:prstGeom>
              <a:noFill/>
            </p:spPr>
            <p:txBody>
              <a:bodyPr wrap="square">
                <a:spAutoFit/>
              </a:bodyPr>
              <a:lstStyle/>
              <a:p>
                <a:pPr algn="l" rtl="0" fontAlgn="base"/>
                <a:r>
                  <a:rPr lang="it-IT" sz="3200" i="1" dirty="0">
                    <a:solidFill>
                      <a:srgbClr val="6C6E70"/>
                    </a:solidFill>
                    <a:latin typeface="Poppins"/>
                  </a:rPr>
                  <a:t>Persona che, indipendentemente dalla tipologia contrattuale, svolge un'attività lavorativa nell'ambito dell'organizzazione di un datore di lavoro pubblico o privato, con o senza retribuzione, anche al solo fine di apprendere un mestiere, un'arte o una professione, esclusi gli addetti ai servizi domestici e familiari. </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10697755" y="7643479"/>
                <a:ext cx="62859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4" name="Gruppo 3">
            <a:extLst>
              <a:ext uri="{FF2B5EF4-FFF2-40B4-BE49-F238E27FC236}">
                <a16:creationId xmlns:a16="http://schemas.microsoft.com/office/drawing/2014/main" id="{D88FC91E-9147-09FA-9EE6-67B266822D2C}"/>
              </a:ext>
            </a:extLst>
          </p:cNvPr>
          <p:cNvGrpSpPr/>
          <p:nvPr/>
        </p:nvGrpSpPr>
        <p:grpSpPr>
          <a:xfrm>
            <a:off x="-19940" y="2941969"/>
            <a:ext cx="17238812" cy="628956"/>
            <a:chOff x="-19940" y="2941969"/>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964059"/>
              <a:ext cx="15715393" cy="584775"/>
            </a:xfrm>
            <a:prstGeom prst="rect">
              <a:avLst/>
            </a:prstGeom>
            <a:noFill/>
          </p:spPr>
          <p:txBody>
            <a:bodyPr wrap="square">
              <a:spAutoFit/>
            </a:bodyPr>
            <a:lstStyle/>
            <a:p>
              <a:pPr algn="l" rtl="0" fontAlgn="base"/>
              <a:r>
                <a:rPr lang="it-IT" sz="3200" b="1" dirty="0">
                  <a:solidFill>
                    <a:srgbClr val="6C6E70"/>
                  </a:solidFill>
                  <a:latin typeface="Poppins"/>
                </a:rPr>
                <a:t>Lavoratore</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941969"/>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8" name="Immagine 7" descr="Immagine che contiene cartone animato, elmetto&#10;&#10;Descrizione generata automaticamente">
            <a:extLst>
              <a:ext uri="{FF2B5EF4-FFF2-40B4-BE49-F238E27FC236}">
                <a16:creationId xmlns:a16="http://schemas.microsoft.com/office/drawing/2014/main" id="{80E36DA4-6D09-85FC-62C4-C39EF5494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1864" y="6515100"/>
            <a:ext cx="3104273" cy="3104273"/>
          </a:xfrm>
          <a:prstGeom prst="rect">
            <a:avLst/>
          </a:prstGeom>
        </p:spPr>
      </p:pic>
      <p:grpSp>
        <p:nvGrpSpPr>
          <p:cNvPr id="2" name="Gruppo 1">
            <a:extLst>
              <a:ext uri="{FF2B5EF4-FFF2-40B4-BE49-F238E27FC236}">
                <a16:creationId xmlns:a16="http://schemas.microsoft.com/office/drawing/2014/main" id="{15333046-A08B-F657-92E9-07739993E01B}"/>
              </a:ext>
            </a:extLst>
          </p:cNvPr>
          <p:cNvGrpSpPr/>
          <p:nvPr/>
        </p:nvGrpSpPr>
        <p:grpSpPr>
          <a:xfrm>
            <a:off x="152400" y="491503"/>
            <a:ext cx="16328801" cy="628955"/>
            <a:chOff x="164478" y="342900"/>
            <a:chExt cx="15452980" cy="628955"/>
          </a:xfrm>
        </p:grpSpPr>
        <p:sp>
          <p:nvSpPr>
            <p:cNvPr id="3" name="TextBox 3">
              <a:extLst>
                <a:ext uri="{FF2B5EF4-FFF2-40B4-BE49-F238E27FC236}">
                  <a16:creationId xmlns:a16="http://schemas.microsoft.com/office/drawing/2014/main" id="{2BEAB85A-7CB3-35A1-EAC5-4797B43758C9}"/>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7" name="Immagine 6" descr="Immagine che contiene Elementi grafici, grafica, Carattere, simbolo&#10;&#10;Descrizione generata automaticamente">
              <a:extLst>
                <a:ext uri="{FF2B5EF4-FFF2-40B4-BE49-F238E27FC236}">
                  <a16:creationId xmlns:a16="http://schemas.microsoft.com/office/drawing/2014/main" id="{6207DB53-AC65-39CB-A71D-628AF58F8E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13" name="CasellaDiTesto 12">
            <a:extLst>
              <a:ext uri="{FF2B5EF4-FFF2-40B4-BE49-F238E27FC236}">
                <a16:creationId xmlns:a16="http://schemas.microsoft.com/office/drawing/2014/main" id="{D7DB5B0C-E3D5-9210-8FA8-B913A06DE327}"/>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6" name="AutoShape 4">
            <a:extLst>
              <a:ext uri="{FF2B5EF4-FFF2-40B4-BE49-F238E27FC236}">
                <a16:creationId xmlns:a16="http://schemas.microsoft.com/office/drawing/2014/main" id="{E83E8BB2-23A2-A7FC-5175-113C1C3104B6}"/>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6" name="Gruppo 15">
            <a:extLst>
              <a:ext uri="{FF2B5EF4-FFF2-40B4-BE49-F238E27FC236}">
                <a16:creationId xmlns:a16="http://schemas.microsoft.com/office/drawing/2014/main" id="{E7BBE4AC-2214-5B67-497A-009487952808}"/>
              </a:ext>
            </a:extLst>
          </p:cNvPr>
          <p:cNvGrpSpPr/>
          <p:nvPr/>
        </p:nvGrpSpPr>
        <p:grpSpPr>
          <a:xfrm>
            <a:off x="11963400" y="9613112"/>
            <a:ext cx="5846055" cy="559588"/>
            <a:chOff x="11987026" y="9570343"/>
            <a:chExt cx="5846055" cy="559588"/>
          </a:xfrm>
        </p:grpSpPr>
        <p:sp>
          <p:nvSpPr>
            <p:cNvPr id="17" name="TextBox 6">
              <a:extLst>
                <a:ext uri="{FF2B5EF4-FFF2-40B4-BE49-F238E27FC236}">
                  <a16:creationId xmlns:a16="http://schemas.microsoft.com/office/drawing/2014/main" id="{76003577-F7E6-E202-3565-1035508C94C2}"/>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8" name="Freeform 8">
              <a:extLst>
                <a:ext uri="{FF2B5EF4-FFF2-40B4-BE49-F238E27FC236}">
                  <a16:creationId xmlns:a16="http://schemas.microsoft.com/office/drawing/2014/main" id="{E6B1C464-FEE0-4C65-9B55-1A58D7EB8C02}"/>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3906900002"/>
      </p:ext>
    </p:extLst>
  </p:cSld>
  <p:clrMapOvr>
    <a:masterClrMapping/>
  </p:clrMapOvr>
  <mc:AlternateContent xmlns:mc="http://schemas.openxmlformats.org/markup-compatibility/2006" xmlns:p14="http://schemas.microsoft.com/office/powerpoint/2010/main">
    <mc:Choice Requires="p14">
      <p:transition spd="slow" p14:dur="1500" advTm="75000">
        <p:push dir="u"/>
      </p:transition>
    </mc:Choice>
    <mc:Fallback xmlns="">
      <p:transition spd="slow" advTm="75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cartone animato, elmetto&#10;&#10;Descrizione generata automaticamente">
            <a:extLst>
              <a:ext uri="{FF2B5EF4-FFF2-40B4-BE49-F238E27FC236}">
                <a16:creationId xmlns:a16="http://schemas.microsoft.com/office/drawing/2014/main" id="{80E36DA4-6D09-85FC-62C4-C39EF5494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90234" y="6522087"/>
            <a:ext cx="3104273" cy="3104273"/>
          </a:xfrm>
          <a:prstGeom prst="rect">
            <a:avLst/>
          </a:prstGeom>
        </p:spPr>
      </p:pic>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5"/>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1704080" y="3572752"/>
            <a:ext cx="18683989" cy="4191171"/>
            <a:chOff x="-1704080" y="4197523"/>
            <a:chExt cx="18683989" cy="4191171"/>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1231891" y="4236002"/>
              <a:ext cx="76200" cy="4106532"/>
            </a:xfrm>
            <a:prstGeom prst="line">
              <a:avLst/>
            </a:prstGeom>
            <a:ln w="38100" cap="flat">
              <a:solidFill>
                <a:srgbClr val="0064A3"/>
              </a:solidFill>
              <a:prstDash val="solid"/>
              <a:headEnd type="none" w="sm" len="sm"/>
              <a:tailEnd type="none" w="sm" len="sm"/>
            </a:ln>
          </p:spPr>
          <p:txBody>
            <a:bodyPr/>
            <a:lstStyle/>
            <a:p>
              <a:endParaRPr lang="it-IT"/>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1704080" y="4197523"/>
              <a:ext cx="18683989" cy="4191171"/>
              <a:chOff x="-1704080" y="4337852"/>
              <a:chExt cx="18683989" cy="4191171"/>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1438885" y="4337852"/>
                <a:ext cx="15541024" cy="3539430"/>
              </a:xfrm>
              <a:prstGeom prst="rect">
                <a:avLst/>
              </a:prstGeom>
              <a:noFill/>
            </p:spPr>
            <p:txBody>
              <a:bodyPr wrap="square">
                <a:spAutoFit/>
              </a:bodyPr>
              <a:lstStyle/>
              <a:p>
                <a:pPr algn="just" rtl="0" fontAlgn="base"/>
                <a:r>
                  <a:rPr lang="it-IT" sz="3200" i="1" dirty="0">
                    <a:solidFill>
                      <a:srgbClr val="6C6E70"/>
                    </a:solidFill>
                    <a:latin typeface="Poppins"/>
                  </a:rPr>
                  <a:t>Al  lavoratore  così  definito  è equiparato: il socio lavoratore  di  cooperativa o di società, […] l'associato  in  partecipazione, […] il  soggetto  beneficiario  delle iniziative di tirocini  formativi  e  di  orientamento, […] l'allievo degli istituti  di istruzione ed universitari e il partecipante ai corsi di</a:t>
                </a:r>
              </a:p>
              <a:p>
                <a:pPr algn="just" rtl="0" fontAlgn="base"/>
                <a:r>
                  <a:rPr lang="it-IT" sz="3200" i="1" dirty="0">
                    <a:solidFill>
                      <a:srgbClr val="6C6E70"/>
                    </a:solidFill>
                    <a:latin typeface="Poppins"/>
                  </a:rPr>
                  <a:t>formazione  professionale  nei  quali  si  faccia  uso di laboratori, attrezzature di lavoro in genere, agenti chimici, fisici e biologici, ivi   comprese   le   apparecchiature   fornite   di   videoterminali […].</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1704080" y="8005803"/>
                <a:ext cx="62859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45CB8EF2-61F6-0673-EC2F-EEC834E273E7}"/>
              </a:ext>
            </a:extLst>
          </p:cNvPr>
          <p:cNvGrpSpPr/>
          <p:nvPr/>
        </p:nvGrpSpPr>
        <p:grpSpPr>
          <a:xfrm>
            <a:off x="-19940" y="2705100"/>
            <a:ext cx="17238812" cy="628956"/>
            <a:chOff x="-19940" y="2705100"/>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27190"/>
              <a:ext cx="15715393" cy="584775"/>
            </a:xfrm>
            <a:prstGeom prst="rect">
              <a:avLst/>
            </a:prstGeom>
            <a:noFill/>
          </p:spPr>
          <p:txBody>
            <a:bodyPr wrap="square">
              <a:spAutoFit/>
            </a:bodyPr>
            <a:lstStyle/>
            <a:p>
              <a:pPr algn="l" rtl="0" fontAlgn="base"/>
              <a:r>
                <a:rPr lang="it-IT" sz="3200" b="1" dirty="0">
                  <a:solidFill>
                    <a:srgbClr val="6C6E70"/>
                  </a:solidFill>
                  <a:latin typeface="Poppins"/>
                </a:rPr>
                <a:t>Lavoratore</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grpSp>
        <p:nvGrpSpPr>
          <p:cNvPr id="14" name="Gruppo 13">
            <a:extLst>
              <a:ext uri="{FF2B5EF4-FFF2-40B4-BE49-F238E27FC236}">
                <a16:creationId xmlns:a16="http://schemas.microsoft.com/office/drawing/2014/main" id="{1A1A77AD-222F-9140-6765-077665B1037B}"/>
              </a:ext>
            </a:extLst>
          </p:cNvPr>
          <p:cNvGrpSpPr/>
          <p:nvPr/>
        </p:nvGrpSpPr>
        <p:grpSpPr>
          <a:xfrm>
            <a:off x="4235414" y="7980613"/>
            <a:ext cx="9817173" cy="1439699"/>
            <a:chOff x="4581850" y="7980613"/>
            <a:chExt cx="9817173" cy="1439699"/>
          </a:xfrm>
        </p:grpSpPr>
        <p:sp>
          <p:nvSpPr>
            <p:cNvPr id="7" name="Freeform 12">
              <a:extLst>
                <a:ext uri="{FF2B5EF4-FFF2-40B4-BE49-F238E27FC236}">
                  <a16:creationId xmlns:a16="http://schemas.microsoft.com/office/drawing/2014/main" id="{85D452A7-D610-7423-A154-B9F485202C75}"/>
                </a:ext>
              </a:extLst>
            </p:cNvPr>
            <p:cNvSpPr/>
            <p:nvPr/>
          </p:nvSpPr>
          <p:spPr>
            <a:xfrm>
              <a:off x="4581850" y="7980613"/>
              <a:ext cx="9817173" cy="1439699"/>
            </a:xfrm>
            <a:custGeom>
              <a:avLst/>
              <a:gdLst/>
              <a:ahLst/>
              <a:cxnLst/>
              <a:rect l="l" t="t" r="r" b="b"/>
              <a:pathLst>
                <a:path w="4703470" h="3604343">
                  <a:moveTo>
                    <a:pt x="0" y="0"/>
                  </a:moveTo>
                  <a:lnTo>
                    <a:pt x="4703470" y="0"/>
                  </a:lnTo>
                  <a:lnTo>
                    <a:pt x="4703470" y="3604344"/>
                  </a:lnTo>
                  <a:lnTo>
                    <a:pt x="0" y="36043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dirty="0"/>
            </a:p>
          </p:txBody>
        </p:sp>
        <p:sp>
          <p:nvSpPr>
            <p:cNvPr id="13" name="CasellaDiTesto 12">
              <a:extLst>
                <a:ext uri="{FF2B5EF4-FFF2-40B4-BE49-F238E27FC236}">
                  <a16:creationId xmlns:a16="http://schemas.microsoft.com/office/drawing/2014/main" id="{AED12AD0-755E-8940-8E04-32CA388275EE}"/>
                </a:ext>
              </a:extLst>
            </p:cNvPr>
            <p:cNvSpPr txBox="1"/>
            <p:nvPr/>
          </p:nvSpPr>
          <p:spPr>
            <a:xfrm>
              <a:off x="5266632" y="8408075"/>
              <a:ext cx="8447609" cy="584775"/>
            </a:xfrm>
            <a:prstGeom prst="rect">
              <a:avLst/>
            </a:prstGeom>
            <a:noFill/>
          </p:spPr>
          <p:txBody>
            <a:bodyPr wrap="square" rtlCol="0">
              <a:spAutoFit/>
            </a:bodyPr>
            <a:lstStyle/>
            <a:p>
              <a:pPr algn="ctr"/>
              <a:r>
                <a:rPr lang="it-IT" sz="2800" dirty="0">
                  <a:solidFill>
                    <a:schemeClr val="bg1"/>
                  </a:solidFill>
                  <a:latin typeface="Poppins"/>
                </a:rPr>
                <a:t> </a:t>
              </a:r>
              <a:r>
                <a:rPr lang="it-IT" sz="3200" dirty="0">
                  <a:solidFill>
                    <a:schemeClr val="bg1"/>
                  </a:solidFill>
                  <a:latin typeface="Poppins"/>
                </a:rPr>
                <a:t>Aspetto chiave è la </a:t>
              </a:r>
              <a:r>
                <a:rPr lang="it-IT" sz="3200" b="1" dirty="0">
                  <a:solidFill>
                    <a:schemeClr val="bg1"/>
                  </a:solidFill>
                  <a:latin typeface="Poppins"/>
                </a:rPr>
                <a:t>subordinazione</a:t>
              </a:r>
              <a:r>
                <a:rPr lang="it-IT" sz="3200" dirty="0">
                  <a:solidFill>
                    <a:schemeClr val="bg1"/>
                  </a:solidFill>
                  <a:latin typeface="Poppins"/>
                </a:rPr>
                <a:t>!  </a:t>
              </a:r>
            </a:p>
          </p:txBody>
        </p:sp>
      </p:grpSp>
      <p:sp>
        <p:nvSpPr>
          <p:cNvPr id="20" name="CasellaDiTesto 19">
            <a:extLst>
              <a:ext uri="{FF2B5EF4-FFF2-40B4-BE49-F238E27FC236}">
                <a16:creationId xmlns:a16="http://schemas.microsoft.com/office/drawing/2014/main" id="{C0F2A24A-555D-76AA-E38B-06CD38799E20}"/>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grpSp>
        <p:nvGrpSpPr>
          <p:cNvPr id="3" name="Gruppo 2">
            <a:extLst>
              <a:ext uri="{FF2B5EF4-FFF2-40B4-BE49-F238E27FC236}">
                <a16:creationId xmlns:a16="http://schemas.microsoft.com/office/drawing/2014/main" id="{410D6F3F-0F21-C586-32D0-E983AC37516D}"/>
              </a:ext>
            </a:extLst>
          </p:cNvPr>
          <p:cNvGrpSpPr/>
          <p:nvPr/>
        </p:nvGrpSpPr>
        <p:grpSpPr>
          <a:xfrm>
            <a:off x="152400" y="491503"/>
            <a:ext cx="16328801" cy="628955"/>
            <a:chOff x="164478" y="342900"/>
            <a:chExt cx="15452980" cy="628955"/>
          </a:xfrm>
        </p:grpSpPr>
        <p:sp>
          <p:nvSpPr>
            <p:cNvPr id="4" name="TextBox 3">
              <a:extLst>
                <a:ext uri="{FF2B5EF4-FFF2-40B4-BE49-F238E27FC236}">
                  <a16:creationId xmlns:a16="http://schemas.microsoft.com/office/drawing/2014/main" id="{1BD17794-B0B7-4C38-D323-0C955503BDC9}"/>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5" name="Immagine 4" descr="Immagine che contiene Elementi grafici, grafica, Carattere, simbolo&#10;&#10;Descrizione generata automaticamente">
              <a:extLst>
                <a:ext uri="{FF2B5EF4-FFF2-40B4-BE49-F238E27FC236}">
                  <a16:creationId xmlns:a16="http://schemas.microsoft.com/office/drawing/2014/main" id="{6DF3E6A5-B45A-2BB2-8072-43E5300026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6" name="AutoShape 4">
            <a:extLst>
              <a:ext uri="{FF2B5EF4-FFF2-40B4-BE49-F238E27FC236}">
                <a16:creationId xmlns:a16="http://schemas.microsoft.com/office/drawing/2014/main" id="{34983894-CE95-4BFD-78EC-E451E59BBF38}"/>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7" name="Gruppo 16">
            <a:extLst>
              <a:ext uri="{FF2B5EF4-FFF2-40B4-BE49-F238E27FC236}">
                <a16:creationId xmlns:a16="http://schemas.microsoft.com/office/drawing/2014/main" id="{4084DA74-F709-B6BF-C32D-A0BC221B5B86}"/>
              </a:ext>
            </a:extLst>
          </p:cNvPr>
          <p:cNvGrpSpPr/>
          <p:nvPr/>
        </p:nvGrpSpPr>
        <p:grpSpPr>
          <a:xfrm>
            <a:off x="11963400" y="9613112"/>
            <a:ext cx="5846055" cy="559588"/>
            <a:chOff x="11987026" y="9570343"/>
            <a:chExt cx="5846055" cy="559588"/>
          </a:xfrm>
        </p:grpSpPr>
        <p:sp>
          <p:nvSpPr>
            <p:cNvPr id="18" name="TextBox 6">
              <a:extLst>
                <a:ext uri="{FF2B5EF4-FFF2-40B4-BE49-F238E27FC236}">
                  <a16:creationId xmlns:a16="http://schemas.microsoft.com/office/drawing/2014/main" id="{7A2CCC49-9B91-3C9F-9BBD-43E4B228FF63}"/>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9" name="Freeform 8">
              <a:extLst>
                <a:ext uri="{FF2B5EF4-FFF2-40B4-BE49-F238E27FC236}">
                  <a16:creationId xmlns:a16="http://schemas.microsoft.com/office/drawing/2014/main" id="{722B794C-6134-966F-C228-1BCE7082E905}"/>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305598993"/>
      </p:ext>
    </p:extLst>
  </p:cSld>
  <p:clrMapOvr>
    <a:masterClrMapping/>
  </p:clrMapOvr>
  <mc:AlternateContent xmlns:mc="http://schemas.openxmlformats.org/markup-compatibility/2006" xmlns:p14="http://schemas.microsoft.com/office/powerpoint/2010/main">
    <mc:Choice Requires="p14">
      <p:transition spd="slow" p14:dur="1500" advTm="115000">
        <p:push dir="u"/>
      </p:transition>
    </mc:Choice>
    <mc:Fallback xmlns="">
      <p:transition spd="slow" advTm="115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1231891" y="3611231"/>
            <a:ext cx="15748018" cy="4106532"/>
            <a:chOff x="1231891" y="4236002"/>
            <a:chExt cx="15748018" cy="4106532"/>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1231891" y="4236002"/>
              <a:ext cx="76200" cy="4106532"/>
            </a:xfrm>
            <a:prstGeom prst="line">
              <a:avLst/>
            </a:prstGeom>
            <a:ln w="38100" cap="flat">
              <a:solidFill>
                <a:srgbClr val="C00000"/>
              </a:solidFill>
              <a:prstDash val="solid"/>
              <a:headEnd type="none" w="sm" len="sm"/>
              <a:tailEnd type="none" w="sm" len="sm"/>
            </a:ln>
          </p:spPr>
          <p:txBody>
            <a:bodyPr/>
            <a:lstStyle/>
            <a:p>
              <a:endParaRPr lang="it-IT" dirty="0">
                <a:ln>
                  <a:solidFill>
                    <a:srgbClr val="9F142A"/>
                  </a:solidFill>
                </a:ln>
              </a:endParaRPr>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1438885" y="4472871"/>
              <a:ext cx="15541024" cy="3505200"/>
              <a:chOff x="1438885" y="4613200"/>
              <a:chExt cx="15541024" cy="3505200"/>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1438885" y="4613200"/>
                <a:ext cx="15541024" cy="2554545"/>
              </a:xfrm>
              <a:prstGeom prst="rect">
                <a:avLst/>
              </a:prstGeom>
              <a:noFill/>
            </p:spPr>
            <p:txBody>
              <a:bodyPr wrap="square">
                <a:spAutoFit/>
              </a:bodyPr>
              <a:lstStyle/>
              <a:p>
                <a:pPr algn="just" rtl="0" fontAlgn="base"/>
                <a:r>
                  <a:rPr lang="it-IT" sz="3200" i="1" dirty="0">
                    <a:solidFill>
                      <a:srgbClr val="6C6E70"/>
                    </a:solidFill>
                    <a:latin typeface="Poppins"/>
                  </a:rPr>
                  <a:t>l soggetto titolare del rapporto di lavoro con il lavoratore o, comunque, il soggetto che, secondo il tipo e l'assetto dell'organizzazione nel cui ambito il lavoratore presta la propria attività, ha la responsabilità dell'organizzazione stessa o dell'unità produttiva in quanto esercita i poteri decisionali e di spesa </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1438885" y="7595180"/>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681C3B08-521F-8867-8A9F-E431096DB02A}"/>
              </a:ext>
            </a:extLst>
          </p:cNvPr>
          <p:cNvGrpSpPr/>
          <p:nvPr/>
        </p:nvGrpSpPr>
        <p:grpSpPr>
          <a:xfrm>
            <a:off x="-19940" y="2705100"/>
            <a:ext cx="17238812" cy="660975"/>
            <a:chOff x="-19940" y="2705100"/>
            <a:chExt cx="17238812" cy="660975"/>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81300"/>
              <a:ext cx="15715393" cy="584775"/>
            </a:xfrm>
            <a:prstGeom prst="rect">
              <a:avLst/>
            </a:prstGeom>
            <a:noFill/>
          </p:spPr>
          <p:txBody>
            <a:bodyPr wrap="square">
              <a:spAutoFit/>
            </a:bodyPr>
            <a:lstStyle/>
            <a:p>
              <a:pPr algn="l" rtl="0" fontAlgn="base"/>
              <a:r>
                <a:rPr lang="it-IT" sz="3200" b="1" dirty="0">
                  <a:solidFill>
                    <a:srgbClr val="6C6E70"/>
                  </a:solidFill>
                  <a:latin typeface="Poppins"/>
                </a:rPr>
                <a:t>Datore di lavoro</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17" name="Immagine 16" descr="Immagine che contiene arredo, Viso umano, scrivania, abito&#10;&#10;Descrizione generata automaticamente">
            <a:extLst>
              <a:ext uri="{FF2B5EF4-FFF2-40B4-BE49-F238E27FC236}">
                <a16:creationId xmlns:a16="http://schemas.microsoft.com/office/drawing/2014/main" id="{D690326B-672F-AA5C-DCF2-10F5AE14C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11743" y="5639443"/>
            <a:ext cx="4380857" cy="4380857"/>
          </a:xfrm>
          <a:prstGeom prst="rect">
            <a:avLst/>
          </a:prstGeom>
        </p:spPr>
      </p:pic>
      <p:grpSp>
        <p:nvGrpSpPr>
          <p:cNvPr id="3" name="Gruppo 2">
            <a:extLst>
              <a:ext uri="{FF2B5EF4-FFF2-40B4-BE49-F238E27FC236}">
                <a16:creationId xmlns:a16="http://schemas.microsoft.com/office/drawing/2014/main" id="{AFADE874-B1D9-B48C-EA98-90F09E1517CC}"/>
              </a:ext>
            </a:extLst>
          </p:cNvPr>
          <p:cNvGrpSpPr/>
          <p:nvPr/>
        </p:nvGrpSpPr>
        <p:grpSpPr>
          <a:xfrm>
            <a:off x="152400" y="491503"/>
            <a:ext cx="16328801" cy="628955"/>
            <a:chOff x="164478" y="342900"/>
            <a:chExt cx="15452980" cy="628955"/>
          </a:xfrm>
        </p:grpSpPr>
        <p:sp>
          <p:nvSpPr>
            <p:cNvPr id="4" name="TextBox 3">
              <a:extLst>
                <a:ext uri="{FF2B5EF4-FFF2-40B4-BE49-F238E27FC236}">
                  <a16:creationId xmlns:a16="http://schemas.microsoft.com/office/drawing/2014/main" id="{BC4C660C-8B77-6A4C-927B-5A6AA511DB40}"/>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5" name="Immagine 4" descr="Immagine che contiene Elementi grafici, grafica, Carattere, simbolo&#10;&#10;Descrizione generata automaticamente">
              <a:extLst>
                <a:ext uri="{FF2B5EF4-FFF2-40B4-BE49-F238E27FC236}">
                  <a16:creationId xmlns:a16="http://schemas.microsoft.com/office/drawing/2014/main" id="{78E592CB-CE57-0A3A-34EB-3D81E7AD78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6" name="CasellaDiTesto 5">
            <a:extLst>
              <a:ext uri="{FF2B5EF4-FFF2-40B4-BE49-F238E27FC236}">
                <a16:creationId xmlns:a16="http://schemas.microsoft.com/office/drawing/2014/main" id="{C3D942A3-9195-A7FC-2C1E-085A949552B5}"/>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7" name="AutoShape 4">
            <a:extLst>
              <a:ext uri="{FF2B5EF4-FFF2-40B4-BE49-F238E27FC236}">
                <a16:creationId xmlns:a16="http://schemas.microsoft.com/office/drawing/2014/main" id="{732EDCF2-D116-B80E-C160-2F7165047772}"/>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4" name="Gruppo 13">
            <a:extLst>
              <a:ext uri="{FF2B5EF4-FFF2-40B4-BE49-F238E27FC236}">
                <a16:creationId xmlns:a16="http://schemas.microsoft.com/office/drawing/2014/main" id="{04804C97-47A5-3D43-8A9A-5A15B5AFA6BC}"/>
              </a:ext>
            </a:extLst>
          </p:cNvPr>
          <p:cNvGrpSpPr/>
          <p:nvPr/>
        </p:nvGrpSpPr>
        <p:grpSpPr>
          <a:xfrm>
            <a:off x="11963400" y="9613112"/>
            <a:ext cx="5846055" cy="559588"/>
            <a:chOff x="11987026" y="9570343"/>
            <a:chExt cx="5846055" cy="559588"/>
          </a:xfrm>
        </p:grpSpPr>
        <p:sp>
          <p:nvSpPr>
            <p:cNvPr id="15" name="TextBox 6">
              <a:extLst>
                <a:ext uri="{FF2B5EF4-FFF2-40B4-BE49-F238E27FC236}">
                  <a16:creationId xmlns:a16="http://schemas.microsoft.com/office/drawing/2014/main" id="{0D210685-BB95-3040-3052-173B7DBF0602}"/>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6" name="Freeform 8">
              <a:extLst>
                <a:ext uri="{FF2B5EF4-FFF2-40B4-BE49-F238E27FC236}">
                  <a16:creationId xmlns:a16="http://schemas.microsoft.com/office/drawing/2014/main" id="{B1730635-CE00-0620-7FE0-80EBE046C841}"/>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4178488281"/>
      </p:ext>
    </p:extLst>
  </p:cSld>
  <p:clrMapOvr>
    <a:masterClrMapping/>
  </p:clrMapOvr>
  <mc:AlternateContent xmlns:mc="http://schemas.openxmlformats.org/markup-compatibility/2006" xmlns:p14="http://schemas.microsoft.com/office/powerpoint/2010/main">
    <mc:Choice Requires="p14">
      <p:transition spd="slow" p14:dur="1500" advTm="56000">
        <p:push dir="u"/>
      </p:transition>
    </mc:Choice>
    <mc:Fallback xmlns="">
      <p:transition spd="slow" advTm="56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4"/>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844546" y="3611230"/>
            <a:ext cx="16598909" cy="5192173"/>
            <a:chOff x="685800" y="4236001"/>
            <a:chExt cx="16598909" cy="5192173"/>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1"/>
              <a:ext cx="76200" cy="5192173"/>
            </a:xfrm>
            <a:prstGeom prst="line">
              <a:avLst/>
            </a:prstGeom>
            <a:ln w="38100" cap="flat">
              <a:solidFill>
                <a:srgbClr val="C00000"/>
              </a:solidFill>
              <a:prstDash val="solid"/>
              <a:headEnd type="none" w="sm" len="sm"/>
              <a:tailEnd type="none" w="sm" len="sm"/>
            </a:ln>
          </p:spPr>
          <p:txBody>
            <a:bodyPr/>
            <a:lstStyle/>
            <a:p>
              <a:endParaRPr lang="it-IT" dirty="0">
                <a:ln>
                  <a:solidFill>
                    <a:srgbClr val="9F142A"/>
                  </a:solidFill>
                </a:ln>
              </a:endParaRPr>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755654" y="4244271"/>
              <a:ext cx="16529055" cy="5166926"/>
              <a:chOff x="755654" y="4384600"/>
              <a:chExt cx="16529055" cy="5166926"/>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892794" y="4384600"/>
                <a:ext cx="16391915" cy="4524315"/>
              </a:xfrm>
              <a:prstGeom prst="rect">
                <a:avLst/>
              </a:prstGeom>
              <a:noFill/>
            </p:spPr>
            <p:txBody>
              <a:bodyPr wrap="square">
                <a:spAutoFit/>
              </a:bodyPr>
              <a:lstStyle/>
              <a:p>
                <a:pPr algn="just" rtl="0" fontAlgn="base"/>
                <a:r>
                  <a:rPr lang="it-IT" sz="3200" i="1" dirty="0">
                    <a:solidFill>
                      <a:srgbClr val="6C6E70"/>
                    </a:solidFill>
                    <a:latin typeface="Poppins"/>
                  </a:rPr>
                  <a:t>Nelle pubbliche amministrazioni […] per datore di lavoro si intende il dirigente   al  quale  spettano  i  poteri  di  gestione,  ovvero  il funzionario  non  avente qualifica dirigenziale, nei soli casi in cui quest'ultimo  sia preposto ad un ufficio avente autonomia gestionale, individuato  dall'organo  di  vertice  delle  singole amministrazioni tenendo  conto  dell'ubicazione e dell'ambito funzionale degli uffici nei  quali  viene  svolta  l'attività,  e  dotato di autonomi poteri decisionali  e  di  spesa.  In  caso  di  omessa individuazione, o di individuazione  non  conforme ai criteri sopra indicati, il datore di lavoro coincide con l'organo di vertice medesimo.</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755654" y="9028306"/>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E7CE966F-A802-EB6A-9954-6D1C8849A753}"/>
              </a:ext>
            </a:extLst>
          </p:cNvPr>
          <p:cNvGrpSpPr/>
          <p:nvPr/>
        </p:nvGrpSpPr>
        <p:grpSpPr>
          <a:xfrm>
            <a:off x="-19940" y="2705100"/>
            <a:ext cx="17238812" cy="660975"/>
            <a:chOff x="-19940" y="2705100"/>
            <a:chExt cx="17238812" cy="660975"/>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81300"/>
              <a:ext cx="15715393" cy="584775"/>
            </a:xfrm>
            <a:prstGeom prst="rect">
              <a:avLst/>
            </a:prstGeom>
            <a:noFill/>
          </p:spPr>
          <p:txBody>
            <a:bodyPr wrap="square">
              <a:spAutoFit/>
            </a:bodyPr>
            <a:lstStyle/>
            <a:p>
              <a:pPr algn="l" rtl="0" fontAlgn="base"/>
              <a:r>
                <a:rPr lang="it-IT" sz="3200" b="1" dirty="0">
                  <a:solidFill>
                    <a:srgbClr val="6C6E70"/>
                  </a:solidFill>
                  <a:latin typeface="Poppins"/>
                </a:rPr>
                <a:t>Datore di lavoro</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pic>
        <p:nvPicPr>
          <p:cNvPr id="3" name="Immagine 2" descr="Immagine che contiene Carattere, Elementi grafici, logo, grafica&#10;&#10;Descrizione generata automaticamente">
            <a:extLst>
              <a:ext uri="{FF2B5EF4-FFF2-40B4-BE49-F238E27FC236}">
                <a16:creationId xmlns:a16="http://schemas.microsoft.com/office/drawing/2014/main" id="{633E611C-D0A4-8A2F-BD1E-D905CE448E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3049" y="7215528"/>
            <a:ext cx="2619267" cy="2619267"/>
          </a:xfrm>
          <a:prstGeom prst="rect">
            <a:avLst/>
          </a:prstGeom>
        </p:spPr>
      </p:pic>
      <p:grpSp>
        <p:nvGrpSpPr>
          <p:cNvPr id="4" name="Gruppo 3">
            <a:extLst>
              <a:ext uri="{FF2B5EF4-FFF2-40B4-BE49-F238E27FC236}">
                <a16:creationId xmlns:a16="http://schemas.microsoft.com/office/drawing/2014/main" id="{746F646C-A782-F87F-BC04-FD1A51F2F9C9}"/>
              </a:ext>
            </a:extLst>
          </p:cNvPr>
          <p:cNvGrpSpPr/>
          <p:nvPr/>
        </p:nvGrpSpPr>
        <p:grpSpPr>
          <a:xfrm>
            <a:off x="152400" y="491503"/>
            <a:ext cx="16328801" cy="628955"/>
            <a:chOff x="164478" y="342900"/>
            <a:chExt cx="15452980" cy="628955"/>
          </a:xfrm>
        </p:grpSpPr>
        <p:sp>
          <p:nvSpPr>
            <p:cNvPr id="5" name="TextBox 3">
              <a:extLst>
                <a:ext uri="{FF2B5EF4-FFF2-40B4-BE49-F238E27FC236}">
                  <a16:creationId xmlns:a16="http://schemas.microsoft.com/office/drawing/2014/main" id="{7B98D208-2D6E-4A41-4095-D58C34CB0336}"/>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6" name="Immagine 5" descr="Immagine che contiene Elementi grafici, grafica, Carattere, simbolo&#10;&#10;Descrizione generata automaticamente">
              <a:extLst>
                <a:ext uri="{FF2B5EF4-FFF2-40B4-BE49-F238E27FC236}">
                  <a16:creationId xmlns:a16="http://schemas.microsoft.com/office/drawing/2014/main" id="{EE3B7D0E-C683-1A11-BC07-58AB5AEFA7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7" name="CasellaDiTesto 6">
            <a:extLst>
              <a:ext uri="{FF2B5EF4-FFF2-40B4-BE49-F238E27FC236}">
                <a16:creationId xmlns:a16="http://schemas.microsoft.com/office/drawing/2014/main" id="{5AA8E790-F3A6-EF8C-3BCF-2C800DF4B232}"/>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8" name="AutoShape 4">
            <a:extLst>
              <a:ext uri="{FF2B5EF4-FFF2-40B4-BE49-F238E27FC236}">
                <a16:creationId xmlns:a16="http://schemas.microsoft.com/office/drawing/2014/main" id="{4A4A3638-C3CC-27DF-342C-8280A7D8B2B7}"/>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5" name="Gruppo 14">
            <a:extLst>
              <a:ext uri="{FF2B5EF4-FFF2-40B4-BE49-F238E27FC236}">
                <a16:creationId xmlns:a16="http://schemas.microsoft.com/office/drawing/2014/main" id="{94E136A8-DC80-8D6B-F713-9ACD42A0DD22}"/>
              </a:ext>
            </a:extLst>
          </p:cNvPr>
          <p:cNvGrpSpPr/>
          <p:nvPr/>
        </p:nvGrpSpPr>
        <p:grpSpPr>
          <a:xfrm>
            <a:off x="11963400" y="9613112"/>
            <a:ext cx="5846055" cy="559588"/>
            <a:chOff x="11987026" y="9570343"/>
            <a:chExt cx="5846055" cy="559588"/>
          </a:xfrm>
        </p:grpSpPr>
        <p:sp>
          <p:nvSpPr>
            <p:cNvPr id="16" name="TextBox 6">
              <a:extLst>
                <a:ext uri="{FF2B5EF4-FFF2-40B4-BE49-F238E27FC236}">
                  <a16:creationId xmlns:a16="http://schemas.microsoft.com/office/drawing/2014/main" id="{BAC8C673-0D95-C0D7-D503-BD8A3244E727}"/>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7" name="Freeform 8">
              <a:extLst>
                <a:ext uri="{FF2B5EF4-FFF2-40B4-BE49-F238E27FC236}">
                  <a16:creationId xmlns:a16="http://schemas.microsoft.com/office/drawing/2014/main" id="{23E8815F-EE22-512A-78FF-9C1A12BA3AF4}"/>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1069966473"/>
      </p:ext>
    </p:extLst>
  </p:cSld>
  <p:clrMapOvr>
    <a:masterClrMapping/>
  </p:clrMapOvr>
  <mc:AlternateContent xmlns:mc="http://schemas.openxmlformats.org/markup-compatibility/2006" xmlns:p14="http://schemas.microsoft.com/office/powerpoint/2010/main">
    <mc:Choice Requires="p14">
      <p:transition spd="slow" p14:dur="1500" advTm="79000">
        <p:push dir="u"/>
      </p:transition>
    </mc:Choice>
    <mc:Fallback xmlns="">
      <p:transition spd="slow" advTm="79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Immagine che contiene design, cartone animato, arte&#10;&#10;Descrizione generata automaticamente con attendibilità media">
            <a:extLst>
              <a:ext uri="{FF2B5EF4-FFF2-40B4-BE49-F238E27FC236}">
                <a16:creationId xmlns:a16="http://schemas.microsoft.com/office/drawing/2014/main" id="{F15488CD-3335-C352-C857-4234A93E8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2793" y="5356430"/>
            <a:ext cx="4285207" cy="4285207"/>
          </a:xfrm>
          <a:prstGeom prst="rect">
            <a:avLst/>
          </a:prstGeom>
        </p:spPr>
      </p:pic>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5"/>
            <a:stretch>
              <a:fillRect/>
            </a:stretch>
          </a:blipFill>
        </p:spPr>
        <p:txBody>
          <a:bodyPr/>
          <a:lstStyle/>
          <a:p>
            <a:endParaRPr lang="it-IT" dirty="0"/>
          </a:p>
        </p:txBody>
      </p:sp>
      <p:grpSp>
        <p:nvGrpSpPr>
          <p:cNvPr id="3" name="Gruppo 2">
            <a:extLst>
              <a:ext uri="{FF2B5EF4-FFF2-40B4-BE49-F238E27FC236}">
                <a16:creationId xmlns:a16="http://schemas.microsoft.com/office/drawing/2014/main" id="{C4509DEC-B9C0-C47D-268D-E00DD597E1E7}"/>
              </a:ext>
            </a:extLst>
          </p:cNvPr>
          <p:cNvGrpSpPr/>
          <p:nvPr/>
        </p:nvGrpSpPr>
        <p:grpSpPr>
          <a:xfrm>
            <a:off x="-19940" y="2941969"/>
            <a:ext cx="17238812" cy="677531"/>
            <a:chOff x="-19940" y="2941969"/>
            <a:chExt cx="17238812" cy="677531"/>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3034725"/>
              <a:ext cx="15715393" cy="584775"/>
            </a:xfrm>
            <a:prstGeom prst="rect">
              <a:avLst/>
            </a:prstGeom>
            <a:noFill/>
          </p:spPr>
          <p:txBody>
            <a:bodyPr wrap="square">
              <a:spAutoFit/>
            </a:bodyPr>
            <a:lstStyle/>
            <a:p>
              <a:pPr algn="l" rtl="0" fontAlgn="base"/>
              <a:r>
                <a:rPr lang="it-IT" sz="3200" b="1" dirty="0">
                  <a:solidFill>
                    <a:srgbClr val="6C6E70"/>
                  </a:solidFill>
                  <a:latin typeface="Poppins"/>
                </a:rPr>
                <a:t>Unità produttiva</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941969"/>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grpSp>
        <p:nvGrpSpPr>
          <p:cNvPr id="4" name="Gruppo 3">
            <a:extLst>
              <a:ext uri="{FF2B5EF4-FFF2-40B4-BE49-F238E27FC236}">
                <a16:creationId xmlns:a16="http://schemas.microsoft.com/office/drawing/2014/main" id="{65F58CBF-049D-0290-E9B0-FB398C8AD7EA}"/>
              </a:ext>
            </a:extLst>
          </p:cNvPr>
          <p:cNvGrpSpPr/>
          <p:nvPr/>
        </p:nvGrpSpPr>
        <p:grpSpPr>
          <a:xfrm>
            <a:off x="1231891" y="3848100"/>
            <a:ext cx="15816388" cy="4106532"/>
            <a:chOff x="1231891" y="3848100"/>
            <a:chExt cx="15816388" cy="4106532"/>
          </a:xfrm>
        </p:grpSpPr>
        <p:grpSp>
          <p:nvGrpSpPr>
            <p:cNvPr id="43" name="Gruppo 42">
              <a:extLst>
                <a:ext uri="{FF2B5EF4-FFF2-40B4-BE49-F238E27FC236}">
                  <a16:creationId xmlns:a16="http://schemas.microsoft.com/office/drawing/2014/main" id="{7CBFF150-FDD9-D2AD-8D8E-8CC6326C6E89}"/>
                </a:ext>
              </a:extLst>
            </p:cNvPr>
            <p:cNvGrpSpPr/>
            <p:nvPr/>
          </p:nvGrpSpPr>
          <p:grpSpPr>
            <a:xfrm>
              <a:off x="1231891" y="3848100"/>
              <a:ext cx="15816388" cy="4106532"/>
              <a:chOff x="1231891" y="4236002"/>
              <a:chExt cx="15816388" cy="4106532"/>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1231891" y="4236002"/>
                <a:ext cx="76200" cy="4106532"/>
              </a:xfrm>
              <a:prstGeom prst="line">
                <a:avLst/>
              </a:prstGeom>
              <a:ln w="38100" cap="flat">
                <a:solidFill>
                  <a:srgbClr val="0064A3"/>
                </a:solidFill>
                <a:prstDash val="solid"/>
                <a:headEnd type="none" w="sm" len="sm"/>
                <a:tailEnd type="none" w="sm" len="sm"/>
              </a:ln>
            </p:spPr>
            <p:txBody>
              <a:bodyPr/>
              <a:lstStyle/>
              <a:p>
                <a:endParaRPr lang="it-IT"/>
              </a:p>
            </p:txBody>
          </p:sp>
          <p:sp>
            <p:nvSpPr>
              <p:cNvPr id="36" name="CasellaDiTesto 35">
                <a:extLst>
                  <a:ext uri="{FF2B5EF4-FFF2-40B4-BE49-F238E27FC236}">
                    <a16:creationId xmlns:a16="http://schemas.microsoft.com/office/drawing/2014/main" id="{60A93CD4-B9BF-7BE6-81F9-F897BC3CCA9E}"/>
                  </a:ext>
                </a:extLst>
              </p:cNvPr>
              <p:cNvSpPr txBox="1"/>
              <p:nvPr/>
            </p:nvSpPr>
            <p:spPr>
              <a:xfrm>
                <a:off x="1503479" y="4608734"/>
                <a:ext cx="15544800" cy="1077218"/>
              </a:xfrm>
              <a:prstGeom prst="rect">
                <a:avLst/>
              </a:prstGeom>
              <a:noFill/>
            </p:spPr>
            <p:txBody>
              <a:bodyPr wrap="square">
                <a:spAutoFit/>
              </a:bodyPr>
              <a:lstStyle/>
              <a:p>
                <a:pPr algn="l" rtl="0" fontAlgn="base"/>
                <a:r>
                  <a:rPr lang="it-IT" sz="3200" i="1" dirty="0">
                    <a:solidFill>
                      <a:srgbClr val="6C6E70"/>
                    </a:solidFill>
                    <a:latin typeface="Poppins"/>
                  </a:rPr>
                  <a:t>Stabilimento o struttura finalizzati alla produzione  di  beni o all'erogazione di servizi, dotati di autonomia finanziaria e tecnico funzionale.</a:t>
                </a:r>
              </a:p>
            </p:txBody>
          </p:sp>
        </p:grpSp>
        <p:sp>
          <p:nvSpPr>
            <p:cNvPr id="2" name="CasellaDiTesto 1">
              <a:extLst>
                <a:ext uri="{FF2B5EF4-FFF2-40B4-BE49-F238E27FC236}">
                  <a16:creationId xmlns:a16="http://schemas.microsoft.com/office/drawing/2014/main" id="{DB2E8AC9-0C5F-F463-3B65-E994201A864E}"/>
                </a:ext>
              </a:extLst>
            </p:cNvPr>
            <p:cNvSpPr txBox="1"/>
            <p:nvPr/>
          </p:nvSpPr>
          <p:spPr>
            <a:xfrm>
              <a:off x="1438885" y="6134100"/>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nvGrpSpPr>
          <p:cNvPr id="5" name="Gruppo 4">
            <a:extLst>
              <a:ext uri="{FF2B5EF4-FFF2-40B4-BE49-F238E27FC236}">
                <a16:creationId xmlns:a16="http://schemas.microsoft.com/office/drawing/2014/main" id="{136F915F-5079-1209-B4D6-E48C70689183}"/>
              </a:ext>
            </a:extLst>
          </p:cNvPr>
          <p:cNvGrpSpPr/>
          <p:nvPr/>
        </p:nvGrpSpPr>
        <p:grpSpPr>
          <a:xfrm>
            <a:off x="4235413" y="7548243"/>
            <a:ext cx="9817173" cy="1439699"/>
            <a:chOff x="4235413" y="7548243"/>
            <a:chExt cx="9817173" cy="1439699"/>
          </a:xfrm>
        </p:grpSpPr>
        <p:sp>
          <p:nvSpPr>
            <p:cNvPr id="7" name="Freeform 12">
              <a:extLst>
                <a:ext uri="{FF2B5EF4-FFF2-40B4-BE49-F238E27FC236}">
                  <a16:creationId xmlns:a16="http://schemas.microsoft.com/office/drawing/2014/main" id="{92C76E38-00F4-F38B-1CF8-7859F2FBE88E}"/>
                </a:ext>
              </a:extLst>
            </p:cNvPr>
            <p:cNvSpPr/>
            <p:nvPr/>
          </p:nvSpPr>
          <p:spPr>
            <a:xfrm>
              <a:off x="4235413" y="7548243"/>
              <a:ext cx="9817173" cy="1439699"/>
            </a:xfrm>
            <a:custGeom>
              <a:avLst/>
              <a:gdLst/>
              <a:ahLst/>
              <a:cxnLst/>
              <a:rect l="l" t="t" r="r" b="b"/>
              <a:pathLst>
                <a:path w="4703470" h="3604343">
                  <a:moveTo>
                    <a:pt x="0" y="0"/>
                  </a:moveTo>
                  <a:lnTo>
                    <a:pt x="4703470" y="0"/>
                  </a:lnTo>
                  <a:lnTo>
                    <a:pt x="4703470" y="3604344"/>
                  </a:lnTo>
                  <a:lnTo>
                    <a:pt x="0" y="36043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dirty="0"/>
            </a:p>
          </p:txBody>
        </p:sp>
        <p:sp>
          <p:nvSpPr>
            <p:cNvPr id="13" name="CasellaDiTesto 12">
              <a:extLst>
                <a:ext uri="{FF2B5EF4-FFF2-40B4-BE49-F238E27FC236}">
                  <a16:creationId xmlns:a16="http://schemas.microsoft.com/office/drawing/2014/main" id="{62DC0A80-B711-D24E-1292-248EFB30D2A4}"/>
                </a:ext>
              </a:extLst>
            </p:cNvPr>
            <p:cNvSpPr txBox="1"/>
            <p:nvPr/>
          </p:nvSpPr>
          <p:spPr>
            <a:xfrm>
              <a:off x="4920195" y="7759130"/>
              <a:ext cx="8447609" cy="1077218"/>
            </a:xfrm>
            <a:prstGeom prst="rect">
              <a:avLst/>
            </a:prstGeom>
            <a:noFill/>
          </p:spPr>
          <p:txBody>
            <a:bodyPr wrap="square" rtlCol="0">
              <a:spAutoFit/>
            </a:bodyPr>
            <a:lstStyle/>
            <a:p>
              <a:pPr algn="ctr"/>
              <a:r>
                <a:rPr lang="it-IT" sz="2800" dirty="0">
                  <a:solidFill>
                    <a:schemeClr val="bg1"/>
                  </a:solidFill>
                  <a:latin typeface="Poppins"/>
                </a:rPr>
                <a:t> </a:t>
              </a:r>
              <a:r>
                <a:rPr lang="it-IT" sz="3200" dirty="0">
                  <a:solidFill>
                    <a:schemeClr val="bg1"/>
                  </a:solidFill>
                  <a:latin typeface="Poppins"/>
                </a:rPr>
                <a:t>Aspetti chiave sono la </a:t>
              </a:r>
              <a:r>
                <a:rPr lang="it-IT" sz="3200" b="1" dirty="0">
                  <a:solidFill>
                    <a:schemeClr val="bg1"/>
                  </a:solidFill>
                  <a:latin typeface="Poppins"/>
                </a:rPr>
                <a:t>l’indipendenza finanziaria e decisionale</a:t>
              </a:r>
              <a:r>
                <a:rPr lang="it-IT" sz="3200" dirty="0">
                  <a:solidFill>
                    <a:schemeClr val="bg1"/>
                  </a:solidFill>
                  <a:latin typeface="Poppins"/>
                </a:rPr>
                <a:t>!  </a:t>
              </a:r>
            </a:p>
          </p:txBody>
        </p:sp>
      </p:grpSp>
      <p:grpSp>
        <p:nvGrpSpPr>
          <p:cNvPr id="6" name="Gruppo 5">
            <a:extLst>
              <a:ext uri="{FF2B5EF4-FFF2-40B4-BE49-F238E27FC236}">
                <a16:creationId xmlns:a16="http://schemas.microsoft.com/office/drawing/2014/main" id="{30A5813B-BFDC-702A-ABA2-9AF13FE08D0E}"/>
              </a:ext>
            </a:extLst>
          </p:cNvPr>
          <p:cNvGrpSpPr/>
          <p:nvPr/>
        </p:nvGrpSpPr>
        <p:grpSpPr>
          <a:xfrm>
            <a:off x="152400" y="491503"/>
            <a:ext cx="16328801" cy="628955"/>
            <a:chOff x="164478" y="342900"/>
            <a:chExt cx="15452980" cy="628955"/>
          </a:xfrm>
        </p:grpSpPr>
        <p:sp>
          <p:nvSpPr>
            <p:cNvPr id="8" name="TextBox 3">
              <a:extLst>
                <a:ext uri="{FF2B5EF4-FFF2-40B4-BE49-F238E27FC236}">
                  <a16:creationId xmlns:a16="http://schemas.microsoft.com/office/drawing/2014/main" id="{32812CF3-5CE0-3CD1-6A89-0F5139E9507F}"/>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14" name="Immagine 13" descr="Immagine che contiene Elementi grafici, grafica, Carattere, simbolo&#10;&#10;Descrizione generata automaticamente">
              <a:extLst>
                <a:ext uri="{FF2B5EF4-FFF2-40B4-BE49-F238E27FC236}">
                  <a16:creationId xmlns:a16="http://schemas.microsoft.com/office/drawing/2014/main" id="{42AF5A88-8EBB-7B57-0CF9-FC4FDD0BAB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16" name="CasellaDiTesto 15">
            <a:extLst>
              <a:ext uri="{FF2B5EF4-FFF2-40B4-BE49-F238E27FC236}">
                <a16:creationId xmlns:a16="http://schemas.microsoft.com/office/drawing/2014/main" id="{B736F616-A476-0131-701D-3A508E3A096C}"/>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17" name="AutoShape 4">
            <a:extLst>
              <a:ext uri="{FF2B5EF4-FFF2-40B4-BE49-F238E27FC236}">
                <a16:creationId xmlns:a16="http://schemas.microsoft.com/office/drawing/2014/main" id="{41EA181C-9412-1B64-FB6A-DF8375757668}"/>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20" name="Gruppo 19">
            <a:extLst>
              <a:ext uri="{FF2B5EF4-FFF2-40B4-BE49-F238E27FC236}">
                <a16:creationId xmlns:a16="http://schemas.microsoft.com/office/drawing/2014/main" id="{27FB4528-908D-239A-2073-06FEAC570E02}"/>
              </a:ext>
            </a:extLst>
          </p:cNvPr>
          <p:cNvGrpSpPr/>
          <p:nvPr/>
        </p:nvGrpSpPr>
        <p:grpSpPr>
          <a:xfrm>
            <a:off x="11963400" y="9613112"/>
            <a:ext cx="5846055" cy="559588"/>
            <a:chOff x="11987026" y="9570343"/>
            <a:chExt cx="5846055" cy="559588"/>
          </a:xfrm>
        </p:grpSpPr>
        <p:sp>
          <p:nvSpPr>
            <p:cNvPr id="22" name="TextBox 6">
              <a:extLst>
                <a:ext uri="{FF2B5EF4-FFF2-40B4-BE49-F238E27FC236}">
                  <a16:creationId xmlns:a16="http://schemas.microsoft.com/office/drawing/2014/main" id="{9291FB97-CD39-4E92-E49A-69ACC7BBEE95}"/>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23" name="Freeform 8">
              <a:extLst>
                <a:ext uri="{FF2B5EF4-FFF2-40B4-BE49-F238E27FC236}">
                  <a16:creationId xmlns:a16="http://schemas.microsoft.com/office/drawing/2014/main" id="{CDC70BFF-0F39-0F4D-C2D1-72EDA5AB4A90}"/>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3809001930"/>
      </p:ext>
    </p:extLst>
  </p:cSld>
  <p:clrMapOvr>
    <a:masterClrMapping/>
  </p:clrMapOvr>
  <mc:AlternateContent xmlns:mc="http://schemas.openxmlformats.org/markup-compatibility/2006" xmlns:p14="http://schemas.microsoft.com/office/powerpoint/2010/main">
    <mc:Choice Requires="p14">
      <p:transition spd="slow" p14:dur="1500" advTm="59000">
        <p:push dir="u"/>
      </p:transition>
    </mc:Choice>
    <mc:Fallback xmlns="">
      <p:transition spd="slow" advTm="59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cartone animato, schermata, illustrazione&#10;&#10;Descrizione generata automaticamente">
            <a:extLst>
              <a:ext uri="{FF2B5EF4-FFF2-40B4-BE49-F238E27FC236}">
                <a16:creationId xmlns:a16="http://schemas.microsoft.com/office/drawing/2014/main" id="{D418BE7E-199E-B908-6A1C-0837E2E46F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80117" y="6065453"/>
            <a:ext cx="3526683" cy="3526683"/>
          </a:xfrm>
          <a:prstGeom prst="rect">
            <a:avLst/>
          </a:prstGeom>
        </p:spPr>
      </p:pic>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5"/>
            <a:stretch>
              <a:fillRect/>
            </a:stretch>
          </a:blipFill>
        </p:spPr>
        <p:txBody>
          <a:bodyPr/>
          <a:lstStyle/>
          <a:p>
            <a:endParaRPr lang="it-IT" dirty="0"/>
          </a:p>
        </p:txBody>
      </p:sp>
      <p:grpSp>
        <p:nvGrpSpPr>
          <p:cNvPr id="3" name="Gruppo 2">
            <a:extLst>
              <a:ext uri="{FF2B5EF4-FFF2-40B4-BE49-F238E27FC236}">
                <a16:creationId xmlns:a16="http://schemas.microsoft.com/office/drawing/2014/main" id="{F1A3601F-C414-3ECE-4D8B-EE132CBFF4C1}"/>
              </a:ext>
            </a:extLst>
          </p:cNvPr>
          <p:cNvGrpSpPr/>
          <p:nvPr/>
        </p:nvGrpSpPr>
        <p:grpSpPr>
          <a:xfrm>
            <a:off x="-19940" y="2941969"/>
            <a:ext cx="17238812" cy="628956"/>
            <a:chOff x="-19940" y="2941969"/>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958525"/>
              <a:ext cx="15715393" cy="584775"/>
            </a:xfrm>
            <a:prstGeom prst="rect">
              <a:avLst/>
            </a:prstGeom>
            <a:noFill/>
          </p:spPr>
          <p:txBody>
            <a:bodyPr wrap="square">
              <a:spAutoFit/>
            </a:bodyPr>
            <a:lstStyle/>
            <a:p>
              <a:pPr algn="l" rtl="0" fontAlgn="base"/>
              <a:r>
                <a:rPr lang="it-IT" sz="3200" b="1" dirty="0">
                  <a:solidFill>
                    <a:srgbClr val="6C6E70"/>
                  </a:solidFill>
                  <a:latin typeface="Poppins"/>
                </a:rPr>
                <a:t>Dirigente</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941969"/>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grpSp>
        <p:nvGrpSpPr>
          <p:cNvPr id="13" name="Gruppo 12">
            <a:extLst>
              <a:ext uri="{FF2B5EF4-FFF2-40B4-BE49-F238E27FC236}">
                <a16:creationId xmlns:a16="http://schemas.microsoft.com/office/drawing/2014/main" id="{AF8D8AEB-FAD9-9FD9-760F-29247769BF40}"/>
              </a:ext>
            </a:extLst>
          </p:cNvPr>
          <p:cNvGrpSpPr/>
          <p:nvPr/>
        </p:nvGrpSpPr>
        <p:grpSpPr>
          <a:xfrm>
            <a:off x="1231891" y="3848100"/>
            <a:ext cx="15816388" cy="4106532"/>
            <a:chOff x="1231891" y="3848100"/>
            <a:chExt cx="15816388" cy="4106532"/>
          </a:xfrm>
        </p:grpSpPr>
        <p:grpSp>
          <p:nvGrpSpPr>
            <p:cNvPr id="43" name="Gruppo 42">
              <a:extLst>
                <a:ext uri="{FF2B5EF4-FFF2-40B4-BE49-F238E27FC236}">
                  <a16:creationId xmlns:a16="http://schemas.microsoft.com/office/drawing/2014/main" id="{7CBFF150-FDD9-D2AD-8D8E-8CC6326C6E89}"/>
                </a:ext>
              </a:extLst>
            </p:cNvPr>
            <p:cNvGrpSpPr/>
            <p:nvPr/>
          </p:nvGrpSpPr>
          <p:grpSpPr>
            <a:xfrm>
              <a:off x="1231891" y="3848100"/>
              <a:ext cx="15816388" cy="4106532"/>
              <a:chOff x="1231891" y="4236002"/>
              <a:chExt cx="15816388" cy="4106532"/>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1231891" y="4236002"/>
                <a:ext cx="76200" cy="4106532"/>
              </a:xfrm>
              <a:prstGeom prst="line">
                <a:avLst/>
              </a:prstGeom>
              <a:ln w="38100" cap="flat">
                <a:solidFill>
                  <a:srgbClr val="0064A3"/>
                </a:solidFill>
                <a:prstDash val="solid"/>
                <a:headEnd type="none" w="sm" len="sm"/>
                <a:tailEnd type="none" w="sm" len="sm"/>
              </a:ln>
            </p:spPr>
            <p:txBody>
              <a:bodyPr/>
              <a:lstStyle/>
              <a:p>
                <a:endParaRPr lang="it-IT"/>
              </a:p>
            </p:txBody>
          </p:sp>
          <p:sp>
            <p:nvSpPr>
              <p:cNvPr id="36" name="CasellaDiTesto 35">
                <a:extLst>
                  <a:ext uri="{FF2B5EF4-FFF2-40B4-BE49-F238E27FC236}">
                    <a16:creationId xmlns:a16="http://schemas.microsoft.com/office/drawing/2014/main" id="{60A93CD4-B9BF-7BE6-81F9-F897BC3CCA9E}"/>
                  </a:ext>
                </a:extLst>
              </p:cNvPr>
              <p:cNvSpPr txBox="1"/>
              <p:nvPr/>
            </p:nvSpPr>
            <p:spPr>
              <a:xfrm>
                <a:off x="1503479" y="4608734"/>
                <a:ext cx="15544800" cy="2062103"/>
              </a:xfrm>
              <a:prstGeom prst="rect">
                <a:avLst/>
              </a:prstGeom>
              <a:noFill/>
            </p:spPr>
            <p:txBody>
              <a:bodyPr wrap="square">
                <a:spAutoFit/>
              </a:bodyPr>
              <a:lstStyle/>
              <a:p>
                <a:pPr algn="l" rtl="0" fontAlgn="base"/>
                <a:r>
                  <a:rPr lang="it-IT" sz="3200" i="1" dirty="0">
                    <a:solidFill>
                      <a:srgbClr val="6C6E70"/>
                    </a:solidFill>
                    <a:latin typeface="Poppins"/>
                  </a:rPr>
                  <a:t>Persona  che,  in  ragione  delle  competenze professionali  e  di  poteri gerarchici  e  funzionali adeguati alla natura  dell'incarico  conferitogli, attua le direttive del datore di lavoro organizzando l'attività lavorativa e vigilando su di essa.</a:t>
                </a:r>
              </a:p>
            </p:txBody>
          </p:sp>
        </p:grpSp>
        <p:sp>
          <p:nvSpPr>
            <p:cNvPr id="2" name="CasellaDiTesto 1">
              <a:extLst>
                <a:ext uri="{FF2B5EF4-FFF2-40B4-BE49-F238E27FC236}">
                  <a16:creationId xmlns:a16="http://schemas.microsoft.com/office/drawing/2014/main" id="{DB2E8AC9-0C5F-F463-3B65-E994201A864E}"/>
                </a:ext>
              </a:extLst>
            </p:cNvPr>
            <p:cNvSpPr txBox="1"/>
            <p:nvPr/>
          </p:nvSpPr>
          <p:spPr>
            <a:xfrm>
              <a:off x="1503479" y="6972300"/>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nvGrpSpPr>
          <p:cNvPr id="4" name="Gruppo 3">
            <a:extLst>
              <a:ext uri="{FF2B5EF4-FFF2-40B4-BE49-F238E27FC236}">
                <a16:creationId xmlns:a16="http://schemas.microsoft.com/office/drawing/2014/main" id="{E0DCAA4F-1610-D0B5-B1CE-F67261663204}"/>
              </a:ext>
            </a:extLst>
          </p:cNvPr>
          <p:cNvGrpSpPr/>
          <p:nvPr/>
        </p:nvGrpSpPr>
        <p:grpSpPr>
          <a:xfrm>
            <a:off x="152400" y="491503"/>
            <a:ext cx="16328801" cy="628955"/>
            <a:chOff x="164478" y="342900"/>
            <a:chExt cx="15452980" cy="628955"/>
          </a:xfrm>
        </p:grpSpPr>
        <p:sp>
          <p:nvSpPr>
            <p:cNvPr id="5" name="TextBox 3">
              <a:extLst>
                <a:ext uri="{FF2B5EF4-FFF2-40B4-BE49-F238E27FC236}">
                  <a16:creationId xmlns:a16="http://schemas.microsoft.com/office/drawing/2014/main" id="{54A3653B-B5A1-BD40-B83E-5C1BDA7D0124}"/>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6" name="Immagine 5" descr="Immagine che contiene Elementi grafici, grafica, Carattere, simbolo&#10;&#10;Descrizione generata automaticamente">
              <a:extLst>
                <a:ext uri="{FF2B5EF4-FFF2-40B4-BE49-F238E27FC236}">
                  <a16:creationId xmlns:a16="http://schemas.microsoft.com/office/drawing/2014/main" id="{67E44489-A808-6ABF-34FF-84795457E1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7" name="CasellaDiTesto 6">
            <a:extLst>
              <a:ext uri="{FF2B5EF4-FFF2-40B4-BE49-F238E27FC236}">
                <a16:creationId xmlns:a16="http://schemas.microsoft.com/office/drawing/2014/main" id="{FA367948-F61A-9085-173C-CE0EA858F92C}"/>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14" name="AutoShape 4">
            <a:extLst>
              <a:ext uri="{FF2B5EF4-FFF2-40B4-BE49-F238E27FC236}">
                <a16:creationId xmlns:a16="http://schemas.microsoft.com/office/drawing/2014/main" id="{07820F66-A411-B0EC-9305-E7C53164B655}"/>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7" name="Gruppo 16">
            <a:extLst>
              <a:ext uri="{FF2B5EF4-FFF2-40B4-BE49-F238E27FC236}">
                <a16:creationId xmlns:a16="http://schemas.microsoft.com/office/drawing/2014/main" id="{419BD17F-E12C-DF74-F323-D289013BC7AA}"/>
              </a:ext>
            </a:extLst>
          </p:cNvPr>
          <p:cNvGrpSpPr/>
          <p:nvPr/>
        </p:nvGrpSpPr>
        <p:grpSpPr>
          <a:xfrm>
            <a:off x="11963400" y="9613112"/>
            <a:ext cx="5846055" cy="559588"/>
            <a:chOff x="11987026" y="9570343"/>
            <a:chExt cx="5846055" cy="559588"/>
          </a:xfrm>
        </p:grpSpPr>
        <p:sp>
          <p:nvSpPr>
            <p:cNvPr id="18" name="TextBox 6">
              <a:extLst>
                <a:ext uri="{FF2B5EF4-FFF2-40B4-BE49-F238E27FC236}">
                  <a16:creationId xmlns:a16="http://schemas.microsoft.com/office/drawing/2014/main" id="{B423FE0F-756E-E7F6-F043-24ED08CC3CC4}"/>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9" name="Freeform 8">
              <a:extLst>
                <a:ext uri="{FF2B5EF4-FFF2-40B4-BE49-F238E27FC236}">
                  <a16:creationId xmlns:a16="http://schemas.microsoft.com/office/drawing/2014/main" id="{618061F6-F104-0D19-073F-63C6A99B5581}"/>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81699023"/>
      </p:ext>
    </p:extLst>
  </p:cSld>
  <p:clrMapOvr>
    <a:masterClrMapping/>
  </p:clrMapOvr>
  <mc:AlternateContent xmlns:mc="http://schemas.openxmlformats.org/markup-compatibility/2006" xmlns:p14="http://schemas.microsoft.com/office/powerpoint/2010/main">
    <mc:Choice Requires="p14">
      <p:transition spd="slow" p14:dur="1500" advTm="82000">
        <p:push dir="u"/>
      </p:transition>
    </mc:Choice>
    <mc:Fallback xmlns="">
      <p:transition spd="slow" advTm="82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clipart, cartone animato, illustrazione&#10;&#10;Descrizione generata automaticamente">
            <a:extLst>
              <a:ext uri="{FF2B5EF4-FFF2-40B4-BE49-F238E27FC236}">
                <a16:creationId xmlns:a16="http://schemas.microsoft.com/office/drawing/2014/main" id="{D8D30446-B190-3630-237D-B144100B0D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4600" y="5859490"/>
            <a:ext cx="3705915" cy="3705915"/>
          </a:xfrm>
          <a:prstGeom prst="rect">
            <a:avLst/>
          </a:prstGeom>
        </p:spPr>
      </p:pic>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5"/>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1231891" y="3848100"/>
            <a:ext cx="15816388" cy="1828800"/>
            <a:chOff x="1231891" y="4236002"/>
            <a:chExt cx="15816388" cy="1828800"/>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1231891" y="4236002"/>
              <a:ext cx="76200" cy="1828800"/>
            </a:xfrm>
            <a:prstGeom prst="line">
              <a:avLst/>
            </a:prstGeom>
            <a:ln w="38100" cap="flat">
              <a:solidFill>
                <a:srgbClr val="0064A3"/>
              </a:solidFill>
              <a:prstDash val="solid"/>
              <a:headEnd type="none" w="sm" len="sm"/>
              <a:tailEnd type="none" w="sm" len="sm"/>
            </a:ln>
          </p:spPr>
          <p:txBody>
            <a:bodyPr/>
            <a:lstStyle/>
            <a:p>
              <a:endParaRPr lang="it-IT" dirty="0"/>
            </a:p>
          </p:txBody>
        </p:sp>
        <p:sp>
          <p:nvSpPr>
            <p:cNvPr id="36" name="CasellaDiTesto 35">
              <a:extLst>
                <a:ext uri="{FF2B5EF4-FFF2-40B4-BE49-F238E27FC236}">
                  <a16:creationId xmlns:a16="http://schemas.microsoft.com/office/drawing/2014/main" id="{60A93CD4-B9BF-7BE6-81F9-F897BC3CCA9E}"/>
                </a:ext>
              </a:extLst>
            </p:cNvPr>
            <p:cNvSpPr txBox="1"/>
            <p:nvPr/>
          </p:nvSpPr>
          <p:spPr>
            <a:xfrm>
              <a:off x="1503479" y="4608734"/>
              <a:ext cx="15544800" cy="1077218"/>
            </a:xfrm>
            <a:prstGeom prst="rect">
              <a:avLst/>
            </a:prstGeom>
            <a:noFill/>
          </p:spPr>
          <p:txBody>
            <a:bodyPr wrap="square">
              <a:spAutoFit/>
            </a:bodyPr>
            <a:lstStyle/>
            <a:p>
              <a:pPr algn="l" rtl="0" fontAlgn="base"/>
              <a:r>
                <a:rPr lang="it-IT" sz="3200" dirty="0">
                  <a:solidFill>
                    <a:srgbClr val="6C6E70"/>
                  </a:solidFill>
                  <a:latin typeface="Poppins"/>
                </a:rPr>
                <a:t>Il dirigente può anche non avere poteri di spesa, ma assume sicuramente la veste di garante per la sicurezza per l’area di cui è responsabile.</a:t>
              </a:r>
            </a:p>
          </p:txBody>
        </p:sp>
      </p:grpSp>
      <p:grpSp>
        <p:nvGrpSpPr>
          <p:cNvPr id="2" name="Gruppo 1">
            <a:extLst>
              <a:ext uri="{FF2B5EF4-FFF2-40B4-BE49-F238E27FC236}">
                <a16:creationId xmlns:a16="http://schemas.microsoft.com/office/drawing/2014/main" id="{CC6EF1B4-C364-D881-E37B-E60698C3C31E}"/>
              </a:ext>
            </a:extLst>
          </p:cNvPr>
          <p:cNvGrpSpPr/>
          <p:nvPr/>
        </p:nvGrpSpPr>
        <p:grpSpPr>
          <a:xfrm>
            <a:off x="-19940" y="2941969"/>
            <a:ext cx="17238812" cy="628956"/>
            <a:chOff x="-19940" y="2941969"/>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958525"/>
              <a:ext cx="15715393" cy="584775"/>
            </a:xfrm>
            <a:prstGeom prst="rect">
              <a:avLst/>
            </a:prstGeom>
            <a:noFill/>
          </p:spPr>
          <p:txBody>
            <a:bodyPr wrap="square">
              <a:spAutoFit/>
            </a:bodyPr>
            <a:lstStyle/>
            <a:p>
              <a:pPr algn="l" rtl="0" fontAlgn="base"/>
              <a:r>
                <a:rPr lang="it-IT" sz="3200" b="1" dirty="0">
                  <a:solidFill>
                    <a:srgbClr val="6C6E70"/>
                  </a:solidFill>
                  <a:latin typeface="Poppins"/>
                </a:rPr>
                <a:t>Dirigente</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941969"/>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grpSp>
        <p:nvGrpSpPr>
          <p:cNvPr id="3" name="Gruppo 2">
            <a:extLst>
              <a:ext uri="{FF2B5EF4-FFF2-40B4-BE49-F238E27FC236}">
                <a16:creationId xmlns:a16="http://schemas.microsoft.com/office/drawing/2014/main" id="{80608F08-2CD7-EA84-67EC-10962B9C9714}"/>
              </a:ext>
            </a:extLst>
          </p:cNvPr>
          <p:cNvGrpSpPr/>
          <p:nvPr/>
        </p:nvGrpSpPr>
        <p:grpSpPr>
          <a:xfrm>
            <a:off x="152400" y="491503"/>
            <a:ext cx="16328801" cy="628955"/>
            <a:chOff x="164478" y="342900"/>
            <a:chExt cx="15452980" cy="628955"/>
          </a:xfrm>
        </p:grpSpPr>
        <p:sp>
          <p:nvSpPr>
            <p:cNvPr id="4" name="TextBox 3">
              <a:extLst>
                <a:ext uri="{FF2B5EF4-FFF2-40B4-BE49-F238E27FC236}">
                  <a16:creationId xmlns:a16="http://schemas.microsoft.com/office/drawing/2014/main" id="{6C9CB4E3-9933-E918-1AF1-7B06A754C81B}"/>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5" name="Immagine 4" descr="Immagine che contiene Elementi grafici, grafica, Carattere, simbolo&#10;&#10;Descrizione generata automaticamente">
              <a:extLst>
                <a:ext uri="{FF2B5EF4-FFF2-40B4-BE49-F238E27FC236}">
                  <a16:creationId xmlns:a16="http://schemas.microsoft.com/office/drawing/2014/main" id="{56C12934-4F55-9E3D-7FE4-75A98E8B5C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6" name="CasellaDiTesto 5">
            <a:extLst>
              <a:ext uri="{FF2B5EF4-FFF2-40B4-BE49-F238E27FC236}">
                <a16:creationId xmlns:a16="http://schemas.microsoft.com/office/drawing/2014/main" id="{075F8963-8C82-938B-8595-2FD15AF1B7B8}"/>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grpSp>
        <p:nvGrpSpPr>
          <p:cNvPr id="14" name="Gruppo 13">
            <a:extLst>
              <a:ext uri="{FF2B5EF4-FFF2-40B4-BE49-F238E27FC236}">
                <a16:creationId xmlns:a16="http://schemas.microsoft.com/office/drawing/2014/main" id="{ED9589EF-6169-3DBD-342E-F2FA40D7FB19}"/>
              </a:ext>
            </a:extLst>
          </p:cNvPr>
          <p:cNvGrpSpPr/>
          <p:nvPr/>
        </p:nvGrpSpPr>
        <p:grpSpPr>
          <a:xfrm>
            <a:off x="1308091" y="6036734"/>
            <a:ext cx="12636509" cy="3221566"/>
            <a:chOff x="1308091" y="6036734"/>
            <a:chExt cx="12636509" cy="3221566"/>
          </a:xfrm>
        </p:grpSpPr>
        <p:sp>
          <p:nvSpPr>
            <p:cNvPr id="8" name="AutoShape 5">
              <a:extLst>
                <a:ext uri="{FF2B5EF4-FFF2-40B4-BE49-F238E27FC236}">
                  <a16:creationId xmlns:a16="http://schemas.microsoft.com/office/drawing/2014/main" id="{48B1CBEA-E477-091D-18C1-2EF5F10C47B3}"/>
                </a:ext>
              </a:extLst>
            </p:cNvPr>
            <p:cNvSpPr/>
            <p:nvPr/>
          </p:nvSpPr>
          <p:spPr>
            <a:xfrm flipH="1" flipV="1">
              <a:off x="1308091" y="6036734"/>
              <a:ext cx="76200" cy="3221566"/>
            </a:xfrm>
            <a:prstGeom prst="line">
              <a:avLst/>
            </a:prstGeom>
            <a:ln w="38100" cap="flat">
              <a:solidFill>
                <a:srgbClr val="0064A3"/>
              </a:solidFill>
              <a:prstDash val="solid"/>
              <a:headEnd type="none" w="sm" len="sm"/>
              <a:tailEnd type="none" w="sm" len="sm"/>
            </a:ln>
          </p:spPr>
          <p:txBody>
            <a:bodyPr/>
            <a:lstStyle/>
            <a:p>
              <a:endParaRPr lang="it-IT"/>
            </a:p>
          </p:txBody>
        </p:sp>
        <p:sp>
          <p:nvSpPr>
            <p:cNvPr id="13" name="CasellaDiTesto 12">
              <a:extLst>
                <a:ext uri="{FF2B5EF4-FFF2-40B4-BE49-F238E27FC236}">
                  <a16:creationId xmlns:a16="http://schemas.microsoft.com/office/drawing/2014/main" id="{B109D14E-AF9E-C7BF-7CFC-069F1A26D7EB}"/>
                </a:ext>
              </a:extLst>
            </p:cNvPr>
            <p:cNvSpPr txBox="1"/>
            <p:nvPr/>
          </p:nvSpPr>
          <p:spPr>
            <a:xfrm>
              <a:off x="1828800" y="6124023"/>
              <a:ext cx="12115800" cy="3046988"/>
            </a:xfrm>
            <a:prstGeom prst="rect">
              <a:avLst/>
            </a:prstGeom>
            <a:noFill/>
          </p:spPr>
          <p:txBody>
            <a:bodyPr wrap="square">
              <a:spAutoFit/>
            </a:bodyPr>
            <a:lstStyle/>
            <a:p>
              <a:pPr algn="l" rtl="0" fontAlgn="base"/>
              <a:r>
                <a:rPr lang="it-IT" sz="3200" b="1" dirty="0">
                  <a:solidFill>
                    <a:srgbClr val="6C6E70"/>
                  </a:solidFill>
                  <a:latin typeface="Poppins"/>
                </a:rPr>
                <a:t>Art. 299</a:t>
              </a:r>
            </a:p>
            <a:p>
              <a:pPr algn="just" rtl="0" fontAlgn="base"/>
              <a:r>
                <a:rPr lang="it-IT" sz="3200" dirty="0">
                  <a:solidFill>
                    <a:srgbClr val="6C6E70"/>
                  </a:solidFill>
                  <a:latin typeface="Poppins"/>
                </a:rPr>
                <a:t>Le   posizioni   di  garanzia  relative  ai  soggetti  di  cui all'articolo 2,  comma 1,  lettere b), d)  ed e), gravano altresì su colui  il  quale, pur sprovvisto di regolare investitura, eserciti in concreto  i  poteri  giuridici  riferiti  a ciascuno dei soggetti ivi definiti.</a:t>
              </a:r>
            </a:p>
          </p:txBody>
        </p:sp>
      </p:grpSp>
      <p:sp>
        <p:nvSpPr>
          <p:cNvPr id="15" name="AutoShape 4">
            <a:extLst>
              <a:ext uri="{FF2B5EF4-FFF2-40B4-BE49-F238E27FC236}">
                <a16:creationId xmlns:a16="http://schemas.microsoft.com/office/drawing/2014/main" id="{4DD95D94-CCCD-FBE4-1317-EBFD59BB002C}"/>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8" name="Gruppo 17">
            <a:extLst>
              <a:ext uri="{FF2B5EF4-FFF2-40B4-BE49-F238E27FC236}">
                <a16:creationId xmlns:a16="http://schemas.microsoft.com/office/drawing/2014/main" id="{2E376D42-F8BE-E8AC-7933-841F1EA221DE}"/>
              </a:ext>
            </a:extLst>
          </p:cNvPr>
          <p:cNvGrpSpPr/>
          <p:nvPr/>
        </p:nvGrpSpPr>
        <p:grpSpPr>
          <a:xfrm>
            <a:off x="11963400" y="9613112"/>
            <a:ext cx="5846055" cy="559588"/>
            <a:chOff x="11987026" y="9570343"/>
            <a:chExt cx="5846055" cy="559588"/>
          </a:xfrm>
        </p:grpSpPr>
        <p:sp>
          <p:nvSpPr>
            <p:cNvPr id="19" name="TextBox 6">
              <a:extLst>
                <a:ext uri="{FF2B5EF4-FFF2-40B4-BE49-F238E27FC236}">
                  <a16:creationId xmlns:a16="http://schemas.microsoft.com/office/drawing/2014/main" id="{B5A3A5EA-8C02-A7E1-BCE9-962A191959B2}"/>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20" name="Freeform 8">
              <a:extLst>
                <a:ext uri="{FF2B5EF4-FFF2-40B4-BE49-F238E27FC236}">
                  <a16:creationId xmlns:a16="http://schemas.microsoft.com/office/drawing/2014/main" id="{338F02BB-5CBF-0D4C-8AD9-23C8E75A4348}"/>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3868407347"/>
      </p:ext>
    </p:extLst>
  </p:cSld>
  <p:clrMapOvr>
    <a:masterClrMapping/>
  </p:clrMapOvr>
  <mc:AlternateContent xmlns:mc="http://schemas.openxmlformats.org/markup-compatibility/2006" xmlns:p14="http://schemas.microsoft.com/office/powerpoint/2010/main">
    <mc:Choice Requires="p14">
      <p:transition spd="slow" p14:dur="1500" advTm="113000">
        <p:push dir="u"/>
      </p:transition>
    </mc:Choice>
    <mc:Fallback xmlns="">
      <p:transition spd="slow" advTm="11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cartone animato, clipart, illustrazione&#10;&#10;Descrizione generata automaticamente">
            <a:extLst>
              <a:ext uri="{FF2B5EF4-FFF2-40B4-BE49-F238E27FC236}">
                <a16:creationId xmlns:a16="http://schemas.microsoft.com/office/drawing/2014/main" id="{73CAA914-71C4-8077-01D6-C54AAD56C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0562" y="5689990"/>
            <a:ext cx="3875415" cy="3875415"/>
          </a:xfrm>
          <a:prstGeom prst="rect">
            <a:avLst/>
          </a:prstGeom>
        </p:spPr>
      </p:pic>
      <p:grpSp>
        <p:nvGrpSpPr>
          <p:cNvPr id="9" name="Group 9"/>
          <p:cNvGrpSpPr/>
          <p:nvPr/>
        </p:nvGrpSpPr>
        <p:grpSpPr>
          <a:xfrm>
            <a:off x="14551446" y="288097"/>
            <a:ext cx="4864479" cy="1277651"/>
            <a:chOff x="0" y="0"/>
            <a:chExt cx="1818991" cy="477756"/>
          </a:xfrm>
        </p:grpSpPr>
        <p:sp>
          <p:nvSpPr>
            <p:cNvPr id="10" name="Freeform 10"/>
            <p:cNvSpPr/>
            <p:nvPr/>
          </p:nvSpPr>
          <p:spPr>
            <a:xfrm>
              <a:off x="0" y="0"/>
              <a:ext cx="1818991" cy="477756"/>
            </a:xfrm>
            <a:custGeom>
              <a:avLst/>
              <a:gdLst/>
              <a:ahLst/>
              <a:cxnLst/>
              <a:rect l="l" t="t" r="r" b="b"/>
              <a:pathLst>
                <a:path w="1818991" h="477756">
                  <a:moveTo>
                    <a:pt x="81168" y="0"/>
                  </a:moveTo>
                  <a:lnTo>
                    <a:pt x="1737824" y="0"/>
                  </a:lnTo>
                  <a:cubicBezTo>
                    <a:pt x="1782651" y="0"/>
                    <a:pt x="1818991" y="36340"/>
                    <a:pt x="1818991" y="81168"/>
                  </a:cubicBezTo>
                  <a:lnTo>
                    <a:pt x="1818991" y="396589"/>
                  </a:lnTo>
                  <a:cubicBezTo>
                    <a:pt x="1818991" y="441416"/>
                    <a:pt x="1782651" y="477756"/>
                    <a:pt x="1737824" y="477756"/>
                  </a:cubicBezTo>
                  <a:lnTo>
                    <a:pt x="81168" y="477756"/>
                  </a:lnTo>
                  <a:cubicBezTo>
                    <a:pt x="36340" y="477756"/>
                    <a:pt x="0" y="441416"/>
                    <a:pt x="0" y="396589"/>
                  </a:cubicBezTo>
                  <a:lnTo>
                    <a:pt x="0" y="81168"/>
                  </a:lnTo>
                  <a:cubicBezTo>
                    <a:pt x="0" y="36340"/>
                    <a:pt x="36340" y="0"/>
                    <a:pt x="81168" y="0"/>
                  </a:cubicBezTo>
                  <a:close/>
                </a:path>
              </a:pathLst>
            </a:custGeom>
            <a:solidFill>
              <a:srgbClr val="000000">
                <a:alpha val="0"/>
              </a:srgbClr>
            </a:solidFill>
            <a:ln w="38100" cap="rnd">
              <a:solidFill>
                <a:srgbClr val="0064A3"/>
              </a:solidFill>
              <a:round/>
            </a:ln>
          </p:spPr>
          <p:txBody>
            <a:bodyPr/>
            <a:lstStyle/>
            <a:p>
              <a:endParaRPr lang="it-IT"/>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99849" y="452205"/>
            <a:ext cx="3342411" cy="895766"/>
          </a:xfrm>
          <a:custGeom>
            <a:avLst/>
            <a:gdLst/>
            <a:ahLst/>
            <a:cxnLst/>
            <a:rect l="l" t="t" r="r" b="b"/>
            <a:pathLst>
              <a:path w="3342411" h="895766">
                <a:moveTo>
                  <a:pt x="0" y="0"/>
                </a:moveTo>
                <a:lnTo>
                  <a:pt x="3342411" y="0"/>
                </a:lnTo>
                <a:lnTo>
                  <a:pt x="3342411" y="895766"/>
                </a:lnTo>
                <a:lnTo>
                  <a:pt x="0" y="895766"/>
                </a:lnTo>
                <a:lnTo>
                  <a:pt x="0" y="0"/>
                </a:lnTo>
                <a:close/>
              </a:path>
            </a:pathLst>
          </a:custGeom>
          <a:blipFill>
            <a:blip r:embed="rId5"/>
            <a:stretch>
              <a:fillRect/>
            </a:stretch>
          </a:blipFill>
        </p:spPr>
        <p:txBody>
          <a:bodyPr/>
          <a:lstStyle/>
          <a:p>
            <a:endParaRPr lang="it-IT" dirty="0"/>
          </a:p>
        </p:txBody>
      </p:sp>
      <p:grpSp>
        <p:nvGrpSpPr>
          <p:cNvPr id="43" name="Gruppo 42">
            <a:extLst>
              <a:ext uri="{FF2B5EF4-FFF2-40B4-BE49-F238E27FC236}">
                <a16:creationId xmlns:a16="http://schemas.microsoft.com/office/drawing/2014/main" id="{7CBFF150-FDD9-D2AD-8D8E-8CC6326C6E89}"/>
              </a:ext>
            </a:extLst>
          </p:cNvPr>
          <p:cNvGrpSpPr/>
          <p:nvPr/>
        </p:nvGrpSpPr>
        <p:grpSpPr>
          <a:xfrm>
            <a:off x="844546" y="3611230"/>
            <a:ext cx="16071855" cy="5192173"/>
            <a:chOff x="685800" y="4236001"/>
            <a:chExt cx="16071855" cy="5192173"/>
          </a:xfrm>
        </p:grpSpPr>
        <p:sp>
          <p:nvSpPr>
            <p:cNvPr id="34" name="AutoShape 5">
              <a:extLst>
                <a:ext uri="{FF2B5EF4-FFF2-40B4-BE49-F238E27FC236}">
                  <a16:creationId xmlns:a16="http://schemas.microsoft.com/office/drawing/2014/main" id="{339AB3BC-D921-21A5-2F56-A42026E8008F}"/>
                </a:ext>
              </a:extLst>
            </p:cNvPr>
            <p:cNvSpPr/>
            <p:nvPr/>
          </p:nvSpPr>
          <p:spPr>
            <a:xfrm flipH="1" flipV="1">
              <a:off x="685800" y="4236001"/>
              <a:ext cx="76200" cy="5192173"/>
            </a:xfrm>
            <a:prstGeom prst="line">
              <a:avLst/>
            </a:prstGeom>
            <a:ln w="38100" cap="flat">
              <a:solidFill>
                <a:srgbClr val="C00000"/>
              </a:solidFill>
              <a:prstDash val="solid"/>
              <a:headEnd type="none" w="sm" len="sm"/>
              <a:tailEnd type="none" w="sm" len="sm"/>
            </a:ln>
          </p:spPr>
          <p:txBody>
            <a:bodyPr/>
            <a:lstStyle/>
            <a:p>
              <a:endParaRPr lang="it-IT" dirty="0">
                <a:ln>
                  <a:solidFill>
                    <a:srgbClr val="9F142A"/>
                  </a:solidFill>
                </a:ln>
              </a:endParaRPr>
            </a:p>
          </p:txBody>
        </p:sp>
        <p:grpSp>
          <p:nvGrpSpPr>
            <p:cNvPr id="41" name="Gruppo 40">
              <a:extLst>
                <a:ext uri="{FF2B5EF4-FFF2-40B4-BE49-F238E27FC236}">
                  <a16:creationId xmlns:a16="http://schemas.microsoft.com/office/drawing/2014/main" id="{38FB186F-ECF3-4F15-7145-386287F0AAC7}"/>
                </a:ext>
              </a:extLst>
            </p:cNvPr>
            <p:cNvGrpSpPr/>
            <p:nvPr/>
          </p:nvGrpSpPr>
          <p:grpSpPr>
            <a:xfrm>
              <a:off x="761341" y="4244271"/>
              <a:ext cx="15996314" cy="3839767"/>
              <a:chOff x="761341" y="4384600"/>
              <a:chExt cx="15996314" cy="3839767"/>
            </a:xfrm>
          </p:grpSpPr>
          <p:sp>
            <p:nvSpPr>
              <p:cNvPr id="36" name="CasellaDiTesto 35">
                <a:extLst>
                  <a:ext uri="{FF2B5EF4-FFF2-40B4-BE49-F238E27FC236}">
                    <a16:creationId xmlns:a16="http://schemas.microsoft.com/office/drawing/2014/main" id="{60A93CD4-B9BF-7BE6-81F9-F897BC3CCA9E}"/>
                  </a:ext>
                </a:extLst>
              </p:cNvPr>
              <p:cNvSpPr txBox="1"/>
              <p:nvPr/>
            </p:nvSpPr>
            <p:spPr>
              <a:xfrm>
                <a:off x="892795" y="4384600"/>
                <a:ext cx="15864860" cy="2554545"/>
              </a:xfrm>
              <a:prstGeom prst="rect">
                <a:avLst/>
              </a:prstGeom>
              <a:noFill/>
            </p:spPr>
            <p:txBody>
              <a:bodyPr wrap="square">
                <a:spAutoFit/>
              </a:bodyPr>
              <a:lstStyle/>
              <a:p>
                <a:pPr algn="just" rtl="0" fontAlgn="base"/>
                <a:r>
                  <a:rPr lang="it-IT" sz="3200" i="1" dirty="0">
                    <a:solidFill>
                      <a:srgbClr val="6C6E70"/>
                    </a:solidFill>
                    <a:latin typeface="Poppins"/>
                  </a:rPr>
                  <a:t>Persona   che,  in  ragione  delle  competenze professionali e nei limiti di poteri gerarchici e funzionali adeguati alla  natura  dell'incarico  conferitogli, sovrintende alla attività lavorativa   e  garantisce  l'attuazione  delle  direttive  ricevute, controllandone  la  corretta  esecuzione  da  parte dei lavoratori ed esercitando un funzionale potere di iniziativa.</a:t>
                </a:r>
              </a:p>
            </p:txBody>
          </p:sp>
          <p:sp>
            <p:nvSpPr>
              <p:cNvPr id="37" name="CasellaDiTesto 36">
                <a:extLst>
                  <a:ext uri="{FF2B5EF4-FFF2-40B4-BE49-F238E27FC236}">
                    <a16:creationId xmlns:a16="http://schemas.microsoft.com/office/drawing/2014/main" id="{19B178E9-A7A3-2261-520B-FBBF99346D59}"/>
                  </a:ext>
                </a:extLst>
              </p:cNvPr>
              <p:cNvSpPr txBox="1"/>
              <p:nvPr/>
            </p:nvSpPr>
            <p:spPr>
              <a:xfrm>
                <a:off x="761341" y="7701147"/>
                <a:ext cx="3161730" cy="523220"/>
              </a:xfrm>
              <a:prstGeom prst="rect">
                <a:avLst/>
              </a:prstGeom>
              <a:noFill/>
            </p:spPr>
            <p:txBody>
              <a:bodyPr wrap="square">
                <a:spAutoFit/>
              </a:bodyPr>
              <a:lstStyle/>
              <a:p>
                <a:pPr algn="r" fontAlgn="base"/>
                <a:r>
                  <a:rPr lang="it-IT" sz="2800" dirty="0" err="1">
                    <a:solidFill>
                      <a:srgbClr val="6C6E70"/>
                    </a:solidFill>
                    <a:latin typeface="Poppins"/>
                  </a:rPr>
                  <a:t>D.Lgs</a:t>
                </a:r>
                <a:r>
                  <a:rPr lang="it-IT" sz="2800" dirty="0">
                    <a:solidFill>
                      <a:srgbClr val="6C6E70"/>
                    </a:solidFill>
                    <a:latin typeface="Poppins"/>
                  </a:rPr>
                  <a:t> 81/08 art.2 </a:t>
                </a:r>
              </a:p>
            </p:txBody>
          </p:sp>
        </p:grpSp>
      </p:grpSp>
      <p:grpSp>
        <p:nvGrpSpPr>
          <p:cNvPr id="2" name="Gruppo 1">
            <a:extLst>
              <a:ext uri="{FF2B5EF4-FFF2-40B4-BE49-F238E27FC236}">
                <a16:creationId xmlns:a16="http://schemas.microsoft.com/office/drawing/2014/main" id="{7969417D-2F83-2F35-45DB-EE5F52084695}"/>
              </a:ext>
            </a:extLst>
          </p:cNvPr>
          <p:cNvGrpSpPr/>
          <p:nvPr/>
        </p:nvGrpSpPr>
        <p:grpSpPr>
          <a:xfrm>
            <a:off x="-19940" y="2705100"/>
            <a:ext cx="17238812" cy="628956"/>
            <a:chOff x="-19940" y="2705100"/>
            <a:chExt cx="17238812" cy="628956"/>
          </a:xfrm>
        </p:grpSpPr>
        <p:sp>
          <p:nvSpPr>
            <p:cNvPr id="21" name="CasellaDiTesto 20">
              <a:extLst>
                <a:ext uri="{FF2B5EF4-FFF2-40B4-BE49-F238E27FC236}">
                  <a16:creationId xmlns:a16="http://schemas.microsoft.com/office/drawing/2014/main" id="{A15DC457-8472-8703-6218-9987341F0DB6}"/>
                </a:ext>
              </a:extLst>
            </p:cNvPr>
            <p:cNvSpPr txBox="1"/>
            <p:nvPr/>
          </p:nvSpPr>
          <p:spPr>
            <a:xfrm>
              <a:off x="1503479" y="2705100"/>
              <a:ext cx="15715393" cy="584775"/>
            </a:xfrm>
            <a:prstGeom prst="rect">
              <a:avLst/>
            </a:prstGeom>
            <a:noFill/>
          </p:spPr>
          <p:txBody>
            <a:bodyPr wrap="square">
              <a:spAutoFit/>
            </a:bodyPr>
            <a:lstStyle/>
            <a:p>
              <a:pPr algn="l" rtl="0" fontAlgn="base"/>
              <a:r>
                <a:rPr lang="it-IT" sz="3200" b="1" dirty="0">
                  <a:solidFill>
                    <a:srgbClr val="6C6E70"/>
                  </a:solidFill>
                  <a:latin typeface="Poppins"/>
                </a:rPr>
                <a:t>Preposto</a:t>
              </a:r>
            </a:p>
          </p:txBody>
        </p:sp>
        <p:sp>
          <p:nvSpPr>
            <p:cNvPr id="40" name="Freeform 18">
              <a:extLst>
                <a:ext uri="{FF2B5EF4-FFF2-40B4-BE49-F238E27FC236}">
                  <a16:creationId xmlns:a16="http://schemas.microsoft.com/office/drawing/2014/main" id="{15F9CD1F-ED0E-689F-23E2-DF48E73E8C3C}"/>
                </a:ext>
              </a:extLst>
            </p:cNvPr>
            <p:cNvSpPr/>
            <p:nvPr/>
          </p:nvSpPr>
          <p:spPr>
            <a:xfrm>
              <a:off x="-19940" y="2705100"/>
              <a:ext cx="1328032" cy="628956"/>
            </a:xfrm>
            <a:custGeom>
              <a:avLst/>
              <a:gdLst/>
              <a:ahLst/>
              <a:cxnLst/>
              <a:rect l="l" t="t" r="r" b="b"/>
              <a:pathLst>
                <a:path w="1001538" h="253126">
                  <a:moveTo>
                    <a:pt x="798338" y="0"/>
                  </a:moveTo>
                  <a:lnTo>
                    <a:pt x="0" y="0"/>
                  </a:lnTo>
                  <a:lnTo>
                    <a:pt x="0" y="253126"/>
                  </a:lnTo>
                  <a:lnTo>
                    <a:pt x="798338" y="253126"/>
                  </a:lnTo>
                  <a:lnTo>
                    <a:pt x="1001538" y="126563"/>
                  </a:lnTo>
                  <a:lnTo>
                    <a:pt x="798338" y="0"/>
                  </a:lnTo>
                  <a:close/>
                </a:path>
              </a:pathLst>
            </a:custGeom>
            <a:solidFill>
              <a:srgbClr val="0067A7"/>
            </a:solidFill>
            <a:effectLst>
              <a:outerShdw blurRad="76200" dir="18900000" sy="23000" kx="-1200000" algn="bl" rotWithShape="0">
                <a:prstClr val="black">
                  <a:alpha val="20000"/>
                </a:prstClr>
              </a:outerShdw>
            </a:effectLst>
          </p:spPr>
          <p:txBody>
            <a:bodyPr/>
            <a:lstStyle/>
            <a:p>
              <a:endParaRPr lang="it-IT" dirty="0"/>
            </a:p>
          </p:txBody>
        </p:sp>
      </p:grpSp>
      <p:grpSp>
        <p:nvGrpSpPr>
          <p:cNvPr id="3" name="Gruppo 2">
            <a:extLst>
              <a:ext uri="{FF2B5EF4-FFF2-40B4-BE49-F238E27FC236}">
                <a16:creationId xmlns:a16="http://schemas.microsoft.com/office/drawing/2014/main" id="{1147D7E8-CEE4-9441-5CF3-F2727FECC64C}"/>
              </a:ext>
            </a:extLst>
          </p:cNvPr>
          <p:cNvGrpSpPr/>
          <p:nvPr/>
        </p:nvGrpSpPr>
        <p:grpSpPr>
          <a:xfrm>
            <a:off x="152400" y="491503"/>
            <a:ext cx="16328801" cy="628955"/>
            <a:chOff x="164478" y="342900"/>
            <a:chExt cx="15452980" cy="628955"/>
          </a:xfrm>
        </p:grpSpPr>
        <p:sp>
          <p:nvSpPr>
            <p:cNvPr id="4" name="TextBox 3">
              <a:extLst>
                <a:ext uri="{FF2B5EF4-FFF2-40B4-BE49-F238E27FC236}">
                  <a16:creationId xmlns:a16="http://schemas.microsoft.com/office/drawing/2014/main" id="{E11E8BE2-3D55-ABD9-BD80-A406F8699049}"/>
                </a:ext>
              </a:extLst>
            </p:cNvPr>
            <p:cNvSpPr txBox="1"/>
            <p:nvPr/>
          </p:nvSpPr>
          <p:spPr>
            <a:xfrm>
              <a:off x="942273" y="342900"/>
              <a:ext cx="14675185" cy="615553"/>
            </a:xfrm>
            <a:prstGeom prst="rect">
              <a:avLst/>
            </a:prstGeom>
          </p:spPr>
          <p:txBody>
            <a:bodyPr wrap="square" lIns="0" tIns="0" rIns="0" bIns="0" rtlCol="0" anchor="t">
              <a:spAutoFit/>
            </a:bodyPr>
            <a:lstStyle/>
            <a:p>
              <a:r>
                <a:rPr lang="it-IT" sz="4000" dirty="0">
                  <a:solidFill>
                    <a:srgbClr val="9F142A"/>
                  </a:solidFill>
                  <a:latin typeface="Poppins Bold"/>
                </a:rPr>
                <a:t>Il sistema di prevenzione: i protagonisti </a:t>
              </a:r>
              <a:r>
                <a:rPr lang="it-IT" sz="3200" dirty="0">
                  <a:solidFill>
                    <a:srgbClr val="9F142A"/>
                  </a:solidFill>
                  <a:latin typeface="Poppins"/>
                </a:rPr>
                <a:t> </a:t>
              </a:r>
            </a:p>
          </p:txBody>
        </p:sp>
        <p:pic>
          <p:nvPicPr>
            <p:cNvPr id="5" name="Immagine 4" descr="Immagine che contiene Elementi grafici, grafica, Carattere, simbolo&#10;&#10;Descrizione generata automaticamente">
              <a:extLst>
                <a:ext uri="{FF2B5EF4-FFF2-40B4-BE49-F238E27FC236}">
                  <a16:creationId xmlns:a16="http://schemas.microsoft.com/office/drawing/2014/main" id="{CA6E8ECB-3F72-68B9-64B8-67C31ED406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03"/>
            <a:stretch/>
          </p:blipFill>
          <p:spPr>
            <a:xfrm>
              <a:off x="164478" y="342900"/>
              <a:ext cx="652617" cy="628955"/>
            </a:xfrm>
            <a:prstGeom prst="rect">
              <a:avLst/>
            </a:prstGeom>
          </p:spPr>
        </p:pic>
      </p:grpSp>
      <p:sp>
        <p:nvSpPr>
          <p:cNvPr id="6" name="CasellaDiTesto 5">
            <a:extLst>
              <a:ext uri="{FF2B5EF4-FFF2-40B4-BE49-F238E27FC236}">
                <a16:creationId xmlns:a16="http://schemas.microsoft.com/office/drawing/2014/main" id="{DD603A94-5ADC-4BC8-5705-EC6A3B59021F}"/>
              </a:ext>
            </a:extLst>
          </p:cNvPr>
          <p:cNvSpPr txBox="1"/>
          <p:nvPr/>
        </p:nvSpPr>
        <p:spPr>
          <a:xfrm>
            <a:off x="914400" y="1485900"/>
            <a:ext cx="7086600" cy="1165575"/>
          </a:xfrm>
          <a:prstGeom prst="rect">
            <a:avLst/>
          </a:prstGeom>
          <a:noFill/>
        </p:spPr>
        <p:txBody>
          <a:bodyPr wrap="square">
            <a:spAutoFit/>
          </a:bodyPr>
          <a:lstStyle/>
          <a:p>
            <a:r>
              <a:rPr lang="it-IT" sz="3487" dirty="0" err="1">
                <a:solidFill>
                  <a:srgbClr val="6C6E70"/>
                </a:solidFill>
                <a:latin typeface="Poppins Bold"/>
              </a:rPr>
              <a:t>D.Lgs</a:t>
            </a:r>
            <a:r>
              <a:rPr lang="it-IT" sz="3487" dirty="0">
                <a:solidFill>
                  <a:srgbClr val="6C6E70"/>
                </a:solidFill>
                <a:latin typeface="Poppins Bold"/>
              </a:rPr>
              <a:t> 81/08 art.2  </a:t>
            </a:r>
          </a:p>
          <a:p>
            <a:r>
              <a:rPr lang="it-IT" sz="3487" dirty="0">
                <a:solidFill>
                  <a:srgbClr val="6C6E70"/>
                </a:solidFill>
                <a:latin typeface="Poppins Bold"/>
              </a:rPr>
              <a:t>Definizioni </a:t>
            </a:r>
          </a:p>
        </p:txBody>
      </p:sp>
      <p:sp>
        <p:nvSpPr>
          <p:cNvPr id="8" name="AutoShape 4">
            <a:extLst>
              <a:ext uri="{FF2B5EF4-FFF2-40B4-BE49-F238E27FC236}">
                <a16:creationId xmlns:a16="http://schemas.microsoft.com/office/drawing/2014/main" id="{C59381B6-150F-D4B9-F1C6-52D775637A1C}"/>
              </a:ext>
            </a:extLst>
          </p:cNvPr>
          <p:cNvSpPr/>
          <p:nvPr/>
        </p:nvSpPr>
        <p:spPr>
          <a:xfrm>
            <a:off x="0" y="9565405"/>
            <a:ext cx="18288000" cy="721595"/>
          </a:xfrm>
          <a:prstGeom prst="rect">
            <a:avLst/>
          </a:prstGeom>
          <a:gradFill rotWithShape="1">
            <a:gsLst>
              <a:gs pos="0">
                <a:srgbClr val="9F142A">
                  <a:alpha val="100000"/>
                </a:srgbClr>
              </a:gs>
              <a:gs pos="50000">
                <a:srgbClr val="0064A3">
                  <a:alpha val="100000"/>
                </a:srgbClr>
              </a:gs>
              <a:gs pos="100000">
                <a:srgbClr val="009F5A">
                  <a:alpha val="100000"/>
                </a:srgbClr>
              </a:gs>
            </a:gsLst>
            <a:lin ang="0"/>
          </a:gradFill>
        </p:spPr>
        <p:txBody>
          <a:bodyPr/>
          <a:lstStyle/>
          <a:p>
            <a:endParaRPr lang="it-IT"/>
          </a:p>
        </p:txBody>
      </p:sp>
      <p:grpSp>
        <p:nvGrpSpPr>
          <p:cNvPr id="15" name="Gruppo 14">
            <a:extLst>
              <a:ext uri="{FF2B5EF4-FFF2-40B4-BE49-F238E27FC236}">
                <a16:creationId xmlns:a16="http://schemas.microsoft.com/office/drawing/2014/main" id="{A06A98A1-BE20-BB2D-B20F-F59935AA5AF2}"/>
              </a:ext>
            </a:extLst>
          </p:cNvPr>
          <p:cNvGrpSpPr/>
          <p:nvPr/>
        </p:nvGrpSpPr>
        <p:grpSpPr>
          <a:xfrm>
            <a:off x="11963400" y="9613112"/>
            <a:ext cx="5846055" cy="559588"/>
            <a:chOff x="11987026" y="9570343"/>
            <a:chExt cx="5846055" cy="559588"/>
          </a:xfrm>
        </p:grpSpPr>
        <p:sp>
          <p:nvSpPr>
            <p:cNvPr id="16" name="TextBox 6">
              <a:extLst>
                <a:ext uri="{FF2B5EF4-FFF2-40B4-BE49-F238E27FC236}">
                  <a16:creationId xmlns:a16="http://schemas.microsoft.com/office/drawing/2014/main" id="{D6F54E4D-533D-9E01-7163-F5F311F33FDA}"/>
                </a:ext>
              </a:extLst>
            </p:cNvPr>
            <p:cNvSpPr txBox="1"/>
            <p:nvPr/>
          </p:nvSpPr>
          <p:spPr>
            <a:xfrm>
              <a:off x="11987026" y="9570343"/>
              <a:ext cx="5846055" cy="559588"/>
            </a:xfrm>
            <a:prstGeom prst="rect">
              <a:avLst/>
            </a:prstGeom>
          </p:spPr>
          <p:txBody>
            <a:bodyPr lIns="0" tIns="0" rIns="0" bIns="0" rtlCol="0" anchor="t">
              <a:spAutoFit/>
            </a:bodyPr>
            <a:lstStyle/>
            <a:p>
              <a:pPr algn="r">
                <a:lnSpc>
                  <a:spcPts val="4565"/>
                </a:lnSpc>
              </a:pPr>
              <a:r>
                <a:rPr lang="en-US" sz="3261" dirty="0">
                  <a:solidFill>
                    <a:srgbClr val="FFFFFF"/>
                  </a:solidFill>
                  <a:latin typeface="Poppins"/>
                </a:rPr>
                <a:t>Copyright     </a:t>
              </a:r>
              <a:r>
                <a:rPr lang="en-US" sz="3261" dirty="0" err="1">
                  <a:solidFill>
                    <a:srgbClr val="FFFFFF"/>
                  </a:solidFill>
                  <a:latin typeface="Poppins"/>
                </a:rPr>
                <a:t>Meleam</a:t>
              </a:r>
              <a:r>
                <a:rPr lang="en-US" sz="3261" dirty="0">
                  <a:solidFill>
                    <a:srgbClr val="FFFFFF"/>
                  </a:solidFill>
                  <a:latin typeface="Poppins"/>
                </a:rPr>
                <a:t> spa</a:t>
              </a:r>
            </a:p>
          </p:txBody>
        </p:sp>
        <p:sp>
          <p:nvSpPr>
            <p:cNvPr id="17" name="Freeform 8">
              <a:extLst>
                <a:ext uri="{FF2B5EF4-FFF2-40B4-BE49-F238E27FC236}">
                  <a16:creationId xmlns:a16="http://schemas.microsoft.com/office/drawing/2014/main" id="{90285340-1F62-15D0-F91B-DD88C35E2732}"/>
                </a:ext>
              </a:extLst>
            </p:cNvPr>
            <p:cNvSpPr/>
            <p:nvPr/>
          </p:nvSpPr>
          <p:spPr>
            <a:xfrm>
              <a:off x="14749489" y="9711212"/>
              <a:ext cx="321127" cy="351439"/>
            </a:xfrm>
            <a:custGeom>
              <a:avLst/>
              <a:gdLst/>
              <a:ahLst/>
              <a:cxnLst/>
              <a:rect l="l" t="t" r="r" b="b"/>
              <a:pathLst>
                <a:path w="428170" h="468585">
                  <a:moveTo>
                    <a:pt x="0" y="0"/>
                  </a:moveTo>
                  <a:lnTo>
                    <a:pt x="428169" y="0"/>
                  </a:lnTo>
                  <a:lnTo>
                    <a:pt x="428169" y="468585"/>
                  </a:lnTo>
                  <a:lnTo>
                    <a:pt x="0" y="468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spTree>
    <p:custDataLst>
      <p:tags r:id="rId1"/>
    </p:custDataLst>
    <p:extLst>
      <p:ext uri="{BB962C8B-B14F-4D97-AF65-F5344CB8AC3E}">
        <p14:creationId xmlns:p14="http://schemas.microsoft.com/office/powerpoint/2010/main" val="2391984364"/>
      </p:ext>
    </p:extLst>
  </p:cSld>
  <p:clrMapOvr>
    <a:masterClrMapping/>
  </p:clrMapOvr>
  <mc:AlternateContent xmlns:mc="http://schemas.openxmlformats.org/markup-compatibility/2006" xmlns:p14="http://schemas.microsoft.com/office/powerpoint/2010/main">
    <mc:Choice Requires="p14">
      <p:transition spd="slow" p14:dur="1500" advTm="125000">
        <p:push dir="u"/>
      </p:transition>
    </mc:Choice>
    <mc:Fallback xmlns="">
      <p:transition spd="slow" advTm="125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B81671F-01BB-44C6-B70A-9D357FA9062E}"/>
  <p:tag name="ISPRING_RESOURCE_FOLDER" val="\\192.168.1.185\Ufficio Marketing\Giuseppe R\meleam\CORSI SICUREZZA\aggiornamento rls\4_RLS_agg_Il_sistema_di_prevenzione_i_protagonisti\"/>
  <p:tag name="ISPRING_PRESENTATION_PATH" val="\\192.168.1.185\Ufficio Marketing\Giuseppe R\meleam\CORSI SICUREZZA\aggiornamento rls\4_RLS_agg_Il_sistema_di_prevenzione_i_protagonisti.pptx"/>
  <p:tag name="ISPRING_PROJECT_VERSION" val="9.3"/>
  <p:tag name="ISPRING_PROJECT_FOLDER_UPDATED" val="1"/>
  <p:tag name="ISPRING_SCREEN_RECS_UPDATED" val="\\192.168.1.185\Ufficio Marketing\Giuseppe R\meleam\CORSI SICUREZZA\aggiornamento rls\4_RLS_agg_Il_sistema_di_prevenzione_i_protagonisti\"/>
  <p:tag name="FLASHSPRING_ZOOM_TAG" val="50"/>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5F8BD9&quot;,&quot;opacity&quot;:1,&quot;type&quot;:&quot;SOLID&quot;},&quot;primaryButtonBackgroundHover&quot;:{&quot;color&quot;:&quot;#5077BB&quot;,&quot;opacity&quot;:1,&quot;type&quot;:&quot;SOLID&quot;},&quot;primaryButtonBorder&quot;:{&quot;color&quot;:&quot;#5F8BD9&quot;,&quot;opacity&quot;:1,&quot;type&quot;:&quot;SOLID&quot;},&quot;primaryButtonBorderHover&quot;:{&quot;color&quot;:&quot;#5077BB&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false,&quot;showPlayPause&quot;:false,&quot;showPlaybackRateButton&quot;:false,&quot;showPrevButton&quot;:true,&quot;showRewind&quot;:false,&quot;showSlideNumbers&quot;:true,&quot;showSlideOnlyButton&quot;:false,&quot;showVolumeControl&quot;:fals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attachments&quot;,&quot;markerTools&quot;,&quot;presenterInfo&quot;,&quot;outline&quot;],&quot;buttonsAtLeft&quot;:true,&quot;courseTitleVisible&quot;:true,&quot;showLogo&quot;:false,&quot;visible&quot;:false},&quot;version&quot;:&quot;1.0&quot;},&quot;skinMessages&quot;:{&quot;PB_ACCESSIBLE_ARIA_LABEL_BACK_TO_BEGIN&quot;:&quot;Vai all’inizio della diapositiva&quot;,&quot;PB_ACCESSIBLE_ARIA_LABEL_BOTTOM_PANEL&quot;:&quot;Barra inferiore&quot;,&quot;PB_ACCESSIBLE_ARIA_LABEL_NAVIGATION_BUTTONS&quot;:&quot;Pulsanti di navigazione&quot;,&quot;PB_ACCESSIBLE_ARIA_LABEL_SETTINGS&quot;:&quot;Impostazioni di accessibilità&quot;,&quot;PB_ACCESSIBLE_ARIA_LABEL_SLIDE&quot;:&quot;Diapositiva&quot;,&quot;PB_ACCESSIBLE_ARIA_LABEL_TOP_PANEL&quot;:&quot;Barra superiore&quot;,&quot;PB_ACCESSIBLE_AUDIO_NARRATION_LABEL&quot;:&quot;Narrazione Audio&quot;,&quot;PB_ACCESSIBLE_NAVIGATION_NEXT_BUTTON&quot;:&quot;Prossimo&quot;,&quot;PB_ACCESSIBLE_NAVIGATION_PREV_BUTTON&quot;:&quot;Precedente&quot;,&quot;PB_ACCESSIBLE_SKIN_ENABLE_ACCESSIBILITY_MODE&quot;:&quot;Attiva la modalità Accessibilità&quot;,&quot;PB_ACCESSIBLE_SKIN_ENABLE_NORMAL_MODE&quot;:&quot;Disattiva la modalità Accessibilità&quot;,&quot;PB_ACCESSIBLE_SKIN_PRESENTER_PHOTO&quot;:&quot;Foto del presentatore&quot;,&quot;PB_ACCESSIBLE_SLIDE_N_OF_COUNT&quot;:&quot;Slide %SLIDE_NUMBER% di %TOTAL_SLIDES%&quot;,&quot;PB_ACCESSIBLE_VIDEO_NARRATION_LABEL&quot;:&quot;Narrazione Video&quot;,&quot;PB_ACCESSIBLE_WATERMARK_SKIN_CREATED_WITH&quot;:&quot;Creato con la versione di prova di iSpring&quot;,&quot;PB_ATTACHMENT_DOCUMENT_SUBTITLE&quot;:&quot;Documento&quot;,&quot;PB_ATTACHMENT_FILE_SUBTITLE&quot;:&quot;File&quot;,&quot;PB_ATTACHMENT_IMAGE_SUBTITLE&quot;:&quot;Immagine&quot;,&quot;PB_ATTACHMENT_LINK_SUBTITLE&quot;:&quot;Collega&quot;,&quot;PB_ATTACHMENT_VIDEO_SUBTITLE&quot;:&quot;Video&quot;,&quot;PB_BACK_TO_APP_BUTTON_LABEL&quot;:&quot;Indietro&quot;,&quot;PB_CC_MENU_OFF&quot;:&quot;Off&quot;,&quot;PB_CC_MENU_ON&quot;:&quot;On&quot;,&quot;PB_CC_MENU_TITLE&quot;:&quot;Note&quot;,&quot;PB_CONTROL_PANEL_EXIT_FULL_SCREEN&quot;:&quot;Esci dallo schermo intero&quot;,&quot;PB_CONTROL_PANEL_FULL_SCREEN&quot;:&quot;A schermo intero&quot;,&quot;PB_CONTROL_PANEL_NEXT&quot;:&quot;Successivo&quot;,&quot;PB_CONTROL_PANEL_OUTLINE&quot;:&quot;Struttura&quot;,&quot;PB_CONTROL_PANEL_PREV&quot;:&quot;&quot;,&quot;PB_CONTROL_PANEL_REPLAY&quot;:&quot;Ripeti&quot;,&quot;PB_CONTROL_PANEL_SLIDE_COUNTER&quot;:&quot;%SLIDE_NUMBER% di %TOTAL_SLIDES%&quot;,&quot;PB_CONTROL_PANEL_VOLUME_CONTROL&quot;:&quot;Volume&quot;,&quot;PB_CURRENT_SLIDE_IS_NOT_COMPLETED&quot;:&quot;Devi vedere l'intera slide per continuare&quot;,&quot;PB_DOMAIN_RESTRICTION&quot;:&quot;Spiacenti, l'autore ha disabilitato la visualizzazione della presentazione su questo dominio.&quot;,&quot;PB_DRAWING_TOOLS_END_DRAWING&quot;:&quot;Esci dalla modalità di disegno&quot;,&quot;PB_DRAWING_TOOLS_ERASER&quot;:&quot;Gomma&quot;,&quot;PB_DRAWING_TOOLS_ERASE_ALL&quot;:&quot;Cancella tutto&quot;,&quot;PB_DRAWING_TOOLS_HIGHLIGHTER&quot;:&quot;Evidenziatore&quot;,&quot;PB_DRAWING_TOOLS_PEN&quot;:&quot;Penna&quot;,&quot;PB_ENTER_PASSWORD&quot;:&quot;Inserisci una password per visualizzare la presentazione&quot;,&quot;PB_INCORRECT_PASSWORD&quot;:&quot;La password non è corretta&quot;,&quot;PB_INTERACTION_SLIDE_WINDOW_TEXT&quot;:&quot;È necessario completare l'interazione prima di lasciare questa slide.&quot;,&quot;PB_MESSAGE_BOX_NO&quot;:&quot;No&quot;,&quot;PB_MESSAGE_BOX_OK&quot;:&quot;OK&quot;,&quot;PB_MESSAGE_BOX_YES&quot;:&quot;Sì&quot;,&quot;PB_NAVIGATION_IS_RESTRICTED&quot;:&quot;È possibile accedere solo alle slide visualizzate in precedenza.&quot;,&quot;PB_NAVIGATION_IS_SEQUENTIAL&quot;:&quot;Devi visualizzare le diapositive nell'ordine indicato.&quot;,&quot;PB_PLAYBACK_RATE_MENU_CAPTION&quot;:&quot;Velocità&quot;,&quot;PB_PRECEDING_QUIZ_FAILED_WINDOW_TEXT&quot;:&quot;Non puoi avanzare perché non hai superato il quiz alla slide %SLIDE_INDEX%.&quot;,&quot;PB_PRECEDING_QUIZ_NOT_COMPLETED_WINDOW_TEXT&quot;:&quot;È necessario fare il quiz alla slide %SLIDE_INDEX% per avanzare.&quot;,&quot;PB_PRECEDING_QUIZ_NOT_PASSED_WINDOW_TEXT&quot;:&quot;Devi passare il quiz alla slide %SLIDE_INDEX%  per avanzare.&quot;,&quot;PB_PRECEDING_SCENARIO_FAILED_WINDOW_TEXT&quot;:&quot;Non puoi avanzare perché non hai superato la simulazione alla slide %SLIDE_INDEX%.&quot;,&quot;PB_PRECEDING_SCENARIO_NOT_COMPLETED_WINDOW_TEXT&quot;:&quot;È necessario tentare la simulazione alla slide %SLIDE_INDEX% per avanzare.&quot;,&quot;PB_PRECEDING_SCENARIO_NOT_PASSED_WINDOW_TEXT&quot;:&quot;È necessario passare la simulazione alla slide %SLIDE_INDEX% per avanzare.&quot;,&quot;PB_PRESENTER_COLLAPSE_BIO&quot;:&quot;Mostra meno&quot;,&quot;PB_PRESENTER_EMAIL&quot;:&quot;E-mail&quot;,&quot;PB_PRESENTER_EXPAND_BIO&quot;:&quot;Mostra altro&quot;,&quot;PB_PRESENTER_NO_INFO&quot;:&quot;Nessuna info presentatore&quot;,&quot;PB_PRESENTER_WEBSITE&quot;:&quot;Sito Web&quot;,&quot;PB_QUIZ_SLIDE_WINDOW_TEXT&quot;:&quot;Devi completare il quiz prima di lasciare questa slide&quot;,&quot;PB_RATE_MENU_CAPTION&quot;:&quot;Velocità&quot;,&quot;PB_RATE_MENU_DEFAULT_RATE&quot;:&quot;Neutro&quot;,&quot;PB_RESUME_PRESENTATION_WINDOW_TEXT&quot;:&quot;Vorresti riprendere la presentazione dall'ultima slide visualizzata?&quot;,&quot;PB_SCENARIO_SLIDE_WINDOW_TEXT&quot;:&quot;È necessario completare la simulazione prima di lasciare questa slide.&quot;,&quot;PB_SEARCH_CANCEL&quot;:&quot;Annulla&quot;,&quot;PB_SEARCH_NO_RESULTS_LABEL&quot;:&quot;Nessuna corrispondenza trovata.&quot;,&quot;PB_SEARCH_PANEL_DEFAULT_TEXT&quot;:&quot;Cerca…&quot;,&quot;PB_SEARCH_RESULTS_LABEL&quot;:&quot;Risultati della ricerca&quot;,&quot;PB_SEARCH_RESULT_IN_NOTES&quot;:&quot;nelle note&quot;,&quot;PB_SEARCH_RESULT_IN_TEXT_LABEL&quot;:&quot;nella diapositiva&quot;,&quot;PB_SUBTITLES_MENU_CAPTION&quot;:&quot;Sottotitoli&quot;,&quot;PB_SUBTITLES_OFF&quot;:&quot;Off&quot;,&quot;PB_TAB_NOTES_LABEL&quot;:&quot;Note&quot;,&quot;PB_TAB_OUTLINE_LABEL&quot;:&quot;Diapositive&quot;,&quot;PB_TIME_RESTRICTION&quot;:&quot;Spiacenti, l'autore ha disabilitato la visione della presentazione al momento.&quot;,&quot;PB_TITLE_PANEL_ATTACHMENTS&quot;:&quot;Risorse&quot;,&quot;PB_TITLE_PANEL_MARKER_TOOLS&quot;:&quot;Disegno&quot;,&quot;PB_TITLE_PANEL_NOTES&quot;:&quot;Note&quot;,&quot;PB_TITLE_PANEL_OUTLINE&quot;:&quot;Struttura&quot;,&quot;PB_TITLE_PANEL_PRESENTER_INFO&quot;:&quot;Info del presentatore&quot;,&quot;PB_TREE_CONTROL_LOADING&quot;:&quot;Caricamento…&quot;,&quot;PB_VIDEO_WINDOW_NO_VIDEO_LABEL&quot;:&quot;Nessun video&quot;},&quot;playbackAndNavigationSettings&quot;:{&quot;autoStart&quot;:true,&quot;saveAnimationStates&quot;:true,&quot;loopPresentation&quot;:false,&quot;autoPlayAnimations&quot;:false,&quot;autoPlayAnimationsTime&quot;:1,&quot;navigationType&quot;:&quot;LIMITED&quot;,&quot;resumeMode&quot;:&quot;PROMPT&quot;,&quot;enableKeyboardNavigation&quot;:true},&quot;keyboardSettings&quot;:&quot;&quot;,&quot;skinVersion&quot;:2,&quot;skinCompatibleVersion&quot;:0,&quot;publishSettings&quot;:{&quot;backgroundColor&quot;:&quot;#DCDEE0&quot;,&quot;playerDimensions&quot;:{&quot;height&quot;:92,&quot;width&quot;:16},&quot;playerModule&quot;:&quot;UniversalHtml&quot;,&quot;presentationContent&quot;:{&quot;metadata&quot;:{&quot;references&quot;:false,&quot;texts&quot;:[&quot;DT_HYPERLINK_TOOLTIP&quot;]},&quot;resources&quot;:{&quot;attachments&quot;:false,&quot;fonts&quot;:[{&quot;charsets&quot;:{&quot;dynamicFormatted&quot;:[&quot;DCT_INTERACTIVITY_TEXT&quot;,&quot;DCT_INTERACTIVITY_SEMIBOLD_TEXT&quot;],&quot;dynamicPlain&quot;:[&quot;DCT_HYPERLINK_TOOLTIP&quot;],&quot;static&quot;:[&quot;Successivo&quot;,&quot;%SLIDE_NUMBER% di %TOTAL_SLIDES%&quot;,&quot;Sì&quot;,&quot;No&quot;,&quot;OK&quot;,&quot;Vorresti riprendere la presentazione dall'ultima slide visualizzata?&quot;,&quot;Devi vedere l'intera slide per continuare&quot;,&quot;È possibile accedere solo alle slide visualizzate in precedenza.&quot;,&quot;Devi visualizzare le diapositive nell'ordine indicato.&quot;,&quot;Devi completare il quiz prima di lasciare questa slide&quot;,&quot;Devi passare il quiz alla slide %SLIDE_INDEX%  per avanzare.&quot;,&quot;È necessario fare il quiz alla slide %SLIDE_INDEX% per avanzare.&quot;,&quot;Non puoi avanzare perché non hai superato il quiz alla slide %SLIDE_INDEX%.&quot;,&quot;È necessario completare l'interazione prima di lasciare questa slide.&quot;,&quot;È necessario completare la simulazione prima di lasciare questa slide.&quot;,&quot;È necessario passare la simulazione alla slide %SLIDE_INDEX% per avanzare.&quot;,&quot;È necessario tentare la simulazione alla slide %SLIDE_INDEX% per avanzare.&quot;,&quot;Non puoi avanzare perché non hai superato la simulazione alla slide %SLIDE_INDEX%.&quot;,&quot;Inserisci una password per visualizzare la presentazione&quot;,&quot;La password non è corretta&quot;,&quot;Spiacenti, l'autore ha disabilitato la visualizzazione della presentazione su questo dominio.&quot;,&quot;Spiacenti, l'autore ha disabilitato la visione della presentazione al momento.&quot;,&quot;Indietro&quot;]},&quot;embedName&quot;:&quot;PFn&quot;,&quot;fontFamily&quot;:&quot;Arial&quot;,&quot;isBold&quot;:false,&quot;isItalic&quot;:false,&quot;isSemibold&quot;:false,&quot;substituteFontFamily&quot;:&quot;Arial&quot;},{&quot;charsets&quot;:{&quot;dynamicFormatted&quot;:[&quot;DCT_INTERACTIVITY_TEXT&quot;,&quot;DCT_INTERACTIVITY_SEMIBOLD_TEXT&quot;],&quot;dynamicPlain&quot;:[&quot;DCT_HYPERLINK_TOOLTIP&quot;],&quot;static&quot;:[&quot;Successivo&quot;,&quot;%SLIDE_NUMBER% di %TOTAL_SLIDES%&quot;,&quot;Sì&quot;,&quot;No&quot;,&quot;OK&quot;,&quot;Vorresti riprendere la presentazione dall'ultima slide visualizzata?&quot;,&quot;Devi vedere l'intera slide per continuare&quot;,&quot;È possibile accedere solo alle slide visualizzate in precedenza.&quot;,&quot;Devi visualizzare le diapositive nell'ordine indicato.&quot;,&quot;Devi completare il quiz prima di lasciare questa slide&quot;,&quot;Devi passare il quiz alla slide %SLIDE_INDEX%  per avanzare.&quot;,&quot;È necessario fare il quiz alla slide %SLIDE_INDEX% per avanzare.&quot;,&quot;Non puoi avanzare perché non hai superato il quiz alla slide %SLIDE_INDEX%.&quot;,&quot;È necessario completare l'interazione prima di lasciare questa slide.&quot;,&quot;È necessario completare la simulazione prima di lasciare questa slide.&quot;,&quot;È necessario passare la simulazione alla slide %SLIDE_INDEX% per avanzare.&quot;,&quot;È necessario tentare la simulazione alla slide %SLIDE_INDEX% per avanzare.&quot;,&quot;Non puoi avanzare perché non hai superato la simulazione alla slide %SLIDE_INDEX%.&quot;,&quot;Inserisci una password per visualizzare la presentazione&quot;,&quot;La password non è corretta&quot;,&quot;Spiacenti, l'autore ha disabilitato la visualizzazione della presentazione su questo dominio.&quot;,&quot;Spiacenti, l'autore ha disabilitato la visione della presentazione al momento.&quot;,&quot;Indietro&quot;]},&quot;embedName&quot;:&quot;PFnb&quot;,&quot;fontFamily&quot;:&quot;Arial&quot;,&quot;isBold&quot;:true,&quot;isItalic&quot;:false,&quot;isSemibold&quot;:false,&quot;substituteFontFamily&quot;:&quot;Arial&quot;},{&quot;charsets&quot;:{&quot;dynamicFormatted&quot;:[&quot;DCT_INTERACTIVITY_TEXT&quot;,&quot;DCT_INTERACTIVITY_SEMIBOLD_TEXT&quot;],&quot;dynamicPlain&quot;:[&quot;DCT_HYPERLINK_TOOLTIP&quot;],&quot;static&quot;:[&quot;Successivo&quot;,&quot;%SLIDE_NUMBER% di %TOTAL_SLIDES%&quot;,&quot;Sì&quot;,&quot;No&quot;,&quot;OK&quot;,&quot;Vorresti riprendere la presentazione dall'ultima slide visualizzata?&quot;,&quot;Devi vedere l'intera slide per continuare&quot;,&quot;È possibile accedere solo alle slide visualizzate in precedenza.&quot;,&quot;Devi visualizzare le diapositive nell'ordine indicato.&quot;,&quot;Devi completare il quiz prima di lasciare questa slide&quot;,&quot;Devi passare il quiz alla slide %SLIDE_INDEX%  per avanzare.&quot;,&quot;È necessario fare il quiz alla slide %SLIDE_INDEX% per avanzare.&quot;,&quot;Non puoi avanzare perché non hai superato il quiz alla slide %SLIDE_INDEX%.&quot;,&quot;È necessario completare l'interazione prima di lasciare questa slide.&quot;,&quot;È necessario completare la simulazione prima di lasciare questa slide.&quot;,&quot;È necessario passare la simulazione alla slide %SLIDE_INDEX% per avanzare.&quot;,&quot;È necessario tentare la simulazione alla slide %SLIDE_INDEX% per avanzare.&quot;,&quot;Non puoi avanzare perché non hai superato la simulazione alla slide %SLIDE_INDEX%.&quot;,&quot;Inserisci una password per visualizzare la presentazione&quot;,&quot;La password non è corretta&quot;,&quot;Spiacenti, l'autore ha disabilitato la visualizzazione della presentazione su questo dominio.&quot;,&quot;Spiacenti, l'autore ha disabilitato la visione della presentazione al momento.&quot;,&quot;Indietro&quot;]},&quot;embedName&quot;:&quot;PFni&quot;,&quot;fontFamily&quot;:&quot;Arial&quot;,&quot;isBold&quot;:false,&quot;isItalic&quot;:true,&quot;isSemibold&quot;:false,&quot;substituteFontFamily&quot;:&quot;Arial&quot;},{&quot;charsets&quot;:{&quot;dynamicFormatted&quot;:[&quot;DCT_INTERACTIVITY_TEXT&quot;,&quot;DCT_INTERACTIVITY_SEMIBOLD_TEXT&quot;],&quot;dynamicPlain&quot;:[&quot;DCT_HYPERLINK_TOOLTIP&quot;],&quot;static&quot;:[&quot;Successivo&quot;,&quot;%SLIDE_NUMBER% di %TOTAL_SLIDES%&quot;,&quot;Sì&quot;,&quot;No&quot;,&quot;OK&quot;,&quot;Vorresti riprendere la presentazione dall'ultima slide visualizzata?&quot;,&quot;Devi vedere l'intera slide per continuare&quot;,&quot;È possibile accedere solo alle slide visualizzate in precedenza.&quot;,&quot;Devi visualizzare le diapositive nell'ordine indicato.&quot;,&quot;Devi completare il quiz prima di lasciare questa slide&quot;,&quot;Devi passare il quiz alla slide %SLIDE_INDEX%  per avanzare.&quot;,&quot;È necessario fare il quiz alla slide %SLIDE_INDEX% per avanzare.&quot;,&quot;Non puoi avanzare perché non hai superato il quiz alla slide %SLIDE_INDEX%.&quot;,&quot;È necessario completare l'interazione prima di lasciare questa slide.&quot;,&quot;È necessario completare la simulazione prima di lasciare questa slide.&quot;,&quot;È necessario passare la simulazione alla slide %SLIDE_INDEX% per avanzare.&quot;,&quot;È necessario tentare la simulazione alla slide %SLIDE_INDEX% per avanzare.&quot;,&quot;Non puoi avanzare perché non hai superato la simulazione alla slide %SLIDE_INDEX%.&quot;,&quot;Inserisci una password per visualizzare la presentazione&quot;,&quot;La password non è corretta&quot;,&quot;Spiacenti, l'autore ha disabilitato la visualizzazione della presentazione su questo dominio.&quot;,&quot;Spiacenti, l'autore ha disabilitato la visione della presentazione al momento.&quot;,&quot;Indietro&quot;]},&quot;embedName&quot;:&quot;PFnbi&quot;,&quot;fontFamily&quot;:&quot;Arial&quot;,&quot;isBold&quot;:true,&quot;isItalic&quot;:true,&quot;isSemibold&quot;:false,&quot;substituteFontFamily&quot;:&quot;Arial&quot;},{&quot;charsets&quot;:{&quot;dynamicFormatted&quot;:[&quot;DCT_INTERACTIVITY_TEXT&quot;,&quot;DCT_INTERACTIVITY_SEMIBOLD_TEXT&quot;],&quot;dynamicPlain&quot;:[&quot;DCT_HYPERLINK_TOOLTIP&quot;],&quot;static&quot;:[&quot;Successivo&quot;,&quot;%SLIDE_NUMBER% di %TOTAL_SLIDES%&quot;,&quot;Sì&quot;,&quot;No&quot;,&quot;OK&quot;,&quot;Vorresti riprendere la presentazione dall'ultima slide visualizzata?&quot;,&quot;Devi vedere l'intera slide per continuare&quot;,&quot;È possibile accedere solo alle slide visualizzate in precedenza.&quot;,&quot;Devi visualizzare le diapositive nell'ordine indicato.&quot;,&quot;Devi completare il quiz prima di lasciare questa slide&quot;,&quot;Devi passare il quiz alla slide %SLIDE_INDEX%  per avanzare.&quot;,&quot;È necessario fare il quiz alla slide %SLIDE_INDEX% per avanzare.&quot;,&quot;Non puoi avanzare perché non hai superato il quiz alla slide %SLIDE_INDEX%.&quot;,&quot;È necessario completare l'interazione prima di lasciare questa slide.&quot;,&quot;È necessario completare la simulazione prima di lasciare questa slide.&quot;,&quot;È necessario passare la simulazione alla slide %SLIDE_INDEX% per avanzare.&quot;,&quot;È necessario tentare la simulazione alla slide %SLIDE_INDEX% per avanzare.&quot;,&quot;Non puoi avanzare perché non hai superato la simulazione alla slide %SLIDE_INDEX%.&quot;,&quot;Inserisci una password per visualizzare la presentazione&quot;,&quot;La password non è corretta&quot;,&quot;Spiacenti, l'autore ha disabilitato la visualizzazione della presentazione su questo dominio.&quot;,&quot;Spiacenti, l'autore ha disabilitato la visione della presentazione al momento.&quot;,&quot;Indietro&quot;]},&quot;embedName&quot;:&quot;PFnsb&quot;,&quot;fontFamily&quot;:&quot;Arial&quot;,&quot;isBold&quot;:false,&quot;isItalic&quot;:false,&quot;isSemibold&quot;:true,&quot;substituteFontFamily&quot;:&quot;Arial&quot;},{&quot;charsets&quot;:{&quot;dynamicFormatted&quot;:[&quot;DCT_INTERACTIVITY_TEXT&quot;,&quot;DCT_INTERACTIVITY_SEMIBOLD_TEXT&quot;],&quot;dynamicPlain&quot;:[&quot;DCT_HYPERLINK_TOOLTIP&quot;],&quot;static&quot;:[&quot;Successivo&quot;,&quot;%SLIDE_NUMBER% di %TOTAL_SLIDES%&quot;,&quot;Sì&quot;,&quot;No&quot;,&quot;OK&quot;,&quot;Vorresti riprendere la presentazione dall'ultima slide visualizzata?&quot;,&quot;Devi vedere l'intera slide per continuare&quot;,&quot;È possibile accedere solo alle slide visualizzate in precedenza.&quot;,&quot;Devi visualizzare le diapositive nell'ordine indicato.&quot;,&quot;Devi completare il quiz prima di lasciare questa slide&quot;,&quot;Devi passare il quiz alla slide %SLIDE_INDEX%  per avanzare.&quot;,&quot;È necessario fare il quiz alla slide %SLIDE_INDEX% per avanzare.&quot;,&quot;Non puoi avanzare perché non hai superato il quiz alla slide %SLIDE_INDEX%.&quot;,&quot;È necessario completare l'interazione prima di lasciare questa slide.&quot;,&quot;È necessario completare la simulazione prima di lasciare questa slide.&quot;,&quot;È necessario passare la simulazione alla slide %SLIDE_INDEX% per avanzare.&quot;,&quot;È necessario tentare la simulazione alla slide %SLIDE_INDEX% per avanzare.&quot;,&quot;Non puoi avanzare perché non hai superato la simulazione alla slide %SLIDE_INDEX%.&quot;,&quot;Inserisci una password per visualizzare la presentazione&quot;,&quot;La password non è corretta&quot;,&quot;Spiacenti, l'autore ha disabilitato la visualizzazione della presentazione su questo dominio.&quot;,&quot;Spiacenti, l'autore ha disabilitato la visione della presentazione al momento.&quot;,&quot;Indietro&quot;]},&quot;embedName&quot;:&quot;PFnsbi&quot;,&quot;fontFamily&quot;:&quot;Arial&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true,&quot;playerLayout&quot;:&quot;builtin.presentation&quot;,&quot;playerLayoutFooter&quot;:&quot;slideNumber,goToPrev,goToNext&quot;,&quot;playerLayoutHeader&quot;:&quot;&quot;,&quot;playerLayoutHeaderButtonsPosition&quot;:&quot;&quot;,&quot;playerLayoutOutline&quot;:&quot;enableSearch,showThumbnails,showSlideNumber,enableMultilevel&quot;,&quot;playerLayoutProgress&quot;:&quot;enabledNavigation,showLabels&quot;,&quot;playerLayoutProgressMode&quot;:&quot;presentationTimeline&quot;,&quot;playerLayoutSidebar&quot;:&quot;&quot;,&quot;playerLayoutSidebarPosition&quot;:&quot;&quot;,&quot;playerMessages&quot;:&quot;builtin.it&quot;,&quot;playerNavigationAutoStart&quot;:true,&quot;playerNavigationEnableKeyboardNavigation&quot;:true,&quot;playerNavigationMode&quot;:&quot;bySlides&quot;,&quot;playerNavigationOnRestart&quot;:&quot;prompt&quot;,&quot;playerNavigationSaveAnimationStates&quot;:true,&quot;playerNavigationType&quot;:&quot;restricted&quot;,&quot;playerTheme&quot;:&quot;custom&quot;,&quot;playerThemeBorderRadius&quot;:10,&quot;playerThemeColorScheme&quot;:&quot;builtin.lightBlue&quot;,&quot;playerThemeFont&quot;:&quot;Arial&quot;}}}"/>
  <p:tag name="ISPRING-SUITE_ISPRING_CURRENT_PLAYER_ID" val="universal"/>
  <p:tag name="ISPRING_PRESENTATION_COURSE_TITLE" val="4_RLS_agg_Il_sistema_di_prevenzione_i_protagonisti"/>
  <p:tag name="ISPRING_PRESENTATION_INFO_2" val="&lt;?xml version=&quot;1.0&quot; encoding=&quot;UTF-8&quot; standalone=&quot;no&quot; ?&gt;&#10;&lt;presentation2&gt;&#10;&#10;  &lt;slides&gt;&#10;    &lt;slide id=&quot;{41BE7B0A-1CBA-4BFB-B107-A0B2317F564E}&quot; pptId=&quot;385&quot;/&gt;&#10;    &lt;slide id=&quot;{0AC8A55F-E05C-46C2-9989-4DB6E84A58B1}&quot; pptId=&quot;386&quot;/&gt;&#10;    &lt;slide id=&quot;{595BB647-CB77-4F6E-930F-C266E7B41F88}&quot; pptId=&quot;387&quot;/&gt;&#10;    &lt;slide id=&quot;{A41AA3D0-B302-4C07-A37D-FEDFFA1C7458}&quot; pptId=&quot;388&quot;/&gt;&#10;    &lt;slide id=&quot;{138F3E77-05C8-4E56-A8FA-1793129199E0}&quot; pptId=&quot;391&quot;/&gt;&#10;    &lt;slide id=&quot;{42AE673A-ABD3-4457-A49A-0D80E9B13CD4}&quot; pptId=&quot;390&quot;/&gt;&#10;    &lt;slide id=&quot;{BCF82F7F-AC9D-438A-8303-A2AFA9094A5B}&quot; pptId=&quot;392&quot;/&gt;&#10;    &lt;slide id=&quot;{EAF353F8-1421-4B25-820F-E4738865920B}&quot; pptId=&quot;393&quot;/&gt;&#10;    &lt;slide id=&quot;{6A83B460-2E68-4B63-A925-8DD9FE66D595}&quot; pptId=&quot;394&quot;/&gt;&#10;    &lt;slide id=&quot;{C083D9F9-E0C1-4133-BF8A-03A5C26F9252}&quot; pptId=&quot;395&quot;/&gt;&#10;    &lt;slide id=&quot;{79C7752D-C741-4E81-ACE7-21881F94289A}&quot; pptId=&quot;397&quot;/&gt;&#10;    &lt;slide id=&quot;{EA3D421F-E0E1-4193-ACF4-790F8E105505}&quot; pptId=&quot;399&quot;/&gt;&#10;    &lt;slide id=&quot;{FCF559DF-93A8-4FC2-85C5-04E273CB9497}&quot; pptId=&quot;400&quot;/&gt;&#10;    &lt;slide id=&quot;{12359F6A-937B-464E-9B30-A9C7A5131846}&quot; pptId=&quot;402&quot;/&gt;&#10;    &lt;slide id=&quot;{CAB686C1-8834-4EB7-81E2-087992CCDFA5}&quot; pptId=&quot;403&quot;/&gt;&#10;    &lt;slide id=&quot;{8FE5F565-6E16-4701-880F-C12C66D5B77B}&quot; pptId=&quot;404&quot;/&gt;&#10;    &lt;slide id=&quot;{732C1B28-A13E-41B9-AF1F-EEE1CDE82686}&quot; pptId=&quot;405&quot;/&gt;&#10;    &lt;slide id=&quot;{515C54A6-D389-490B-92D3-4CC0A246B6B4}&quot; pptId=&quot;406&quot;/&gt;&#10;  &lt;/slides&gt;&#10;&#10;  &lt;narration&gt;&#10;    &lt;audioTracks&gt;&#10;      &lt;audioTrack muted=&quot;false&quot; name=&quot;Text-to-speech — Audio  1&quot; resource=&quot;0911b495&quot; slideId=&quot;{41BE7B0A-1CBA-4BFB-B107-A0B2317F564E}&quot; startTime=&quot;0&quot; stepIndex=&quot;0&quot; volume=&quot;1&quot;&gt;&#10;        &lt;audio channels=&quot;1&quot; format=&quot;fltp&quot; sampleRate=&quot;24000&quot;/&gt;&#10;      &lt;/audioTrack&gt;&#10;      &lt;audioTrack muted=&quot;false&quot; name=&quot;Text-to-speech — Audio  2&quot; resource=&quot;ae8943fd&quot; slideId=&quot;{0AC8A55F-E05C-46C2-9989-4DB6E84A58B1}&quot; startTime=&quot;0&quot; volume=&quot;1&quot;&gt;&#10;        &lt;audio channels=&quot;1&quot; format=&quot;fltp&quot; sampleRate=&quot;24000&quot;/&gt;&#10;      &lt;/audioTrack&gt;&#10;      &lt;audioTrack muted=&quot;false&quot; name=&quot;Text-to-speech — Audio  3&quot; resource=&quot;74eb5cd9&quot; slideId=&quot;{595BB647-CB77-4F6E-930F-C266E7B41F88}&quot; startTime=&quot;0&quot; volume=&quot;1&quot;&gt;&#10;        &lt;audio channels=&quot;1&quot; format=&quot;fltp&quot; sampleRate=&quot;24000&quot;/&gt;&#10;      &lt;/audioTrack&gt;&#10;      &lt;audioTrack muted=&quot;false&quot; name=&quot;Text-to-speech — Audio  4&quot; resource=&quot;af11fca5&quot; slideId=&quot;{A41AA3D0-B302-4C07-A37D-FEDFFA1C7458}&quot; startTime=&quot;0&quot; volume=&quot;1&quot;&gt;&#10;        &lt;audio channels=&quot;1&quot; format=&quot;fltp&quot; sampleRate=&quot;24000&quot;/&gt;&#10;      &lt;/audioTrack&gt;&#10;      &lt;audioTrack muted=&quot;false&quot; name=&quot;Text-to-speech — Audio  5&quot; resource=&quot;8f71afcb&quot; slideId=&quot;{138F3E77-05C8-4E56-A8FA-1793129199E0}&quot; startTime=&quot;0&quot; volume=&quot;1&quot;&gt;&#10;        &lt;audio channels=&quot;1&quot; format=&quot;fltp&quot; sampleRate=&quot;24000&quot;/&gt;&#10;      &lt;/audioTrack&gt;&#10;      &lt;audioTrack muted=&quot;false&quot; name=&quot;Text-to-speech — Audio  6&quot; resource=&quot;57d31554&quot; slideId=&quot;{42AE673A-ABD3-4457-A49A-0D80E9B13CD4}&quot; startTime=&quot;0&quot; volume=&quot;1&quot;&gt;&#10;        &lt;audio channels=&quot;1&quot; format=&quot;fltp&quot; sampleRate=&quot;24000&quot;/&gt;&#10;      &lt;/audioTrack&gt;&#10;      &lt;audioTrack muted=&quot;false&quot; name=&quot;Text-to-speech — Audio  7&quot; resource=&quot;662679e1&quot; slideId=&quot;{BCF82F7F-AC9D-438A-8303-A2AFA9094A5B}&quot; startTime=&quot;0&quot; volume=&quot;1&quot;&gt;&#10;        &lt;audio channels=&quot;1&quot; format=&quot;fltp&quot; sampleRate=&quot;24000&quot;/&gt;&#10;      &lt;/audioTrack&gt;&#10;      &lt;audioTrack muted=&quot;false&quot; name=&quot;Text-to-speech — Audio  8&quot; resource=&quot;15b4d4be&quot; slideId=&quot;{EAF353F8-1421-4B25-820F-E4738865920B}&quot; startTime=&quot;0&quot; volume=&quot;1&quot;&gt;&#10;        &lt;audio channels=&quot;1&quot; format=&quot;fltp&quot; sampleRate=&quot;24000&quot;/&gt;&#10;      &lt;/audioTrack&gt;&#10;      &lt;audioTrack muted=&quot;false&quot; name=&quot;Text-to-speech — Audio  9&quot; resource=&quot;9045f38a&quot; slideId=&quot;{6A83B460-2E68-4B63-A925-8DD9FE66D595}&quot; startTime=&quot;0&quot; volume=&quot;1&quot;&gt;&#10;        &lt;audio channels=&quot;1&quot; format=&quot;fltp&quot; sampleRate=&quot;24000&quot;/&gt;&#10;      &lt;/audioTrack&gt;&#10;      &lt;audioTrack muted=&quot;false&quot; name=&quot;Text-to-speech — Audio  10&quot; resource=&quot;d4b11057&quot; slideId=&quot;{6A83B460-2E68-4B63-A925-8DD9FE66D595}&quot; startTime=&quot;119508&quot; stepIndex=&quot;0&quot; volume=&quot;1&quot;&gt;&#10;        &lt;audio channels=&quot;1&quot; format=&quot;fltp&quot; sampleRate=&quot;24000&quot;/&gt;&#10;      &lt;/audioTrack&gt;&#10;      &lt;audioTrack muted=&quot;false&quot; name=&quot;Text-to-speech — Audio  11&quot; resource=&quot;9d1ac5f7&quot; slideId=&quot;{79C7752D-C741-4E81-ACE7-21881F94289A}&quot; startTime=&quot;0&quot; volume=&quot;1&quot;&gt;&#10;        &lt;audio channels=&quot;1&quot; format=&quot;fltp&quot; sampleRate=&quot;24000&quot;/&gt;&#10;      &lt;/audioTrack&gt;&#10;      &lt;audioTrack muted=&quot;false&quot; name=&quot;Text-to-speech — Audio  12&quot; resource=&quot;898d7ec9&quot; slideId=&quot;{EA3D421F-E0E1-4193-ACF4-790F8E105505}&quot; startTime=&quot;0&quot; volume=&quot;1&quot;&gt;&#10;        &lt;audio channels=&quot;1&quot; format=&quot;fltp&quot; sampleRate=&quot;24000&quot;/&gt;&#10;      &lt;/audioTrack&gt;&#10;      &lt;audioTrack muted=&quot;false&quot; name=&quot;Text-to-speech — Audio  13&quot; resource=&quot;f579193e&quot; slideId=&quot;{FCF559DF-93A8-4FC2-85C5-04E273CB9497}&quot; startTime=&quot;0&quot; volume=&quot;1&quot;&gt;&#10;        &lt;audio channels=&quot;1&quot; format=&quot;fltp&quot; sampleRate=&quot;24000&quot;/&gt;&#10;      &lt;/audioTrack&gt;&#10;      &lt;audioTrack muted=&quot;false&quot; name=&quot;Text-to-speech — Audio  14&quot; resource=&quot;2344bacd&quot; slideId=&quot;{12359F6A-937B-464E-9B30-A9C7A5131846}&quot; startTime=&quot;0&quot; volume=&quot;1&quot;&gt;&#10;        &lt;audio channels=&quot;1&quot; format=&quot;fltp&quot; sampleRate=&quot;24000&quot;/&gt;&#10;      &lt;/audioTrack&gt;&#10;      &lt;audioTrack muted=&quot;false&quot; name=&quot;Text-to-speech — Audio  15&quot; resource=&quot;04ed0080&quot; slideId=&quot;{CAB686C1-8834-4EB7-81E2-087992CCDFA5}&quot; startTime=&quot;0&quot; volume=&quot;1&quot;&gt;&#10;        &lt;audio channels=&quot;1&quot; format=&quot;fltp&quot; sampleRate=&quot;24000&quot;/&gt;&#10;      &lt;/audioTrack&gt;&#10;      &lt;audioTrack muted=&quot;false&quot; name=&quot;Text-to-speech — Audio  16&quot; resource=&quot;b9639b1a&quot; slideId=&quot;{8FE5F565-6E16-4701-880F-C12C66D5B77B}&quot; startTime=&quot;0&quot; volume=&quot;1&quot;&gt;&#10;        &lt;audio channels=&quot;1&quot; format=&quot;fltp&quot; sampleRate=&quot;24000&quot;/&gt;&#10;      &lt;/audioTrack&gt;&#10;      &lt;audioTrack muted=&quot;false&quot; name=&quot;Text-to-speech — Audio  17&quot; resource=&quot;74858e20&quot; slideId=&quot;{732C1B28-A13E-41B9-AF1F-EEE1CDE82686}&quot; startTime=&quot;0&quot; volume=&quot;1&quot;&gt;&#10;        &lt;audio channels=&quot;1&quot; format=&quot;fltp&quot; sampleRate=&quot;24000&quot;/&gt;&#10;      &lt;/audioTrack&gt;&#10;      &lt;audioTrack muted=&quot;false&quot; name=&quot;Text-to-speech — Audio  18&quot; resource=&quot;cc17a108&quot; slideId=&quot;{515C54A6-D389-490B-92D3-4CC0A246B6B4}&quot; startTime=&quot;0&quot; volume=&quot;1&quot;&gt;&#10;        &lt;audio channels=&quot;1&quot; format=&quot;fltp&quot; sampleRate=&quot;24000&quot;/&gt;&#10;      &lt;/audioTrack&gt;&#10;    &lt;/audioTracks&gt;&#10;    &lt;videoTracks/&gt;&#10;  &lt;/narration&gt;&#10;&#10;&lt;/presentation2&gt;&#10;"/>
  <p:tag name="ISPRING_LMS_API_VERSION" val="SCORM 1.2"/>
  <p:tag name="ISPRING_ULTRA_SCORM_COURSE_ID" val="D0989C35-312B-4B4A-B3B6-5AE0312D17C9"/>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 \uFFFD\u0000\uFFFD{00201DD4-2F64-4DE0-9681-059950AA7CFF}&quot;,&quot;\\\\192.168.1.185\\Ufficio Marketing\\Giuseppe R\\meleam\\CORSI SICUREZZA\\aggiornamento rl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0&quot;,&quot;uploadSources&quot;:true}}"/>
  <p:tag name="ISPRING_SCORM_RATE_SLIDES" val="0"/>
  <p:tag name="ISPRING_SCORM_PASSING_SCORE" val="0.000000"/>
  <p:tag name="ISPRING_PRESENTATION_TITLE" val="4_RLS_agg_Il_sistema_di_prevenzione_i_protagonisti"/>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5.000"/>
  <p:tag name="ISPRING_SLIDE_INDENT_LEVEL" val="0"/>
  <p:tag name="ISPRING_SLIDE_ID_2" val="{6A83B460-2E68-4B63-A925-8DD9FE66D595}"/>
  <p:tag name="GENSWF_SLIDE_UID" val="{534AC512-8E12-499B-93C8-AC76BDF10F67}:394"/>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5.000"/>
  <p:tag name="ISPRING_SLIDE_INDENT_LEVEL" val="0"/>
  <p:tag name="ISPRING_SLIDE_ID_2" val="{C083D9F9-E0C1-4133-BF8A-03A5C26F9252}"/>
  <p:tag name="GENSWF_SLIDE_UID" val="{0666A573-CD49-406E-A085-0290669D651B}:395"/>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9.000"/>
  <p:tag name="ISPRING_SLIDE_INDENT_LEVEL" val="0"/>
  <p:tag name="ISPRING_SLIDE_ID_2" val="{79C7752D-C741-4E81-ACE7-21881F94289A}"/>
  <p:tag name="GENSWF_SLIDE_UID" val="{FDE02EE6-74E7-4983-AC91-2975205DDA38}:397"/>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EA3D421F-E0E1-4193-ACF4-790F8E105505}"/>
  <p:tag name="GENSWF_ADVANCE_TIME" val="120.000"/>
  <p:tag name="GENSWF_SLIDE_UID" val="{7384D52E-D830-497D-B949-3A74E52856CA}:399"/>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3.000"/>
  <p:tag name="ISPRING_SLIDE_INDENT_LEVEL" val="0"/>
  <p:tag name="ISPRING_SLIDE_ID_2" val="{FCF559DF-93A8-4FC2-85C5-04E273CB9497}"/>
  <p:tag name="GENSWF_SLIDE_UID" val="{973EBCCD-BBD9-4A37-8C9A-7FE7CCDAC9CF}:400"/>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7.000"/>
  <p:tag name="ISPRING_SLIDE_INDENT_LEVEL" val="0"/>
  <p:tag name="ISPRING_SLIDE_ID_2" val="{12359F6A-937B-464E-9B30-A9C7A5131846}"/>
  <p:tag name="GENSWF_SLIDE_UID" val="{662B6EEC-98E6-4326-A59B-EEAEB4209A07}:402"/>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1.000"/>
  <p:tag name="ISPRING_SLIDE_INDENT_LEVEL" val="0"/>
  <p:tag name="ISPRING_SLIDE_ID_2" val="{CAB686C1-8834-4EB7-81E2-087992CCDFA5}"/>
  <p:tag name="GENSWF_SLIDE_UID" val="{B975926D-C9E3-4795-BF27-23379C83512C}:403"/>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8FE5F565-6E16-4701-880F-C12C66D5B77B}"/>
  <p:tag name="GENSWF_ADVANCE_TIME" val="94.704"/>
  <p:tag name="GENSWF_SLIDE_UID" val="{F97A7B95-B978-4369-BC0A-63CBAC9C6A60}:404"/>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0.000"/>
  <p:tag name="ISPRING_SLIDE_INDENT_LEVEL" val="0"/>
  <p:tag name="ISPRING_SLIDE_ID_2" val="{732C1B28-A13E-41B9-AF1F-EEE1CDE82686}"/>
  <p:tag name="GENSWF_SLIDE_UID" val="{38A7F7F7-595A-490D-A8D3-AA534D583D4B}:405"/>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7.000"/>
  <p:tag name="ISPRING_SLIDE_INDENT_LEVEL" val="0"/>
  <p:tag name="ISPRING_SLIDE_ID_2" val="{515C54A6-D389-490B-92D3-4CC0A246B6B4}"/>
  <p:tag name="GENSWF_SLIDE_UID" val="{9B4520FD-0DDD-4CC8-B52D-FAABDFB2D1F1}:406"/>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41BE7B0A-1CBA-4BFB-B107-A0B2317F564E}"/>
  <p:tag name="GENSWF_SLIDE_UID" val="{FFC88FC7-4F2C-4DB1-A9BA-031716010F08}:385"/>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41BE7B0A-1CBA-4BFB-B107-A0B2317F564E}"/>
  <p:tag name="GENSWF_SLIDE_UID" val="{FFC88FC7-4F2C-4DB1-A9BA-031716010F08}:385"/>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5.000"/>
  <p:tag name="ISPRING_SLIDE_INDENT_LEVEL" val="0"/>
  <p:tag name="ISPRING_SLIDE_ID_2" val="{0AC8A55F-E05C-46C2-9989-4DB6E84A58B1}"/>
  <p:tag name="GENSWF_SLIDE_UID" val="{F042C323-D0B7-4ADC-B9D4-81F2DB8A02D5}:38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5.000"/>
  <p:tag name="ISPRING_SLIDE_INDENT_LEVEL" val="0"/>
  <p:tag name="ISPRING_SLIDE_ID_2" val="{595BB647-CB77-4F6E-930F-C266E7B41F88}"/>
  <p:tag name="GENSWF_SLIDE_UID" val="{D227C313-0342-4EAE-810E-A7CBB1E00DDB}:387"/>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6.000"/>
  <p:tag name="ISPRING_SLIDE_INDENT_LEVEL" val="0"/>
  <p:tag name="ISPRING_SLIDE_ID_2" val="{A41AA3D0-B302-4C07-A37D-FEDFFA1C7458}"/>
  <p:tag name="GENSWF_SLIDE_UID" val="{0AAB612F-BE29-4543-A307-2BE6EC6ADC2E}:388"/>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9.000"/>
  <p:tag name="ISPRING_SLIDE_INDENT_LEVEL" val="0"/>
  <p:tag name="ISPRING_SLIDE_ID_2" val="{138F3E77-05C8-4E56-A8FA-1793129199E0}"/>
  <p:tag name="GENSWF_SLIDE_UID" val="{632ACFCD-89CA-426E-ACAB-4200083F57AE}:39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9.000"/>
  <p:tag name="ISPRING_SLIDE_INDENT_LEVEL" val="0"/>
  <p:tag name="ISPRING_SLIDE_ID_2" val="{42AE673A-ABD3-4457-A49A-0D80E9B13CD4}"/>
  <p:tag name="GENSWF_SLIDE_UID" val="{E375078E-7F0E-480B-867C-3343A4E3AA07}:390"/>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2.000"/>
  <p:tag name="ISPRING_SLIDE_INDENT_LEVEL" val="0"/>
  <p:tag name="ISPRING_SLIDE_ID_2" val="{BCF82F7F-AC9D-438A-8303-A2AFA9094A5B}"/>
  <p:tag name="GENSWF_SLIDE_UID" val="{EEF98AD0-B50C-4D70-B878-53CCC1C126C2}:39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3.000"/>
  <p:tag name="ISPRING_SLIDE_INDENT_LEVEL" val="0"/>
  <p:tag name="ISPRING_SLIDE_ID_2" val="{EAF353F8-1421-4B25-820F-E4738865920B}"/>
  <p:tag name="GENSWF_SLIDE_UID" val="{62F97372-042A-4AE4-971A-EC9D2A4DCF6B}:3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5754</TotalTime>
  <Words>5180</Words>
  <Application>Microsoft Office PowerPoint</Application>
  <PresentationFormat>Personalizzato</PresentationFormat>
  <Paragraphs>333</Paragraphs>
  <Slides>19</Slides>
  <Notes>19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Segoe UI</vt:lpstr>
      <vt:lpstr>Calibri</vt:lpstr>
      <vt:lpstr>Poppins</vt:lpstr>
      <vt:lpstr>Poppins Bold</vt:lpstr>
      <vt:lpstr>Times New Roman</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4_RLS_agg_Il_sistema_di_prevenzione_i_protagonisti</dc:title>
  <cp:lastModifiedBy>Formazione</cp:lastModifiedBy>
  <cp:revision>243</cp:revision>
  <dcterms:created xsi:type="dcterms:W3CDTF">2006-08-16T00:00:00Z</dcterms:created>
  <dcterms:modified xsi:type="dcterms:W3CDTF">2025-05-29T13:59:32Z</dcterms:modified>
  <dc:identifier>DAFtxvhPhiE</dc:identifier>
</cp:coreProperties>
</file>